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theme/theme8.xml" ContentType="application/vnd.openxmlformats-officedocument.theme+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0.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1.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2.xml" ContentType="application/vnd.openxmlformats-officedocument.theme+xml"/>
  <Override PartName="/ppt/tags/tag2.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5.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6.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2.xml" ContentType="application/vnd.openxmlformats-officedocument.presentationml.tags+xml"/>
  <Override PartName="/ppt/notesSlides/notesSlide37.xml" ContentType="application/vnd.openxmlformats-officedocument.presentationml.notesSlide+xml"/>
  <Override PartName="/ppt/tags/tag13.xml" ContentType="application/vnd.openxmlformats-officedocument.presentationml.tags+xml"/>
  <Override PartName="/ppt/notesSlides/notesSlide3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88" r:id="rId4"/>
    <p:sldMasterId id="2147483893" r:id="rId5"/>
    <p:sldMasterId id="2147483897" r:id="rId6"/>
    <p:sldMasterId id="2147483901" r:id="rId7"/>
    <p:sldMasterId id="2147483811" r:id="rId8"/>
    <p:sldMasterId id="2147483861" r:id="rId9"/>
    <p:sldMasterId id="2147483933" r:id="rId10"/>
    <p:sldMasterId id="2147483935" r:id="rId11"/>
    <p:sldMasterId id="2147483937" r:id="rId12"/>
    <p:sldMasterId id="2147483953" r:id="rId13"/>
    <p:sldMasterId id="2147483971" r:id="rId14"/>
    <p:sldMasterId id="2147483985" r:id="rId15"/>
    <p:sldMasterId id="2147484004" r:id="rId16"/>
    <p:sldMasterId id="2147484011" r:id="rId17"/>
  </p:sldMasterIdLst>
  <p:notesMasterIdLst>
    <p:notesMasterId r:id="rId82"/>
  </p:notesMasterIdLst>
  <p:sldIdLst>
    <p:sldId id="2147471892" r:id="rId18"/>
    <p:sldId id="2147471891" r:id="rId19"/>
    <p:sldId id="2147473029" r:id="rId20"/>
    <p:sldId id="2147471852" r:id="rId21"/>
    <p:sldId id="2147471862" r:id="rId22"/>
    <p:sldId id="906" r:id="rId23"/>
    <p:sldId id="2147471863" r:id="rId24"/>
    <p:sldId id="2147471859" r:id="rId25"/>
    <p:sldId id="2147471860" r:id="rId26"/>
    <p:sldId id="2147471876" r:id="rId27"/>
    <p:sldId id="778" r:id="rId28"/>
    <p:sldId id="2147473030" r:id="rId29"/>
    <p:sldId id="2147471793" r:id="rId30"/>
    <p:sldId id="2147473036" r:id="rId31"/>
    <p:sldId id="2147473037" r:id="rId32"/>
    <p:sldId id="2147473042" r:id="rId33"/>
    <p:sldId id="2147471795" r:id="rId34"/>
    <p:sldId id="2147473038" r:id="rId35"/>
    <p:sldId id="2147473039" r:id="rId36"/>
    <p:sldId id="2147473028" r:id="rId37"/>
    <p:sldId id="2147473040" r:id="rId38"/>
    <p:sldId id="2147473044" r:id="rId39"/>
    <p:sldId id="2147471877" r:id="rId40"/>
    <p:sldId id="2147471884" r:id="rId41"/>
    <p:sldId id="2147471799" r:id="rId42"/>
    <p:sldId id="2147471800" r:id="rId43"/>
    <p:sldId id="2147471810" r:id="rId44"/>
    <p:sldId id="2147473045" r:id="rId45"/>
    <p:sldId id="2147473046" r:id="rId46"/>
    <p:sldId id="2147473047" r:id="rId47"/>
    <p:sldId id="905" r:id="rId48"/>
    <p:sldId id="908" r:id="rId49"/>
    <p:sldId id="2147471880" r:id="rId50"/>
    <p:sldId id="2147471881" r:id="rId51"/>
    <p:sldId id="256" r:id="rId52"/>
    <p:sldId id="2147472253" r:id="rId53"/>
    <p:sldId id="2147471888" r:id="rId54"/>
    <p:sldId id="3825" r:id="rId55"/>
    <p:sldId id="3826" r:id="rId56"/>
    <p:sldId id="3794" r:id="rId57"/>
    <p:sldId id="3836" r:id="rId58"/>
    <p:sldId id="3835" r:id="rId59"/>
    <p:sldId id="3837" r:id="rId60"/>
    <p:sldId id="3834" r:id="rId61"/>
    <p:sldId id="2147472256" r:id="rId62"/>
    <p:sldId id="2147472234" r:id="rId63"/>
    <p:sldId id="2147472239" r:id="rId64"/>
    <p:sldId id="2147472236" r:id="rId65"/>
    <p:sldId id="2147472251" r:id="rId66"/>
    <p:sldId id="2147472248" r:id="rId67"/>
    <p:sldId id="2147472249" r:id="rId68"/>
    <p:sldId id="2147472243" r:id="rId69"/>
    <p:sldId id="2147472247" r:id="rId70"/>
    <p:sldId id="2147472257" r:id="rId71"/>
    <p:sldId id="274" r:id="rId72"/>
    <p:sldId id="275" r:id="rId73"/>
    <p:sldId id="2147473026" r:id="rId74"/>
    <p:sldId id="2147473025" r:id="rId75"/>
    <p:sldId id="2147473023" r:id="rId76"/>
    <p:sldId id="2147473024" r:id="rId77"/>
    <p:sldId id="271" r:id="rId78"/>
    <p:sldId id="2147471889" r:id="rId79"/>
    <p:sldId id="2147472252" r:id="rId80"/>
    <p:sldId id="2147471751" r:id="rId81"/>
  </p:sldIdLst>
  <p:sldSz cx="12192000" cy="6858000"/>
  <p:notesSz cx="6669088" cy="9926638"/>
  <p:custDataLst>
    <p:tags r:id="rId8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BF1A00-936A-6611-451E-DDC03186F77F}" name="PSIFIDOU, Irene" initials="IP" userId="S::rena.psifidou@cedefop.europa.eu::aec2d002-5928-4c6e-94c1-50b5d787d6a6" providerId="AD"/>
  <p188:author id="{5B5FD203-90E2-E288-6172-264E85E7922A}" name="PAPAZOGLOU, Michail" initials="MP" userId="S::Michail.PAPAZOGLOU@cedefop.europa.eu::5dcb80ab-2000-4a25-8f40-90f5cbff5b2d" providerId="AD"/>
  <p188:author id="{A581C36D-B4EB-60F8-5C27-81F34CC5F823}" name="KYRIAKOPOULOU, Anthie" initials="" userId="S::Anthie.Kyriakopoulou@cedefop.europa.eu::a6e032b2-1d41-4d61-b311-ee69770cd624" providerId="AD"/>
  <p188:author id="{19CFC99A-D765-BD7E-783A-B9F23FF6C544}" name="LEDERMAIER, Stefanie" initials="SL" userId="S::Stefanie.LEDERMAIER@cedefop.europa.eu::9fe1fbf1-19df-46cc-9dcd-c1ad38ead555" providerId="AD"/>
  <p188:author id="{9FDFD4A7-0F96-423D-8C61-7E0B7BAB0201}" name="TOSKIDOU , Maria" initials="MT" userId="S::Maria.TOSKIDOU@cedefop.europa.eu::84820eaf-fc31-4c50-b580-dca48e165a22" providerId="AD"/>
  <p188:author id="{9C97A7BC-D19D-47D6-28AB-FD0356042BC0}" name="LEDERMAIER, Stefanie" initials="LS" userId="S::stefanie.ledermaier@cedefop.europa.eu::9fe1fbf1-19df-46cc-9dcd-c1ad38ead5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6CBB"/>
    <a:srgbClr val="FA666A"/>
    <a:srgbClr val="204491"/>
    <a:srgbClr val="0092D5"/>
    <a:srgbClr val="807A78"/>
    <a:srgbClr val="DB0B5E"/>
    <a:srgbClr val="00337B"/>
    <a:srgbClr val="1DAFBA"/>
    <a:srgbClr val="C0504D"/>
    <a:srgbClr val="0093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F85726-5A8A-46B2-9FAD-9CB7E82F729D}" v="10" dt="2025-06-27T09:43:28.2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02" autoAdjust="0"/>
    <p:restoredTop sz="90650" autoAdjust="0"/>
  </p:normalViewPr>
  <p:slideViewPr>
    <p:cSldViewPr snapToGrid="0">
      <p:cViewPr varScale="1">
        <p:scale>
          <a:sx n="112" d="100"/>
          <a:sy n="112" d="100"/>
        </p:scale>
        <p:origin x="6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Master" Target="slideMasters/slideMaster13.xml"/><Relationship Id="rId11" Type="http://schemas.openxmlformats.org/officeDocument/2006/relationships/slideMaster" Target="slideMasters/slideMaster8.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5" Type="http://schemas.openxmlformats.org/officeDocument/2006/relationships/slideMaster" Target="slideMasters/slideMaster2.xml"/><Relationship Id="rId90" Type="http://schemas.microsoft.com/office/2018/10/relationships/authors" Target="authors.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slide" Target="slides/slide52.xml"/><Relationship Id="rId77" Type="http://schemas.openxmlformats.org/officeDocument/2006/relationships/slide" Target="slides/slide60.xml"/><Relationship Id="rId8" Type="http://schemas.openxmlformats.org/officeDocument/2006/relationships/slideMaster" Target="slideMasters/slideMaster5.xml"/><Relationship Id="rId51" Type="http://schemas.openxmlformats.org/officeDocument/2006/relationships/slide" Target="slides/slide34.xml"/><Relationship Id="rId72" Type="http://schemas.openxmlformats.org/officeDocument/2006/relationships/slide" Target="slides/slide55.xml"/><Relationship Id="rId80" Type="http://schemas.openxmlformats.org/officeDocument/2006/relationships/slide" Target="slides/slide63.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tags" Target="tags/tag1.xml"/><Relationship Id="rId88"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7.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7" Type="http://schemas.openxmlformats.org/officeDocument/2006/relationships/slideMaster" Target="slideMasters/slideMaster4.xml"/><Relationship Id="rId71" Type="http://schemas.openxmlformats.org/officeDocument/2006/relationships/slide" Target="slides/slide54.xml"/><Relationship Id="rId2" Type="http://schemas.openxmlformats.org/officeDocument/2006/relationships/customXml" Target="../customXml/item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tableStyles" Target="tableStyles.xml"/><Relationship Id="rId61" Type="http://schemas.openxmlformats.org/officeDocument/2006/relationships/slide" Target="slides/slide44.xml"/><Relationship Id="rId82" Type="http://schemas.openxmlformats.org/officeDocument/2006/relationships/notesMaster" Target="notesMasters/notesMaster1.xml"/><Relationship Id="rId1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KANTI, Christina" userId="456988a9-1b29-488a-ad10-faec8bae6a58" providerId="ADAL" clId="{C6F85726-5A8A-46B2-9FAD-9CB7E82F729D}"/>
    <pc:docChg chg="custSel modSld">
      <pc:chgData name="KARKANTI, Christina" userId="456988a9-1b29-488a-ad10-faec8bae6a58" providerId="ADAL" clId="{C6F85726-5A8A-46B2-9FAD-9CB7E82F729D}" dt="2025-06-27T09:43:46.331" v="159" actId="14100"/>
      <pc:docMkLst>
        <pc:docMk/>
      </pc:docMkLst>
      <pc:sldChg chg="addSp delSp modSp mod modTransition delAnim modAnim">
        <pc:chgData name="KARKANTI, Christina" userId="456988a9-1b29-488a-ad10-faec8bae6a58" providerId="ADAL" clId="{C6F85726-5A8A-46B2-9FAD-9CB7E82F729D}" dt="2025-06-27T09:43:46.331" v="159" actId="14100"/>
        <pc:sldMkLst>
          <pc:docMk/>
          <pc:sldMk cId="3505161084" sldId="2147471795"/>
        </pc:sldMkLst>
        <pc:spChg chg="add mod">
          <ac:chgData name="KARKANTI, Christina" userId="456988a9-1b29-488a-ad10-faec8bae6a58" providerId="ADAL" clId="{C6F85726-5A8A-46B2-9FAD-9CB7E82F729D}" dt="2025-06-27T09:43:46.331" v="159" actId="14100"/>
          <ac:spMkLst>
            <pc:docMk/>
            <pc:sldMk cId="3505161084" sldId="2147471795"/>
            <ac:spMk id="3" creationId="{081B1C95-1C99-B28A-B945-387DC297BBA4}"/>
          </ac:spMkLst>
        </pc:spChg>
        <pc:spChg chg="del">
          <ac:chgData name="KARKANTI, Christina" userId="456988a9-1b29-488a-ad10-faec8bae6a58" providerId="ADAL" clId="{C6F85726-5A8A-46B2-9FAD-9CB7E82F729D}" dt="2025-06-27T08:24:37.595" v="73" actId="478"/>
          <ac:spMkLst>
            <pc:docMk/>
            <pc:sldMk cId="3505161084" sldId="2147471795"/>
            <ac:spMk id="3" creationId="{EA8F28B3-E9B5-B123-34DD-1E1E605CFEEF}"/>
          </ac:spMkLst>
        </pc:spChg>
        <pc:spChg chg="add del mod">
          <ac:chgData name="KARKANTI, Christina" userId="456988a9-1b29-488a-ad10-faec8bae6a58" providerId="ADAL" clId="{C6F85726-5A8A-46B2-9FAD-9CB7E82F729D}" dt="2025-06-27T08:25:08.143" v="77" actId="478"/>
          <ac:spMkLst>
            <pc:docMk/>
            <pc:sldMk cId="3505161084" sldId="2147471795"/>
            <ac:spMk id="9" creationId="{EF6189E1-478D-45EF-C186-B6711ED78C0B}"/>
          </ac:spMkLst>
        </pc:spChg>
        <pc:graphicFrameChg chg="add del mod modGraphic">
          <ac:chgData name="KARKANTI, Christina" userId="456988a9-1b29-488a-ad10-faec8bae6a58" providerId="ADAL" clId="{C6F85726-5A8A-46B2-9FAD-9CB7E82F729D}" dt="2025-06-27T08:25:22.396" v="80" actId="478"/>
          <ac:graphicFrameMkLst>
            <pc:docMk/>
            <pc:sldMk cId="3505161084" sldId="2147471795"/>
            <ac:graphicFrameMk id="7" creationId="{4E83EA44-599A-4734-7AD4-60CB6083CD60}"/>
          </ac:graphicFrameMkLst>
        </pc:graphicFrameChg>
        <pc:picChg chg="add mod">
          <ac:chgData name="KARKANTI, Christina" userId="456988a9-1b29-488a-ad10-faec8bae6a58" providerId="ADAL" clId="{C6F85726-5A8A-46B2-9FAD-9CB7E82F729D}" dt="2025-06-27T08:24:31.888" v="72" actId="14100"/>
          <ac:picMkLst>
            <pc:docMk/>
            <pc:sldMk cId="3505161084" sldId="2147471795"/>
            <ac:picMk id="6" creationId="{FBBA986B-E0B0-73B3-12CE-DBCF6E3AED25}"/>
          </ac:picMkLst>
        </pc:picChg>
        <pc:picChg chg="del">
          <ac:chgData name="KARKANTI, Christina" userId="456988a9-1b29-488a-ad10-faec8bae6a58" providerId="ADAL" clId="{C6F85726-5A8A-46B2-9FAD-9CB7E82F729D}" dt="2025-06-27T08:23:16.214" v="0" actId="478"/>
          <ac:picMkLst>
            <pc:docMk/>
            <pc:sldMk cId="3505161084" sldId="2147471795"/>
            <ac:picMk id="8" creationId="{F276E65F-6E42-2D15-9BFB-F6F5FDD2F40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5.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cmpd="dbl">
              <a:solidFill>
                <a:srgbClr val="00337B"/>
              </a:solidFill>
              <a:round/>
            </a:ln>
            <a:effectLst>
              <a:glow>
                <a:schemeClr val="accent1">
                  <a:alpha val="40000"/>
                </a:schemeClr>
              </a:glow>
              <a:outerShdw blurRad="50800" dist="50800" dir="5400000" sx="1000" sy="1000" algn="ctr" rotWithShape="0">
                <a:srgbClr val="000000">
                  <a:alpha val="0"/>
                </a:srgbClr>
              </a:outerShdw>
              <a:softEdge rad="0"/>
            </a:effectLst>
          </c:spPr>
          <c:marker>
            <c:symbol val="circle"/>
            <c:size val="5"/>
            <c:spPr>
              <a:solidFill>
                <a:srgbClr val="00337B"/>
              </a:solidFill>
              <a:ln w="47625" cap="rnd">
                <a:solidFill>
                  <a:srgbClr val="00337B"/>
                </a:solidFill>
              </a:ln>
              <a:effectLst>
                <a:glow>
                  <a:schemeClr val="accent1">
                    <a:alpha val="40000"/>
                  </a:schemeClr>
                </a:glow>
                <a:outerShdw blurRad="50800" dist="50800" dir="5400000" sx="1000" sy="1000" algn="ctr" rotWithShape="0">
                  <a:srgbClr val="000000">
                    <a:alpha val="0"/>
                  </a:srgbClr>
                </a:outerShdw>
                <a:softEdge rad="0"/>
              </a:effectLst>
            </c:spPr>
          </c:marker>
          <c:cat>
            <c:numRef>
              <c:f>Sheet1!$A$2:$A$12</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Sheet1!$B$2:$B$12</c:f>
              <c:numCache>
                <c:formatCode>0.0</c:formatCode>
                <c:ptCount val="11"/>
                <c:pt idx="0">
                  <c:v>15.7</c:v>
                </c:pt>
                <c:pt idx="1">
                  <c:v>15.2</c:v>
                </c:pt>
                <c:pt idx="2">
                  <c:v>14.5</c:v>
                </c:pt>
                <c:pt idx="3">
                  <c:v>13.7</c:v>
                </c:pt>
                <c:pt idx="4">
                  <c:v>13.1</c:v>
                </c:pt>
                <c:pt idx="5">
                  <c:v>12.5</c:v>
                </c:pt>
                <c:pt idx="6">
                  <c:v>13.8</c:v>
                </c:pt>
                <c:pt idx="7">
                  <c:v>13.1</c:v>
                </c:pt>
                <c:pt idx="8">
                  <c:v>11.7</c:v>
                </c:pt>
                <c:pt idx="9">
                  <c:v>11.2</c:v>
                </c:pt>
                <c:pt idx="10">
                  <c:v>11</c:v>
                </c:pt>
              </c:numCache>
            </c:numRef>
          </c:val>
          <c:smooth val="0"/>
          <c:extLst>
            <c:ext xmlns:c16="http://schemas.microsoft.com/office/drawing/2014/chart" uri="{C3380CC4-5D6E-409C-BE32-E72D297353CC}">
              <c16:uniqueId val="{00000000-421B-4ECD-BFEF-5750EE272EB2}"/>
            </c:ext>
          </c:extLst>
        </c:ser>
        <c:dLbls>
          <c:showLegendKey val="0"/>
          <c:showVal val="0"/>
          <c:showCatName val="0"/>
          <c:showSerName val="0"/>
          <c:showPercent val="0"/>
          <c:showBubbleSize val="0"/>
        </c:dLbls>
        <c:marker val="1"/>
        <c:smooth val="0"/>
        <c:axId val="1434570144"/>
        <c:axId val="1434573024"/>
      </c:lineChart>
      <c:catAx>
        <c:axId val="143457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000" b="0" i="0" u="none" strike="noStrike" kern="1200" baseline="0">
                <a:solidFill>
                  <a:srgbClr val="00337B"/>
                </a:solidFill>
                <a:latin typeface="+mn-lt"/>
                <a:ea typeface="+mn-ea"/>
                <a:cs typeface="+mn-cs"/>
              </a:defRPr>
            </a:pPr>
            <a:endParaRPr lang="en-US"/>
          </a:p>
        </c:txPr>
        <c:crossAx val="1434573024"/>
        <c:crosses val="autoZero"/>
        <c:auto val="1"/>
        <c:lblAlgn val="ctr"/>
        <c:lblOffset val="100"/>
        <c:noMultiLvlLbl val="0"/>
      </c:catAx>
      <c:valAx>
        <c:axId val="1434573024"/>
        <c:scaling>
          <c:orientation val="minMax"/>
          <c:min val="10"/>
        </c:scaling>
        <c:delete val="1"/>
        <c:axPos val="l"/>
        <c:numFmt formatCode="0.0" sourceLinked="1"/>
        <c:majorTickMark val="none"/>
        <c:minorTickMark val="none"/>
        <c:tickLblPos val="nextTo"/>
        <c:crossAx val="1434570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337B"/>
              </a:solidFill>
              <a:ln w="19050">
                <a:solidFill>
                  <a:schemeClr val="lt1"/>
                </a:solidFill>
              </a:ln>
              <a:effectLst/>
            </c:spPr>
            <c:extLst>
              <c:ext xmlns:c16="http://schemas.microsoft.com/office/drawing/2014/chart" uri="{C3380CC4-5D6E-409C-BE32-E72D297353CC}">
                <c16:uniqueId val="{00000002-2939-4C70-9E63-8E36738D1780}"/>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1-2939-4C70-9E63-8E36738D17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4CE-4EC2-9090-FEA1FE2AD2E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4CE-4EC2-9090-FEA1FE2AD2E0}"/>
              </c:ext>
            </c:extLst>
          </c:dPt>
          <c:cat>
            <c:numRef>
              <c:f>Sheet1!$A$2:$A$5</c:f>
              <c:numCache>
                <c:formatCode>General</c:formatCode>
                <c:ptCount val="4"/>
              </c:numCache>
            </c:numRef>
          </c:cat>
          <c:val>
            <c:numRef>
              <c:f>Sheet1!$B$2:$B$5</c:f>
              <c:numCache>
                <c:formatCode>General</c:formatCode>
                <c:ptCount val="4"/>
                <c:pt idx="0">
                  <c:v>11</c:v>
                </c:pt>
                <c:pt idx="1">
                  <c:v>89</c:v>
                </c:pt>
              </c:numCache>
            </c:numRef>
          </c:val>
          <c:extLst>
            <c:ext xmlns:c16="http://schemas.microsoft.com/office/drawing/2014/chart" uri="{C3380CC4-5D6E-409C-BE32-E72D297353CC}">
              <c16:uniqueId val="{00000000-2939-4C70-9E63-8E36738D178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337B"/>
              </a:solidFill>
              <a:ln w="19050">
                <a:solidFill>
                  <a:schemeClr val="lt1"/>
                </a:solidFill>
              </a:ln>
              <a:effectLst/>
            </c:spPr>
            <c:extLst>
              <c:ext xmlns:c16="http://schemas.microsoft.com/office/drawing/2014/chart" uri="{C3380CC4-5D6E-409C-BE32-E72D297353CC}">
                <c16:uniqueId val="{00000001-81A5-40F5-9916-8649C41BDC05}"/>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81A5-40F5-9916-8649C41BDC0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1A5-40F5-9916-8649C41BDC0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1A5-40F5-9916-8649C41BDC05}"/>
              </c:ext>
            </c:extLst>
          </c:dPt>
          <c:cat>
            <c:numRef>
              <c:f>Sheet1!$A$2:$A$5</c:f>
              <c:numCache>
                <c:formatCode>General</c:formatCode>
                <c:ptCount val="4"/>
              </c:numCache>
            </c:numRef>
          </c:cat>
          <c:val>
            <c:numRef>
              <c:f>Sheet1!$B$2:$B$5</c:f>
              <c:numCache>
                <c:formatCode>General</c:formatCode>
                <c:ptCount val="4"/>
                <c:pt idx="0">
                  <c:v>15.7</c:v>
                </c:pt>
                <c:pt idx="1">
                  <c:v>84.3</c:v>
                </c:pt>
              </c:numCache>
            </c:numRef>
          </c:val>
          <c:extLst>
            <c:ext xmlns:c16="http://schemas.microsoft.com/office/drawing/2014/chart" uri="{C3380CC4-5D6E-409C-BE32-E72D297353CC}">
              <c16:uniqueId val="{00000008-81A5-40F5-9916-8649C41BDC0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Young people (aged 15-29) neither in employment nor in education and training 2024 </a:t>
            </a:r>
            <a:r>
              <a:rPr lang="en-US" sz="1800" b="0"/>
              <a:t>(%)</a:t>
            </a:r>
          </a:p>
        </c:rich>
      </c:tx>
      <c:layout>
        <c:manualLayout>
          <c:xMode val="edge"/>
          <c:yMode val="edge"/>
          <c:x val="0.11535766599217447"/>
          <c:y val="1.096041735888462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4435787919728084E-2"/>
          <c:y val="0.18133474396988308"/>
          <c:w val="0.90441109521571494"/>
          <c:h val="0.66671272911901491"/>
        </c:manualLayout>
      </c:layout>
      <c:barChart>
        <c:barDir val="col"/>
        <c:grouping val="clustered"/>
        <c:varyColors val="0"/>
        <c:ser>
          <c:idx val="0"/>
          <c:order val="0"/>
          <c:tx>
            <c:strRef>
              <c:f>Sheet1!$B$1</c:f>
              <c:strCache>
                <c:ptCount val="1"/>
                <c:pt idx="0">
                  <c:v>2024</c:v>
                </c:pt>
              </c:strCache>
            </c:strRef>
          </c:tx>
          <c:spPr>
            <a:solidFill>
              <a:schemeClr val="accent1"/>
            </a:solidFill>
            <a:ln w="88900">
              <a:solidFill>
                <a:schemeClr val="tx2"/>
              </a:solidFill>
            </a:ln>
            <a:effectLst>
              <a:glow>
                <a:schemeClr val="accent1">
                  <a:alpha val="1000"/>
                </a:schemeClr>
              </a:glow>
            </a:effectLst>
          </c:spPr>
          <c:invertIfNegative val="0"/>
          <c:dPt>
            <c:idx val="0"/>
            <c:invertIfNegative val="0"/>
            <c:bubble3D val="0"/>
            <c:spPr>
              <a:noFill/>
              <a:ln w="88900">
                <a:solidFill>
                  <a:srgbClr val="0093D6"/>
                </a:solidFill>
              </a:ln>
              <a:effectLst>
                <a:glow>
                  <a:schemeClr val="accent1">
                    <a:alpha val="1000"/>
                  </a:schemeClr>
                </a:glow>
              </a:effectLst>
            </c:spPr>
            <c:extLst>
              <c:ext xmlns:c16="http://schemas.microsoft.com/office/drawing/2014/chart" uri="{C3380CC4-5D6E-409C-BE32-E72D297353CC}">
                <c16:uniqueId val="{00000001-5CB7-4712-BD29-D1F16795B194}"/>
              </c:ext>
            </c:extLst>
          </c:dPt>
          <c:cat>
            <c:strRef>
              <c:f>Sheet1!$A$2:$A$30</c:f>
              <c:strCache>
                <c:ptCount val="29"/>
                <c:pt idx="0">
                  <c:v>EU</c:v>
                </c:pt>
                <c:pt idx="2">
                  <c:v>Netherlands</c:v>
                </c:pt>
                <c:pt idx="3">
                  <c:v>Sweden</c:v>
                </c:pt>
                <c:pt idx="4">
                  <c:v>Malta</c:v>
                </c:pt>
                <c:pt idx="5">
                  <c:v>Ireland</c:v>
                </c:pt>
                <c:pt idx="6">
                  <c:v>Slovenia</c:v>
                </c:pt>
                <c:pt idx="7">
                  <c:v>Denmark</c:v>
                </c:pt>
                <c:pt idx="8">
                  <c:v>Germany</c:v>
                </c:pt>
                <c:pt idx="9">
                  <c:v>Czechia</c:v>
                </c:pt>
                <c:pt idx="10">
                  <c:v>Portugal</c:v>
                </c:pt>
                <c:pt idx="11">
                  <c:v>Austria</c:v>
                </c:pt>
                <c:pt idx="12">
                  <c:v>Poland</c:v>
                </c:pt>
                <c:pt idx="13">
                  <c:v>Belgium</c:v>
                </c:pt>
                <c:pt idx="14">
                  <c:v>Luxembourg</c:v>
                </c:pt>
                <c:pt idx="15">
                  <c:v>Finland</c:v>
                </c:pt>
                <c:pt idx="16">
                  <c:v>Croatia</c:v>
                </c:pt>
                <c:pt idx="17">
                  <c:v>Latvia</c:v>
                </c:pt>
                <c:pt idx="18">
                  <c:v>Slovakia</c:v>
                </c:pt>
                <c:pt idx="19">
                  <c:v>Hungary</c:v>
                </c:pt>
                <c:pt idx="20">
                  <c:v>Estonia</c:v>
                </c:pt>
                <c:pt idx="21">
                  <c:v>Spain</c:v>
                </c:pt>
                <c:pt idx="22">
                  <c:v>France</c:v>
                </c:pt>
                <c:pt idx="23">
                  <c:v>Bulgaria</c:v>
                </c:pt>
                <c:pt idx="24">
                  <c:v>Cyprus</c:v>
                </c:pt>
                <c:pt idx="25">
                  <c:v>Greece</c:v>
                </c:pt>
                <c:pt idx="26">
                  <c:v>Lithuania</c:v>
                </c:pt>
                <c:pt idx="27">
                  <c:v>Italy</c:v>
                </c:pt>
                <c:pt idx="28">
                  <c:v>Romania</c:v>
                </c:pt>
              </c:strCache>
            </c:strRef>
          </c:cat>
          <c:val>
            <c:numRef>
              <c:f>Sheet1!$B$2:$B$30</c:f>
              <c:numCache>
                <c:formatCode>General</c:formatCode>
                <c:ptCount val="29"/>
                <c:pt idx="0" formatCode="0.0">
                  <c:v>11</c:v>
                </c:pt>
                <c:pt idx="2" formatCode="0.0">
                  <c:v>4.9000000000000004</c:v>
                </c:pt>
                <c:pt idx="3">
                  <c:v>6.3</c:v>
                </c:pt>
                <c:pt idx="4">
                  <c:v>7.2</c:v>
                </c:pt>
                <c:pt idx="5">
                  <c:v>7.6</c:v>
                </c:pt>
                <c:pt idx="6">
                  <c:v>7.6</c:v>
                </c:pt>
                <c:pt idx="7" formatCode="0.0">
                  <c:v>8</c:v>
                </c:pt>
                <c:pt idx="8">
                  <c:v>8.5</c:v>
                </c:pt>
                <c:pt idx="9" formatCode="#,##0.0">
                  <c:v>8.6</c:v>
                </c:pt>
                <c:pt idx="10">
                  <c:v>8.6999999999999993</c:v>
                </c:pt>
                <c:pt idx="11">
                  <c:v>9.1999999999999993</c:v>
                </c:pt>
                <c:pt idx="12">
                  <c:v>9.4</c:v>
                </c:pt>
                <c:pt idx="13">
                  <c:v>9.9</c:v>
                </c:pt>
                <c:pt idx="14">
                  <c:v>9.9</c:v>
                </c:pt>
                <c:pt idx="15">
                  <c:v>10</c:v>
                </c:pt>
                <c:pt idx="16">
                  <c:v>10.6</c:v>
                </c:pt>
                <c:pt idx="17">
                  <c:v>10.7</c:v>
                </c:pt>
                <c:pt idx="18">
                  <c:v>10.7</c:v>
                </c:pt>
                <c:pt idx="19">
                  <c:v>10.9</c:v>
                </c:pt>
                <c:pt idx="20">
                  <c:v>11</c:v>
                </c:pt>
                <c:pt idx="21">
                  <c:v>12</c:v>
                </c:pt>
                <c:pt idx="22">
                  <c:v>12.5</c:v>
                </c:pt>
                <c:pt idx="23">
                  <c:v>12.7</c:v>
                </c:pt>
                <c:pt idx="24">
                  <c:v>12.9</c:v>
                </c:pt>
                <c:pt idx="25">
                  <c:v>14.2</c:v>
                </c:pt>
                <c:pt idx="26">
                  <c:v>14.7</c:v>
                </c:pt>
                <c:pt idx="27">
                  <c:v>15.2</c:v>
                </c:pt>
                <c:pt idx="28">
                  <c:v>19.399999999999999</c:v>
                </c:pt>
              </c:numCache>
            </c:numRef>
          </c:val>
          <c:extLst>
            <c:ext xmlns:c16="http://schemas.microsoft.com/office/drawing/2014/chart" uri="{C3380CC4-5D6E-409C-BE32-E72D297353CC}">
              <c16:uniqueId val="{00000002-5CB7-4712-BD29-D1F16795B194}"/>
            </c:ext>
          </c:extLst>
        </c:ser>
        <c:dLbls>
          <c:showLegendKey val="0"/>
          <c:showVal val="0"/>
          <c:showCatName val="0"/>
          <c:showSerName val="0"/>
          <c:showPercent val="0"/>
          <c:showBubbleSize val="0"/>
        </c:dLbls>
        <c:gapWidth val="219"/>
        <c:overlap val="-27"/>
        <c:axId val="1793834416"/>
        <c:axId val="1793832016"/>
      </c:barChart>
      <c:catAx>
        <c:axId val="179383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793832016"/>
        <c:crosses val="autoZero"/>
        <c:auto val="1"/>
        <c:lblAlgn val="ctr"/>
        <c:lblOffset val="100"/>
        <c:noMultiLvlLbl val="0"/>
      </c:catAx>
      <c:valAx>
        <c:axId val="1793832016"/>
        <c:scaling>
          <c:orientation val="minMax"/>
          <c:max val="2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3834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Men</c:v>
                </c:pt>
              </c:strCache>
            </c:strRef>
          </c:tx>
          <c:spPr>
            <a:solidFill>
              <a:srgbClr val="1DAFBA"/>
            </a:solidFill>
            <a:ln>
              <a:noFill/>
            </a:ln>
            <a:effectLst/>
          </c:spPr>
          <c:invertIfNegative val="0"/>
          <c:cat>
            <c:strRef>
              <c:f>Sheet1!$A$2:$A$30</c:f>
              <c:strCache>
                <c:ptCount val="29"/>
                <c:pt idx="0">
                  <c:v>EU</c:v>
                </c:pt>
                <c:pt idx="2">
                  <c:v>Estonia</c:v>
                </c:pt>
                <c:pt idx="3">
                  <c:v>Finland</c:v>
                </c:pt>
                <c:pt idx="4">
                  <c:v>Belgium</c:v>
                </c:pt>
                <c:pt idx="5">
                  <c:v>Sweden</c:v>
                </c:pt>
                <c:pt idx="6">
                  <c:v>Portugal</c:v>
                </c:pt>
                <c:pt idx="7">
                  <c:v>Croatia</c:v>
                </c:pt>
                <c:pt idx="8">
                  <c:v>Spain</c:v>
                </c:pt>
                <c:pt idx="9">
                  <c:v>France</c:v>
                </c:pt>
                <c:pt idx="10">
                  <c:v>Austria</c:v>
                </c:pt>
                <c:pt idx="11">
                  <c:v>Luxembourg</c:v>
                </c:pt>
                <c:pt idx="12">
                  <c:v>Lithuania</c:v>
                </c:pt>
                <c:pt idx="13">
                  <c:v>Greece</c:v>
                </c:pt>
                <c:pt idx="14">
                  <c:v>Malta</c:v>
                </c:pt>
                <c:pt idx="15">
                  <c:v>Netherlands</c:v>
                </c:pt>
                <c:pt idx="16">
                  <c:v>Denmark</c:v>
                </c:pt>
                <c:pt idx="17">
                  <c:v>Ireland</c:v>
                </c:pt>
                <c:pt idx="18">
                  <c:v>Latvia</c:v>
                </c:pt>
                <c:pt idx="19">
                  <c:v>Slovenia</c:v>
                </c:pt>
                <c:pt idx="20">
                  <c:v>Germany</c:v>
                </c:pt>
                <c:pt idx="21">
                  <c:v>Cyprus</c:v>
                </c:pt>
                <c:pt idx="22">
                  <c:v>Italy</c:v>
                </c:pt>
                <c:pt idx="23">
                  <c:v>Slovakia</c:v>
                </c:pt>
                <c:pt idx="24">
                  <c:v>Poland</c:v>
                </c:pt>
                <c:pt idx="25">
                  <c:v>Bulgaria</c:v>
                </c:pt>
                <c:pt idx="26">
                  <c:v>Hungary</c:v>
                </c:pt>
                <c:pt idx="27">
                  <c:v>Czechia</c:v>
                </c:pt>
                <c:pt idx="28">
                  <c:v>Romania</c:v>
                </c:pt>
              </c:strCache>
            </c:strRef>
          </c:cat>
          <c:val>
            <c:numRef>
              <c:f>Sheet1!$B$2:$B$30</c:f>
              <c:numCache>
                <c:formatCode>General</c:formatCode>
                <c:ptCount val="29"/>
                <c:pt idx="0" formatCode="0.0">
                  <c:v>-10</c:v>
                </c:pt>
                <c:pt idx="2" formatCode="0.0">
                  <c:v>-12.1</c:v>
                </c:pt>
                <c:pt idx="3" formatCode="0.0">
                  <c:v>-10.7</c:v>
                </c:pt>
                <c:pt idx="4" formatCode="0.0">
                  <c:v>-10.5</c:v>
                </c:pt>
                <c:pt idx="5" formatCode="0.0">
                  <c:v>-6.5</c:v>
                </c:pt>
                <c:pt idx="6" formatCode="0.0">
                  <c:v>-8.6999999999999993</c:v>
                </c:pt>
                <c:pt idx="7" formatCode="0.0">
                  <c:v>-10.5</c:v>
                </c:pt>
                <c:pt idx="8" formatCode="0.0">
                  <c:v>-11.9</c:v>
                </c:pt>
                <c:pt idx="9" formatCode="0.0">
                  <c:v>-12.3</c:v>
                </c:pt>
                <c:pt idx="10" formatCode="0.0">
                  <c:v>-9</c:v>
                </c:pt>
                <c:pt idx="11" formatCode="0.0">
                  <c:v>-9.6999999999999993</c:v>
                </c:pt>
                <c:pt idx="12" formatCode="0.0">
                  <c:v>-14.3</c:v>
                </c:pt>
                <c:pt idx="13" formatCode="0.0">
                  <c:v>-13.8</c:v>
                </c:pt>
                <c:pt idx="14" formatCode="0.0">
                  <c:v>-6.8</c:v>
                </c:pt>
                <c:pt idx="15" formatCode="0.0">
                  <c:v>-4.5</c:v>
                </c:pt>
                <c:pt idx="16" formatCode="0.0">
                  <c:v>-7.3</c:v>
                </c:pt>
                <c:pt idx="17" formatCode="0.0">
                  <c:v>-6.9</c:v>
                </c:pt>
                <c:pt idx="18" formatCode="0.0">
                  <c:v>-10</c:v>
                </c:pt>
                <c:pt idx="19" formatCode="0.0">
                  <c:v>-6.7</c:v>
                </c:pt>
                <c:pt idx="20" formatCode="0.0">
                  <c:v>-7.3</c:v>
                </c:pt>
                <c:pt idx="21" formatCode="0.0">
                  <c:v>-11.7</c:v>
                </c:pt>
                <c:pt idx="22" formatCode="0.0">
                  <c:v>-13.8</c:v>
                </c:pt>
                <c:pt idx="23" formatCode="0.0">
                  <c:v>-8.9</c:v>
                </c:pt>
                <c:pt idx="24" formatCode="0.0">
                  <c:v>-7.4</c:v>
                </c:pt>
                <c:pt idx="25" formatCode="0.0">
                  <c:v>-10.7</c:v>
                </c:pt>
                <c:pt idx="26" formatCode="0.0">
                  <c:v>-8.6</c:v>
                </c:pt>
                <c:pt idx="27" formatCode="0.0">
                  <c:v>-3.9</c:v>
                </c:pt>
                <c:pt idx="28" formatCode="0.0">
                  <c:v>-14</c:v>
                </c:pt>
              </c:numCache>
            </c:numRef>
          </c:val>
          <c:extLst>
            <c:ext xmlns:c16="http://schemas.microsoft.com/office/drawing/2014/chart" uri="{C3380CC4-5D6E-409C-BE32-E72D297353CC}">
              <c16:uniqueId val="{00000000-A9E4-4F5C-91CE-A2E84491B2A1}"/>
            </c:ext>
          </c:extLst>
        </c:ser>
        <c:ser>
          <c:idx val="1"/>
          <c:order val="1"/>
          <c:tx>
            <c:strRef>
              <c:f>Sheet1!$C$1</c:f>
              <c:strCache>
                <c:ptCount val="1"/>
                <c:pt idx="0">
                  <c:v>Women</c:v>
                </c:pt>
              </c:strCache>
            </c:strRef>
          </c:tx>
          <c:spPr>
            <a:solidFill>
              <a:srgbClr val="DB0B5E"/>
            </a:solidFill>
            <a:ln>
              <a:noFill/>
            </a:ln>
            <a:effectLst/>
          </c:spPr>
          <c:invertIfNegative val="0"/>
          <c:cat>
            <c:strRef>
              <c:f>Sheet1!$A$2:$A$30</c:f>
              <c:strCache>
                <c:ptCount val="29"/>
                <c:pt idx="0">
                  <c:v>EU</c:v>
                </c:pt>
                <c:pt idx="2">
                  <c:v>Estonia</c:v>
                </c:pt>
                <c:pt idx="3">
                  <c:v>Finland</c:v>
                </c:pt>
                <c:pt idx="4">
                  <c:v>Belgium</c:v>
                </c:pt>
                <c:pt idx="5">
                  <c:v>Sweden</c:v>
                </c:pt>
                <c:pt idx="6">
                  <c:v>Portugal</c:v>
                </c:pt>
                <c:pt idx="7">
                  <c:v>Croatia</c:v>
                </c:pt>
                <c:pt idx="8">
                  <c:v>Spain</c:v>
                </c:pt>
                <c:pt idx="9">
                  <c:v>France</c:v>
                </c:pt>
                <c:pt idx="10">
                  <c:v>Austria</c:v>
                </c:pt>
                <c:pt idx="11">
                  <c:v>Luxembourg</c:v>
                </c:pt>
                <c:pt idx="12">
                  <c:v>Lithuania</c:v>
                </c:pt>
                <c:pt idx="13">
                  <c:v>Greece</c:v>
                </c:pt>
                <c:pt idx="14">
                  <c:v>Malta</c:v>
                </c:pt>
                <c:pt idx="15">
                  <c:v>Netherlands</c:v>
                </c:pt>
                <c:pt idx="16">
                  <c:v>Denmark</c:v>
                </c:pt>
                <c:pt idx="17">
                  <c:v>Ireland</c:v>
                </c:pt>
                <c:pt idx="18">
                  <c:v>Latvia</c:v>
                </c:pt>
                <c:pt idx="19">
                  <c:v>Slovenia</c:v>
                </c:pt>
                <c:pt idx="20">
                  <c:v>Germany</c:v>
                </c:pt>
                <c:pt idx="21">
                  <c:v>Cyprus</c:v>
                </c:pt>
                <c:pt idx="22">
                  <c:v>Italy</c:v>
                </c:pt>
                <c:pt idx="23">
                  <c:v>Slovakia</c:v>
                </c:pt>
                <c:pt idx="24">
                  <c:v>Poland</c:v>
                </c:pt>
                <c:pt idx="25">
                  <c:v>Bulgaria</c:v>
                </c:pt>
                <c:pt idx="26">
                  <c:v>Hungary</c:v>
                </c:pt>
                <c:pt idx="27">
                  <c:v>Czechia</c:v>
                </c:pt>
                <c:pt idx="28">
                  <c:v>Romania</c:v>
                </c:pt>
              </c:strCache>
            </c:strRef>
          </c:cat>
          <c:val>
            <c:numRef>
              <c:f>Sheet1!$C$2:$C$30</c:f>
              <c:numCache>
                <c:formatCode>General</c:formatCode>
                <c:ptCount val="29"/>
                <c:pt idx="0" formatCode="0.0">
                  <c:v>12.1</c:v>
                </c:pt>
                <c:pt idx="2" formatCode="0.0">
                  <c:v>9.9</c:v>
                </c:pt>
                <c:pt idx="3" formatCode="0.0">
                  <c:v>9.3000000000000007</c:v>
                </c:pt>
                <c:pt idx="4" formatCode="0.0">
                  <c:v>9.1999999999999993</c:v>
                </c:pt>
                <c:pt idx="5" formatCode="0.0">
                  <c:v>6</c:v>
                </c:pt>
                <c:pt idx="6" formatCode="0.0">
                  <c:v>8.6999999999999993</c:v>
                </c:pt>
                <c:pt idx="7" formatCode="0.0">
                  <c:v>10.7</c:v>
                </c:pt>
                <c:pt idx="8" formatCode="0.0">
                  <c:v>12.1</c:v>
                </c:pt>
                <c:pt idx="9" formatCode="0.0">
                  <c:v>12.7</c:v>
                </c:pt>
                <c:pt idx="10" formatCode="0.0">
                  <c:v>9.4</c:v>
                </c:pt>
                <c:pt idx="11" formatCode="0.0">
                  <c:v>10.199999999999999</c:v>
                </c:pt>
                <c:pt idx="12" formatCode="0.0">
                  <c:v>15.1</c:v>
                </c:pt>
                <c:pt idx="13" formatCode="0.0">
                  <c:v>14.7</c:v>
                </c:pt>
                <c:pt idx="14" formatCode="0.0">
                  <c:v>7.7</c:v>
                </c:pt>
                <c:pt idx="15" formatCode="0.0">
                  <c:v>5.4</c:v>
                </c:pt>
                <c:pt idx="16" formatCode="0.0">
                  <c:v>8.6</c:v>
                </c:pt>
                <c:pt idx="17" formatCode="0.0">
                  <c:v>8.3000000000000007</c:v>
                </c:pt>
                <c:pt idx="18" formatCode="0.0">
                  <c:v>11.4</c:v>
                </c:pt>
                <c:pt idx="19" formatCode="0.0">
                  <c:v>8.6999999999999993</c:v>
                </c:pt>
                <c:pt idx="20" formatCode="0.0">
                  <c:v>9.6999999999999993</c:v>
                </c:pt>
                <c:pt idx="21" formatCode="0.0">
                  <c:v>14.1</c:v>
                </c:pt>
                <c:pt idx="22" formatCode="0.0">
                  <c:v>16.600000000000001</c:v>
                </c:pt>
                <c:pt idx="23" formatCode="0.0">
                  <c:v>12.6</c:v>
                </c:pt>
                <c:pt idx="24" formatCode="0.0">
                  <c:v>11.5</c:v>
                </c:pt>
                <c:pt idx="25" formatCode="0.0">
                  <c:v>14.8</c:v>
                </c:pt>
                <c:pt idx="26" formatCode="0.0">
                  <c:v>13.3</c:v>
                </c:pt>
                <c:pt idx="27" formatCode="0.0">
                  <c:v>13.3</c:v>
                </c:pt>
                <c:pt idx="28" formatCode="0.0">
                  <c:v>25.2</c:v>
                </c:pt>
              </c:numCache>
            </c:numRef>
          </c:val>
          <c:extLst>
            <c:ext xmlns:c16="http://schemas.microsoft.com/office/drawing/2014/chart" uri="{C3380CC4-5D6E-409C-BE32-E72D297353CC}">
              <c16:uniqueId val="{00000001-A9E4-4F5C-91CE-A2E84491B2A1}"/>
            </c:ext>
          </c:extLst>
        </c:ser>
        <c:dLbls>
          <c:showLegendKey val="0"/>
          <c:showVal val="0"/>
          <c:showCatName val="0"/>
          <c:showSerName val="0"/>
          <c:showPercent val="0"/>
          <c:showBubbleSize val="0"/>
        </c:dLbls>
        <c:gapWidth val="150"/>
        <c:overlap val="100"/>
        <c:axId val="1401021807"/>
        <c:axId val="1010415343"/>
      </c:barChart>
      <c:catAx>
        <c:axId val="1401021807"/>
        <c:scaling>
          <c:orientation val="minMax"/>
        </c:scaling>
        <c:delete val="0"/>
        <c:axPos val="l"/>
        <c:numFmt formatCode="General" sourceLinked="0"/>
        <c:majorTickMark val="in"/>
        <c:minorTickMark val="in"/>
        <c:tickLblPos val="low"/>
        <c:spPr>
          <a:noFill/>
          <a:ln w="9525" cap="flat" cmpd="sng" algn="ctr">
            <a:solidFill>
              <a:schemeClr val="tx1">
                <a:lumMod val="15000"/>
                <a:lumOff val="85000"/>
              </a:schemeClr>
            </a:solidFill>
            <a:round/>
          </a:ln>
          <a:effectLst/>
        </c:spPr>
        <c:txPr>
          <a:bodyPr rot="-2700000" spcFirstLastPara="1" vertOverflow="ellipsis" wrap="square" anchor="ctr" anchorCtr="0"/>
          <a:lstStyle/>
          <a:p>
            <a:pPr>
              <a:defRPr sz="800" b="0" i="0" u="none" strike="noStrike" kern="1200" baseline="0">
                <a:solidFill>
                  <a:schemeClr val="tx1">
                    <a:lumMod val="65000"/>
                    <a:lumOff val="35000"/>
                  </a:schemeClr>
                </a:solidFill>
                <a:latin typeface="+mn-lt"/>
                <a:ea typeface="+mn-ea"/>
                <a:cs typeface="+mn-cs"/>
              </a:defRPr>
            </a:pPr>
            <a:endParaRPr lang="en-US"/>
          </a:p>
        </c:txPr>
        <c:crossAx val="1010415343"/>
        <c:crossesAt val="1"/>
        <c:auto val="1"/>
        <c:lblAlgn val="ctr"/>
        <c:lblOffset val="100"/>
        <c:noMultiLvlLbl val="0"/>
      </c:catAx>
      <c:valAx>
        <c:axId val="1010415343"/>
        <c:scaling>
          <c:orientation val="minMax"/>
        </c:scaling>
        <c:delete val="1"/>
        <c:axPos val="b"/>
        <c:numFmt formatCode="0\ ;\ 0\ " sourceLinked="0"/>
        <c:majorTickMark val="out"/>
        <c:minorTickMark val="none"/>
        <c:tickLblPos val="nextTo"/>
        <c:crossAx val="14010218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Years of experience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'Yrs exp'!$B$1</c:f>
              <c:strCache>
                <c:ptCount val="1"/>
                <c:pt idx="0">
                  <c:v>Years of experience as adult educator</c:v>
                </c:pt>
              </c:strCache>
            </c:strRef>
          </c:tx>
          <c:spPr>
            <a:solidFill>
              <a:srgbClr val="00337B"/>
            </a:solidFill>
            <a:ln>
              <a:noFill/>
            </a:ln>
            <a:effectLst/>
          </c:spPr>
          <c:invertIfNegative val="0"/>
          <c:dLbls>
            <c:dLbl>
              <c:idx val="0"/>
              <c:tx>
                <c:rich>
                  <a:bodyPr/>
                  <a:lstStyle/>
                  <a:p>
                    <a:fld id="{042D1404-2A3E-4DF5-AD4E-54122CC24B74}"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B59-45A6-B40D-BC36903F55C7}"/>
                </c:ext>
              </c:extLst>
            </c:dLbl>
            <c:dLbl>
              <c:idx val="1"/>
              <c:tx>
                <c:rich>
                  <a:bodyPr/>
                  <a:lstStyle/>
                  <a:p>
                    <a:fld id="{9A1F93AC-264A-479B-979C-E25E8EEC475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B59-45A6-B40D-BC36903F55C7}"/>
                </c:ext>
              </c:extLst>
            </c:dLbl>
            <c:dLbl>
              <c:idx val="2"/>
              <c:tx>
                <c:rich>
                  <a:bodyPr/>
                  <a:lstStyle/>
                  <a:p>
                    <a:fld id="{4B6C37AA-1412-4902-BA3B-BC662229991C}"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B59-45A6-B40D-BC36903F55C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'Yrs exp'!$A$2:$A$4</c:f>
              <c:strCache>
                <c:ptCount val="3"/>
                <c:pt idx="0">
                  <c:v>Less than 1</c:v>
                </c:pt>
                <c:pt idx="1">
                  <c:v>From 1 to 5</c:v>
                </c:pt>
                <c:pt idx="2">
                  <c:v>More than 5</c:v>
                </c:pt>
              </c:strCache>
            </c:strRef>
          </c:cat>
          <c:val>
            <c:numRef>
              <c:f>'Yrs exp'!$B$2:$B$4</c:f>
              <c:numCache>
                <c:formatCode>General</c:formatCode>
                <c:ptCount val="3"/>
                <c:pt idx="0">
                  <c:v>7</c:v>
                </c:pt>
                <c:pt idx="1">
                  <c:v>22</c:v>
                </c:pt>
                <c:pt idx="2">
                  <c:v>36</c:v>
                </c:pt>
              </c:numCache>
            </c:numRef>
          </c:val>
          <c:extLst>
            <c:ext xmlns:c15="http://schemas.microsoft.com/office/drawing/2012/chart" uri="{02D57815-91ED-43cb-92C2-25804820EDAC}">
              <c15:datalabelsRange>
                <c15:f>'Yrs exp'!$C$2:$C$4</c15:f>
                <c15:dlblRangeCache>
                  <c:ptCount val="3"/>
                  <c:pt idx="0">
                    <c:v>10.8%</c:v>
                  </c:pt>
                  <c:pt idx="1">
                    <c:v>33.8%</c:v>
                  </c:pt>
                  <c:pt idx="2">
                    <c:v>55.4%</c:v>
                  </c:pt>
                </c15:dlblRangeCache>
              </c15:datalabelsRange>
            </c:ext>
            <c:ext xmlns:c16="http://schemas.microsoft.com/office/drawing/2014/chart" uri="{C3380CC4-5D6E-409C-BE32-E72D297353CC}">
              <c16:uniqueId val="{00000003-AB59-45A6-B40D-BC36903F55C7}"/>
            </c:ext>
          </c:extLst>
        </c:ser>
        <c:ser>
          <c:idx val="1"/>
          <c:order val="1"/>
          <c:tx>
            <c:strRef>
              <c:f>'Yrs exp'!$D$1</c:f>
              <c:strCache>
                <c:ptCount val="1"/>
                <c:pt idx="0">
                  <c:v>Years of experience with NEETs</c:v>
                </c:pt>
              </c:strCache>
            </c:strRef>
          </c:tx>
          <c:spPr>
            <a:solidFill>
              <a:srgbClr val="FFC000"/>
            </a:solidFill>
            <a:ln>
              <a:noFill/>
            </a:ln>
            <a:effectLst/>
          </c:spPr>
          <c:invertIfNegative val="0"/>
          <c:dLbls>
            <c:dLbl>
              <c:idx val="0"/>
              <c:tx>
                <c:rich>
                  <a:bodyPr/>
                  <a:lstStyle/>
                  <a:p>
                    <a:fld id="{26891881-0BB6-4083-AF4F-339B46B1133E}"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AB59-45A6-B40D-BC36903F55C7}"/>
                </c:ext>
              </c:extLst>
            </c:dLbl>
            <c:dLbl>
              <c:idx val="1"/>
              <c:tx>
                <c:rich>
                  <a:bodyPr/>
                  <a:lstStyle/>
                  <a:p>
                    <a:fld id="{276D6E80-D286-4073-9213-A468B578957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B59-45A6-B40D-BC36903F55C7}"/>
                </c:ext>
              </c:extLst>
            </c:dLbl>
            <c:dLbl>
              <c:idx val="2"/>
              <c:tx>
                <c:rich>
                  <a:bodyPr/>
                  <a:lstStyle/>
                  <a:p>
                    <a:fld id="{15FDDF84-558B-4489-BBB3-247EE0EF85B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B59-45A6-B40D-BC36903F55C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'Yrs exp'!$A$2:$A$4</c:f>
              <c:strCache>
                <c:ptCount val="3"/>
                <c:pt idx="0">
                  <c:v>Less than 1</c:v>
                </c:pt>
                <c:pt idx="1">
                  <c:v>From 1 to 5</c:v>
                </c:pt>
                <c:pt idx="2">
                  <c:v>More than 5</c:v>
                </c:pt>
              </c:strCache>
            </c:strRef>
          </c:cat>
          <c:val>
            <c:numRef>
              <c:f>'Yrs exp'!$D$2:$D$4</c:f>
              <c:numCache>
                <c:formatCode>General</c:formatCode>
                <c:ptCount val="3"/>
                <c:pt idx="0">
                  <c:v>26</c:v>
                </c:pt>
                <c:pt idx="1">
                  <c:v>22</c:v>
                </c:pt>
                <c:pt idx="2">
                  <c:v>17</c:v>
                </c:pt>
              </c:numCache>
            </c:numRef>
          </c:val>
          <c:extLst>
            <c:ext xmlns:c15="http://schemas.microsoft.com/office/drawing/2012/chart" uri="{02D57815-91ED-43cb-92C2-25804820EDAC}">
              <c15:datalabelsRange>
                <c15:f>'Yrs exp'!$E$2:$E$4</c15:f>
                <c15:dlblRangeCache>
                  <c:ptCount val="3"/>
                  <c:pt idx="0">
                    <c:v>40.0%</c:v>
                  </c:pt>
                  <c:pt idx="1">
                    <c:v>33.8%</c:v>
                  </c:pt>
                  <c:pt idx="2">
                    <c:v>26.2%</c:v>
                  </c:pt>
                </c15:dlblRangeCache>
              </c15:datalabelsRange>
            </c:ext>
            <c:ext xmlns:c16="http://schemas.microsoft.com/office/drawing/2014/chart" uri="{C3380CC4-5D6E-409C-BE32-E72D297353CC}">
              <c16:uniqueId val="{00000007-AB59-45A6-B40D-BC36903F55C7}"/>
            </c:ext>
          </c:extLst>
        </c:ser>
        <c:dLbls>
          <c:showLegendKey val="0"/>
          <c:showVal val="0"/>
          <c:showCatName val="0"/>
          <c:showSerName val="0"/>
          <c:showPercent val="0"/>
          <c:showBubbleSize val="0"/>
        </c:dLbls>
        <c:gapWidth val="219"/>
        <c:overlap val="-27"/>
        <c:axId val="1078776479"/>
        <c:axId val="1078783199"/>
      </c:barChart>
      <c:catAx>
        <c:axId val="1078776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8783199"/>
        <c:crosses val="autoZero"/>
        <c:auto val="1"/>
        <c:lblAlgn val="ctr"/>
        <c:lblOffset val="100"/>
        <c:noMultiLvlLbl val="0"/>
      </c:catAx>
      <c:valAx>
        <c:axId val="10787831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87764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FFC000"/>
              </a:solidFill>
              <a:ln w="19050">
                <a:solidFill>
                  <a:schemeClr val="lt1"/>
                </a:solidFill>
              </a:ln>
              <a:effectLst/>
            </c:spPr>
            <c:extLst>
              <c:ext xmlns:c16="http://schemas.microsoft.com/office/drawing/2014/chart" uri="{C3380CC4-5D6E-409C-BE32-E72D297353CC}">
                <c16:uniqueId val="{00000003-EC2E-4F4C-959D-6AE800D9C1E9}"/>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EC2E-4F4C-959D-6AE800D9C1E9}"/>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EC2E-4F4C-959D-6AE800D9C1E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08E-4915-A695-5EA5077B9F85}"/>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60</c:v>
                </c:pt>
                <c:pt idx="1">
                  <c:v>23.1</c:v>
                </c:pt>
                <c:pt idx="2">
                  <c:v>16.899999999999999</c:v>
                </c:pt>
              </c:numCache>
            </c:numRef>
          </c:val>
          <c:extLst>
            <c:ext xmlns:c16="http://schemas.microsoft.com/office/drawing/2014/chart" uri="{C3380CC4-5D6E-409C-BE32-E72D297353CC}">
              <c16:uniqueId val="{00000000-EC2E-4F4C-959D-6AE800D9C1E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How closely is NEETs' motivation linked to the successful completion</a:t>
            </a:r>
            <a:r>
              <a:rPr lang="en-GB" baseline="0"/>
              <a:t> of the VET programme?</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0337B"/>
              </a:solidFill>
              <a:ln>
                <a:noFill/>
              </a:ln>
              <a:effectLst/>
            </c:spPr>
            <c:extLst>
              <c:ext xmlns:c16="http://schemas.microsoft.com/office/drawing/2014/chart" uri="{C3380CC4-5D6E-409C-BE32-E72D297353CC}">
                <c16:uniqueId val="{00000000-9837-48D1-8A03-34895BD8DB1D}"/>
              </c:ext>
            </c:extLst>
          </c:dPt>
          <c:dPt>
            <c:idx val="1"/>
            <c:invertIfNegative val="0"/>
            <c:bubble3D val="0"/>
            <c:spPr>
              <a:solidFill>
                <a:srgbClr val="0092D5"/>
              </a:solidFill>
              <a:ln>
                <a:noFill/>
              </a:ln>
              <a:effectLst/>
            </c:spPr>
            <c:extLst>
              <c:ext xmlns:c16="http://schemas.microsoft.com/office/drawing/2014/chart" uri="{C3380CC4-5D6E-409C-BE32-E72D297353CC}">
                <c16:uniqueId val="{00000001-9837-48D1-8A03-34895BD8DB1D}"/>
              </c:ext>
            </c:extLst>
          </c:dPt>
          <c:dPt>
            <c:idx val="2"/>
            <c:invertIfNegative val="0"/>
            <c:bubble3D val="0"/>
            <c:spPr>
              <a:solidFill>
                <a:srgbClr val="FFC000"/>
              </a:solidFill>
              <a:ln>
                <a:noFill/>
              </a:ln>
              <a:effectLst/>
            </c:spPr>
            <c:extLst>
              <c:ext xmlns:c16="http://schemas.microsoft.com/office/drawing/2014/chart" uri="{C3380CC4-5D6E-409C-BE32-E72D297353CC}">
                <c16:uniqueId val="{00000002-9837-48D1-8A03-34895BD8DB1D}"/>
              </c:ext>
            </c:extLst>
          </c:dPt>
          <c:dPt>
            <c:idx val="3"/>
            <c:invertIfNegative val="0"/>
            <c:bubble3D val="0"/>
            <c:spPr>
              <a:solidFill>
                <a:srgbClr val="807A78"/>
              </a:solidFill>
              <a:ln>
                <a:noFill/>
              </a:ln>
              <a:effectLst/>
            </c:spPr>
            <c:extLst>
              <c:ext xmlns:c16="http://schemas.microsoft.com/office/drawing/2014/chart" uri="{C3380CC4-5D6E-409C-BE32-E72D297353CC}">
                <c16:uniqueId val="{00000003-9837-48D1-8A03-34895BD8DB1D}"/>
              </c:ext>
            </c:extLst>
          </c:dPt>
          <c:dLbls>
            <c:dLbl>
              <c:idx val="0"/>
              <c:tx>
                <c:rich>
                  <a:bodyPr/>
                  <a:lstStyle/>
                  <a:p>
                    <a:fld id="{EFFD0A69-7058-4731-91DB-CE861AE64B8C}" type="CELLRANGE">
                      <a:rPr lang="en-US"/>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837-48D1-8A03-34895BD8DB1D}"/>
                </c:ext>
              </c:extLst>
            </c:dLbl>
            <c:dLbl>
              <c:idx val="1"/>
              <c:tx>
                <c:rich>
                  <a:bodyPr/>
                  <a:lstStyle/>
                  <a:p>
                    <a:fld id="{3E56CBAF-9317-4D0A-9A6D-0FDC01367BD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837-48D1-8A03-34895BD8DB1D}"/>
                </c:ext>
              </c:extLst>
            </c:dLbl>
            <c:dLbl>
              <c:idx val="2"/>
              <c:tx>
                <c:rich>
                  <a:bodyPr/>
                  <a:lstStyle/>
                  <a:p>
                    <a:fld id="{1D79836C-6159-4359-A557-A961F3757C36}"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837-48D1-8A03-34895BD8DB1D}"/>
                </c:ext>
              </c:extLst>
            </c:dLbl>
            <c:dLbl>
              <c:idx val="3"/>
              <c:tx>
                <c:rich>
                  <a:bodyPr/>
                  <a:lstStyle/>
                  <a:p>
                    <a:fld id="{13437B0B-BB55-462B-84AB-EA98DA59A03A}"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837-48D1-8A03-34895BD8DB1D}"/>
                </c:ext>
              </c:extLst>
            </c:dLbl>
            <c:dLbl>
              <c:idx val="4"/>
              <c:tx>
                <c:rich>
                  <a:bodyPr/>
                  <a:lstStyle/>
                  <a:p>
                    <a:fld id="{A5C72CC5-1328-4DC8-97D1-8199FDD1BEFA}"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837-48D1-8A03-34895BD8DB1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Sheet1!$A$1:$A$5</c:f>
              <c:strCache>
                <c:ptCount val="5"/>
                <c:pt idx="0">
                  <c:v>Completely</c:v>
                </c:pt>
                <c:pt idx="1">
                  <c:v>Very much</c:v>
                </c:pt>
                <c:pt idx="2">
                  <c:v>Moderately</c:v>
                </c:pt>
                <c:pt idx="3">
                  <c:v>Slightly</c:v>
                </c:pt>
                <c:pt idx="4">
                  <c:v>Not at all</c:v>
                </c:pt>
              </c:strCache>
            </c:strRef>
          </c:cat>
          <c:val>
            <c:numRef>
              <c:f>Sheet1!$B$1:$B$5</c:f>
              <c:numCache>
                <c:formatCode>General</c:formatCode>
                <c:ptCount val="5"/>
                <c:pt idx="0">
                  <c:v>14</c:v>
                </c:pt>
                <c:pt idx="1">
                  <c:v>34</c:v>
                </c:pt>
                <c:pt idx="2">
                  <c:v>13</c:v>
                </c:pt>
                <c:pt idx="3">
                  <c:v>4</c:v>
                </c:pt>
                <c:pt idx="4">
                  <c:v>0</c:v>
                </c:pt>
              </c:numCache>
            </c:numRef>
          </c:val>
          <c:extLst>
            <c:ext xmlns:c15="http://schemas.microsoft.com/office/drawing/2012/chart" uri="{02D57815-91ED-43cb-92C2-25804820EDAC}">
              <c15:datalabelsRange>
                <c15:f>Sheet1!$C$1:$C$5</c15:f>
                <c15:dlblRangeCache>
                  <c:ptCount val="5"/>
                  <c:pt idx="0">
                    <c:v>21.5%</c:v>
                  </c:pt>
                  <c:pt idx="1">
                    <c:v>52.3%</c:v>
                  </c:pt>
                  <c:pt idx="2">
                    <c:v>20.0%</c:v>
                  </c:pt>
                  <c:pt idx="3">
                    <c:v>6.2%</c:v>
                  </c:pt>
                  <c:pt idx="4">
                    <c:v>0.0%</c:v>
                  </c:pt>
                </c15:dlblRangeCache>
              </c15:datalabelsRange>
            </c:ext>
            <c:ext xmlns:c16="http://schemas.microsoft.com/office/drawing/2014/chart" uri="{C3380CC4-5D6E-409C-BE32-E72D297353CC}">
              <c16:uniqueId val="{00000005-9837-48D1-8A03-34895BD8DB1D}"/>
            </c:ext>
          </c:extLst>
        </c:ser>
        <c:dLbls>
          <c:showLegendKey val="0"/>
          <c:showVal val="0"/>
          <c:showCatName val="0"/>
          <c:showSerName val="0"/>
          <c:showPercent val="0"/>
          <c:showBubbleSize val="0"/>
        </c:dLbls>
        <c:gapWidth val="219"/>
        <c:overlap val="-27"/>
        <c:axId val="757420304"/>
        <c:axId val="757420784"/>
      </c:barChart>
      <c:catAx>
        <c:axId val="75742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7420784"/>
        <c:crosses val="autoZero"/>
        <c:auto val="1"/>
        <c:lblAlgn val="ctr"/>
        <c:lblOffset val="100"/>
        <c:noMultiLvlLbl val="0"/>
      </c:catAx>
      <c:valAx>
        <c:axId val="75742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7420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00337B"/>
            </a:solidFill>
          </c:spPr>
          <c:dPt>
            <c:idx val="0"/>
            <c:bubble3D val="0"/>
            <c:spPr>
              <a:solidFill>
                <a:srgbClr val="00337B"/>
              </a:solidFill>
              <a:ln w="19050">
                <a:solidFill>
                  <a:schemeClr val="lt1"/>
                </a:solidFill>
              </a:ln>
              <a:effectLst/>
            </c:spPr>
            <c:extLst>
              <c:ext xmlns:c16="http://schemas.microsoft.com/office/drawing/2014/chart" uri="{C3380CC4-5D6E-409C-BE32-E72D297353CC}">
                <c16:uniqueId val="{00000001-890F-4643-B004-F73DFEE02F9C}"/>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1-3D0E-4835-A86C-1506CB489EFB}"/>
              </c:ext>
            </c:extLst>
          </c:dPt>
          <c:dPt>
            <c:idx val="2"/>
            <c:bubble3D val="0"/>
            <c:spPr>
              <a:solidFill>
                <a:srgbClr val="00337B"/>
              </a:solidFill>
              <a:ln w="19050">
                <a:solidFill>
                  <a:schemeClr val="lt1"/>
                </a:solidFill>
              </a:ln>
              <a:effectLst/>
            </c:spPr>
            <c:extLst>
              <c:ext xmlns:c16="http://schemas.microsoft.com/office/drawing/2014/chart" uri="{C3380CC4-5D6E-409C-BE32-E72D297353CC}">
                <c16:uniqueId val="{00000005-890F-4643-B004-F73DFEE02F9C}"/>
              </c:ext>
            </c:extLst>
          </c:dPt>
          <c:dPt>
            <c:idx val="3"/>
            <c:bubble3D val="0"/>
            <c:spPr>
              <a:solidFill>
                <a:srgbClr val="00337B"/>
              </a:solidFill>
              <a:ln w="19050">
                <a:solidFill>
                  <a:schemeClr val="lt1"/>
                </a:solidFill>
              </a:ln>
              <a:effectLst/>
            </c:spPr>
            <c:extLst>
              <c:ext xmlns:c16="http://schemas.microsoft.com/office/drawing/2014/chart" uri="{C3380CC4-5D6E-409C-BE32-E72D297353CC}">
                <c16:uniqueId val="{00000007-890F-4643-B004-F73DFEE02F9C}"/>
              </c:ext>
            </c:extLst>
          </c:dPt>
          <c:cat>
            <c:strRef>
              <c:f>Sheet1!$A$2:$A$5</c:f>
              <c:strCache>
                <c:ptCount val="2"/>
                <c:pt idx="0">
                  <c:v>1st Qtr</c:v>
                </c:pt>
                <c:pt idx="1">
                  <c:v>2nd Qtr</c:v>
                </c:pt>
              </c:strCache>
            </c:strRef>
          </c:cat>
          <c:val>
            <c:numRef>
              <c:f>Sheet1!$B$2:$B$5</c:f>
              <c:numCache>
                <c:formatCode>General</c:formatCode>
                <c:ptCount val="4"/>
                <c:pt idx="0">
                  <c:v>80</c:v>
                </c:pt>
                <c:pt idx="1">
                  <c:v>20</c:v>
                </c:pt>
              </c:numCache>
            </c:numRef>
          </c:val>
          <c:extLst>
            <c:ext xmlns:c16="http://schemas.microsoft.com/office/drawing/2014/chart" uri="{C3380CC4-5D6E-409C-BE32-E72D297353CC}">
              <c16:uniqueId val="{00000000-3D0E-4835-A86C-1506CB489EF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00337B"/>
            </a:solidFill>
          </c:spPr>
          <c:dPt>
            <c:idx val="0"/>
            <c:bubble3D val="0"/>
            <c:spPr>
              <a:solidFill>
                <a:srgbClr val="FFC000"/>
              </a:solidFill>
              <a:ln w="19050">
                <a:solidFill>
                  <a:schemeClr val="lt1"/>
                </a:solidFill>
              </a:ln>
              <a:effectLst/>
            </c:spPr>
            <c:extLst>
              <c:ext xmlns:c16="http://schemas.microsoft.com/office/drawing/2014/chart" uri="{C3380CC4-5D6E-409C-BE32-E72D297353CC}">
                <c16:uniqueId val="{00000001-DB56-4268-82EE-E0D2DE92F355}"/>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DB56-4268-82EE-E0D2DE92F355}"/>
              </c:ext>
            </c:extLst>
          </c:dPt>
          <c:dPt>
            <c:idx val="2"/>
            <c:bubble3D val="0"/>
            <c:spPr>
              <a:solidFill>
                <a:srgbClr val="00337B"/>
              </a:solidFill>
              <a:ln w="19050">
                <a:solidFill>
                  <a:schemeClr val="lt1"/>
                </a:solidFill>
              </a:ln>
              <a:effectLst/>
            </c:spPr>
            <c:extLst>
              <c:ext xmlns:c16="http://schemas.microsoft.com/office/drawing/2014/chart" uri="{C3380CC4-5D6E-409C-BE32-E72D297353CC}">
                <c16:uniqueId val="{00000005-DB56-4268-82EE-E0D2DE92F355}"/>
              </c:ext>
            </c:extLst>
          </c:dPt>
          <c:dPt>
            <c:idx val="3"/>
            <c:bubble3D val="0"/>
            <c:spPr>
              <a:solidFill>
                <a:srgbClr val="00337B"/>
              </a:solidFill>
              <a:ln w="19050">
                <a:solidFill>
                  <a:schemeClr val="lt1"/>
                </a:solidFill>
              </a:ln>
              <a:effectLst/>
            </c:spPr>
            <c:extLst>
              <c:ext xmlns:c16="http://schemas.microsoft.com/office/drawing/2014/chart" uri="{C3380CC4-5D6E-409C-BE32-E72D297353CC}">
                <c16:uniqueId val="{00000007-DB56-4268-82EE-E0D2DE92F355}"/>
              </c:ext>
            </c:extLst>
          </c:dPt>
          <c:cat>
            <c:strRef>
              <c:f>Sheet1!$A$2:$A$5</c:f>
              <c:strCache>
                <c:ptCount val="2"/>
                <c:pt idx="0">
                  <c:v>1st Qtr</c:v>
                </c:pt>
                <c:pt idx="1">
                  <c:v>2nd Qtr</c:v>
                </c:pt>
              </c:strCache>
            </c:strRef>
          </c:cat>
          <c:val>
            <c:numRef>
              <c:f>Sheet1!$B$2:$B$5</c:f>
              <c:numCache>
                <c:formatCode>General</c:formatCode>
                <c:ptCount val="4"/>
                <c:pt idx="0">
                  <c:v>49</c:v>
                </c:pt>
                <c:pt idx="1">
                  <c:v>51</c:v>
                </c:pt>
              </c:numCache>
            </c:numRef>
          </c:val>
          <c:extLst>
            <c:ext xmlns:c16="http://schemas.microsoft.com/office/drawing/2014/chart" uri="{C3380CC4-5D6E-409C-BE32-E72D297353CC}">
              <c16:uniqueId val="{00000008-DB56-4268-82EE-E0D2DE92F35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 Id="rId4"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 Id="rId4"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3805D5-CFA4-4E82-90F6-B3F3CFF76DA0}"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E888B305-590D-40AA-80CA-B5C926D0B108}">
      <dgm:prSet/>
      <dgm:spPr/>
      <dgm:t>
        <a:bodyPr/>
        <a:lstStyle/>
        <a:p>
          <a:r>
            <a:rPr lang="en-GB" dirty="0"/>
            <a:t>In your opinion, why are NEETs an important policy issue? </a:t>
          </a:r>
          <a:endParaRPr lang="en-US" dirty="0"/>
        </a:p>
      </dgm:t>
    </dgm:pt>
    <dgm:pt modelId="{F6B8E65B-1D3B-41FA-B1C9-0F01CDA472B3}" type="parTrans" cxnId="{EB948ECA-7F64-4084-AC74-A1B5D59AD6C6}">
      <dgm:prSet/>
      <dgm:spPr/>
      <dgm:t>
        <a:bodyPr/>
        <a:lstStyle/>
        <a:p>
          <a:endParaRPr lang="en-US"/>
        </a:p>
      </dgm:t>
    </dgm:pt>
    <dgm:pt modelId="{C276B0DF-D0FC-4F86-98CE-1A45A12874B4}" type="sibTrans" cxnId="{EB948ECA-7F64-4084-AC74-A1B5D59AD6C6}">
      <dgm:prSet/>
      <dgm:spPr/>
      <dgm:t>
        <a:bodyPr/>
        <a:lstStyle/>
        <a:p>
          <a:endParaRPr lang="en-US"/>
        </a:p>
      </dgm:t>
    </dgm:pt>
    <dgm:pt modelId="{33D453A6-46FE-44DF-ACA9-6EA42D6C5610}">
      <dgm:prSet/>
      <dgm:spPr/>
      <dgm:t>
        <a:bodyPr/>
        <a:lstStyle/>
        <a:p>
          <a:r>
            <a:rPr lang="en-GB"/>
            <a:t>Are you directly </a:t>
          </a:r>
          <a:r>
            <a:rPr lang="en-GB" b="1"/>
            <a:t>involved</a:t>
          </a:r>
          <a:r>
            <a:rPr lang="en-GB"/>
            <a:t> in supporting NEETs?</a:t>
          </a:r>
        </a:p>
      </dgm:t>
    </dgm:pt>
    <dgm:pt modelId="{FBCED296-BC6D-4481-ADFD-B3A09EBCADDE}" type="parTrans" cxnId="{62242A03-CD76-47B0-9D91-EA0C26125650}">
      <dgm:prSet/>
      <dgm:spPr/>
      <dgm:t>
        <a:bodyPr/>
        <a:lstStyle/>
        <a:p>
          <a:endParaRPr lang="en-US"/>
        </a:p>
      </dgm:t>
    </dgm:pt>
    <dgm:pt modelId="{2FB9FFC7-EF37-4439-A992-FED23CD644E2}" type="sibTrans" cxnId="{62242A03-CD76-47B0-9D91-EA0C26125650}">
      <dgm:prSet/>
      <dgm:spPr/>
      <dgm:t>
        <a:bodyPr/>
        <a:lstStyle/>
        <a:p>
          <a:endParaRPr lang="en-US"/>
        </a:p>
      </dgm:t>
    </dgm:pt>
    <dgm:pt modelId="{202F8AD4-ECCD-4B88-946E-F13DBE41A4B8}">
      <dgm:prSet/>
      <dgm:spPr/>
      <dgm:t>
        <a:bodyPr/>
        <a:lstStyle/>
        <a:p>
          <a:r>
            <a:rPr lang="en-GB" dirty="0"/>
            <a:t>Are you </a:t>
          </a:r>
          <a:r>
            <a:rPr lang="en-GB" b="1" dirty="0"/>
            <a:t>aware</a:t>
          </a:r>
          <a:r>
            <a:rPr lang="en-GB" dirty="0"/>
            <a:t> of  initiatives targeting NEETs? </a:t>
          </a:r>
          <a:endParaRPr lang="en-US" dirty="0"/>
        </a:p>
      </dgm:t>
    </dgm:pt>
    <dgm:pt modelId="{2669225A-D0DB-45E7-A62C-952658CD3C4C}" type="parTrans" cxnId="{AB5F0046-84D8-4B6F-829B-C59F06300643}">
      <dgm:prSet/>
      <dgm:spPr/>
      <dgm:t>
        <a:bodyPr/>
        <a:lstStyle/>
        <a:p>
          <a:endParaRPr lang="en-US"/>
        </a:p>
      </dgm:t>
    </dgm:pt>
    <dgm:pt modelId="{23245153-687B-4E84-9CDB-6737F5B03E1D}" type="sibTrans" cxnId="{AB5F0046-84D8-4B6F-829B-C59F06300643}">
      <dgm:prSet/>
      <dgm:spPr/>
      <dgm:t>
        <a:bodyPr/>
        <a:lstStyle/>
        <a:p>
          <a:endParaRPr lang="en-US"/>
        </a:p>
      </dgm:t>
    </dgm:pt>
    <dgm:pt modelId="{27BB85F5-5B4A-4732-8222-2191D2EC7CCA}">
      <dgm:prSet/>
      <dgm:spPr/>
      <dgm:t>
        <a:bodyPr/>
        <a:lstStyle/>
        <a:p>
          <a:r>
            <a:rPr lang="en-GB"/>
            <a:t>In your opinion, how could NEETs be best supported? </a:t>
          </a:r>
          <a:endParaRPr lang="en-US"/>
        </a:p>
      </dgm:t>
    </dgm:pt>
    <dgm:pt modelId="{5303C3BC-5573-4A1F-85A1-23CCF784A5B9}" type="parTrans" cxnId="{A3588A2E-6866-4EC7-9B87-76DCF7995C5C}">
      <dgm:prSet/>
      <dgm:spPr/>
      <dgm:t>
        <a:bodyPr/>
        <a:lstStyle/>
        <a:p>
          <a:endParaRPr lang="en-US"/>
        </a:p>
      </dgm:t>
    </dgm:pt>
    <dgm:pt modelId="{8A75D5A4-9072-4068-BFAF-386F38B8C23A}" type="sibTrans" cxnId="{A3588A2E-6866-4EC7-9B87-76DCF7995C5C}">
      <dgm:prSet/>
      <dgm:spPr/>
      <dgm:t>
        <a:bodyPr/>
        <a:lstStyle/>
        <a:p>
          <a:endParaRPr lang="en-US"/>
        </a:p>
      </dgm:t>
    </dgm:pt>
    <dgm:pt modelId="{8195BCF5-608D-4CA8-B35D-855A8D3A6F1A}" type="pres">
      <dgm:prSet presAssocID="{0D3805D5-CFA4-4E82-90F6-B3F3CFF76DA0}" presName="diagram" presStyleCnt="0">
        <dgm:presLayoutVars>
          <dgm:dir/>
        </dgm:presLayoutVars>
      </dgm:prSet>
      <dgm:spPr/>
    </dgm:pt>
    <dgm:pt modelId="{5D382956-C24C-45F8-A36B-7B521B764912}" type="pres">
      <dgm:prSet presAssocID="{E888B305-590D-40AA-80CA-B5C926D0B108}" presName="composite" presStyleCnt="0"/>
      <dgm:spPr/>
    </dgm:pt>
    <dgm:pt modelId="{A617997B-FB96-4C19-9EE3-005DFEC86E12}" type="pres">
      <dgm:prSet presAssocID="{E888B305-590D-40AA-80CA-B5C926D0B108}" presName="Image" presStyleLbl="bgShp" presStyleIdx="0" presStyleCnt="4"/>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BF8D33BD-5216-47F0-A743-BD1EA4EABFB1}" type="pres">
      <dgm:prSet presAssocID="{E888B305-590D-40AA-80CA-B5C926D0B108}" presName="Parent" presStyleLbl="node0" presStyleIdx="0" presStyleCnt="4" custScaleX="150247" custScaleY="226471">
        <dgm:presLayoutVars>
          <dgm:bulletEnabled val="1"/>
        </dgm:presLayoutVars>
      </dgm:prSet>
      <dgm:spPr/>
    </dgm:pt>
    <dgm:pt modelId="{EBC18C56-3348-4385-8453-1CF4F2BAC912}" type="pres">
      <dgm:prSet presAssocID="{C276B0DF-D0FC-4F86-98CE-1A45A12874B4}" presName="sibTrans" presStyleCnt="0"/>
      <dgm:spPr/>
    </dgm:pt>
    <dgm:pt modelId="{955BE2E8-3B97-4505-B36E-0F9006C118FC}" type="pres">
      <dgm:prSet presAssocID="{33D453A6-46FE-44DF-ACA9-6EA42D6C5610}" presName="composite" presStyleCnt="0"/>
      <dgm:spPr/>
    </dgm:pt>
    <dgm:pt modelId="{A260E351-D286-4B5D-9538-95D223DDE5BE}" type="pres">
      <dgm:prSet presAssocID="{33D453A6-46FE-44DF-ACA9-6EA42D6C5610}" presName="Image" presStyleLbl="bgShp" presStyleIdx="1" presStyleCnt="4"/>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B57F72BC-420F-4763-A14F-E854173FD257}" type="pres">
      <dgm:prSet presAssocID="{33D453A6-46FE-44DF-ACA9-6EA42D6C5610}" presName="Parent" presStyleLbl="node0" presStyleIdx="1" presStyleCnt="4" custScaleX="150247" custScaleY="226471">
        <dgm:presLayoutVars>
          <dgm:bulletEnabled val="1"/>
        </dgm:presLayoutVars>
      </dgm:prSet>
      <dgm:spPr/>
    </dgm:pt>
    <dgm:pt modelId="{7D43E6E6-7027-401F-A2A6-F4B8A7393A1D}" type="pres">
      <dgm:prSet presAssocID="{2FB9FFC7-EF37-4439-A992-FED23CD644E2}" presName="sibTrans" presStyleCnt="0"/>
      <dgm:spPr/>
    </dgm:pt>
    <dgm:pt modelId="{CEB7D692-6B18-42EE-B7C0-8BC04142B203}" type="pres">
      <dgm:prSet presAssocID="{202F8AD4-ECCD-4B88-946E-F13DBE41A4B8}" presName="composite" presStyleCnt="0"/>
      <dgm:spPr/>
    </dgm:pt>
    <dgm:pt modelId="{847DC6AC-3EF8-4704-92EB-A2D74A188495}" type="pres">
      <dgm:prSet presAssocID="{202F8AD4-ECCD-4B88-946E-F13DBE41A4B8}" presName="Image" presStyleLbl="bgShp" presStyleIdx="2" presStyleCnt="4"/>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EC7422A4-5D26-4F48-80F7-2C6768BAD3CB}" type="pres">
      <dgm:prSet presAssocID="{202F8AD4-ECCD-4B88-946E-F13DBE41A4B8}" presName="Parent" presStyleLbl="node0" presStyleIdx="2" presStyleCnt="4" custScaleX="150247" custScaleY="226471">
        <dgm:presLayoutVars>
          <dgm:bulletEnabled val="1"/>
        </dgm:presLayoutVars>
      </dgm:prSet>
      <dgm:spPr/>
    </dgm:pt>
    <dgm:pt modelId="{958F57AD-FB3F-43A6-A7F4-219395175CA5}" type="pres">
      <dgm:prSet presAssocID="{23245153-687B-4E84-9CDB-6737F5B03E1D}" presName="sibTrans" presStyleCnt="0"/>
      <dgm:spPr/>
    </dgm:pt>
    <dgm:pt modelId="{2EDC550C-BB36-476B-A970-5F55FCABB6D9}" type="pres">
      <dgm:prSet presAssocID="{27BB85F5-5B4A-4732-8222-2191D2EC7CCA}" presName="composite" presStyleCnt="0"/>
      <dgm:spPr/>
    </dgm:pt>
    <dgm:pt modelId="{0A2B5B7A-D397-4A12-A804-380AF86DD8D1}" type="pres">
      <dgm:prSet presAssocID="{27BB85F5-5B4A-4732-8222-2191D2EC7CCA}" presName="Image" presStyleLbl="bgShp" presStyleIdx="3" presStyleCnt="4"/>
      <dgm:spPr>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3855E3FA-EEDA-46CD-B0E9-7F9A1BD44C30}" type="pres">
      <dgm:prSet presAssocID="{27BB85F5-5B4A-4732-8222-2191D2EC7CCA}" presName="Parent" presStyleLbl="node0" presStyleIdx="3" presStyleCnt="4" custScaleX="150247" custScaleY="226471">
        <dgm:presLayoutVars>
          <dgm:bulletEnabled val="1"/>
        </dgm:presLayoutVars>
      </dgm:prSet>
      <dgm:spPr/>
    </dgm:pt>
  </dgm:ptLst>
  <dgm:cxnLst>
    <dgm:cxn modelId="{62242A03-CD76-47B0-9D91-EA0C26125650}" srcId="{0D3805D5-CFA4-4E82-90F6-B3F3CFF76DA0}" destId="{33D453A6-46FE-44DF-ACA9-6EA42D6C5610}" srcOrd="1" destOrd="0" parTransId="{FBCED296-BC6D-4481-ADFD-B3A09EBCADDE}" sibTransId="{2FB9FFC7-EF37-4439-A992-FED23CD644E2}"/>
    <dgm:cxn modelId="{A3588A2E-6866-4EC7-9B87-76DCF7995C5C}" srcId="{0D3805D5-CFA4-4E82-90F6-B3F3CFF76DA0}" destId="{27BB85F5-5B4A-4732-8222-2191D2EC7CCA}" srcOrd="3" destOrd="0" parTransId="{5303C3BC-5573-4A1F-85A1-23CCF784A5B9}" sibTransId="{8A75D5A4-9072-4068-BFAF-386F38B8C23A}"/>
    <dgm:cxn modelId="{AB5F0046-84D8-4B6F-829B-C59F06300643}" srcId="{0D3805D5-CFA4-4E82-90F6-B3F3CFF76DA0}" destId="{202F8AD4-ECCD-4B88-946E-F13DBE41A4B8}" srcOrd="2" destOrd="0" parTransId="{2669225A-D0DB-45E7-A62C-952658CD3C4C}" sibTransId="{23245153-687B-4E84-9CDB-6737F5B03E1D}"/>
    <dgm:cxn modelId="{F8A6C646-1C9E-4BCD-8B2A-EB163C8387E8}" type="presOf" srcId="{27BB85F5-5B4A-4732-8222-2191D2EC7CCA}" destId="{3855E3FA-EEDA-46CD-B0E9-7F9A1BD44C30}" srcOrd="0" destOrd="0" presId="urn:microsoft.com/office/officeart/2008/layout/BendingPictureCaption"/>
    <dgm:cxn modelId="{405F7455-7DE9-4BF4-B9DF-694BD5F18F44}" type="presOf" srcId="{0D3805D5-CFA4-4E82-90F6-B3F3CFF76DA0}" destId="{8195BCF5-608D-4CA8-B35D-855A8D3A6F1A}" srcOrd="0" destOrd="0" presId="urn:microsoft.com/office/officeart/2008/layout/BendingPictureCaption"/>
    <dgm:cxn modelId="{0E2937A3-8967-4511-8D53-C364BBD4157F}" type="presOf" srcId="{202F8AD4-ECCD-4B88-946E-F13DBE41A4B8}" destId="{EC7422A4-5D26-4F48-80F7-2C6768BAD3CB}" srcOrd="0" destOrd="0" presId="urn:microsoft.com/office/officeart/2008/layout/BendingPictureCaption"/>
    <dgm:cxn modelId="{EB948ECA-7F64-4084-AC74-A1B5D59AD6C6}" srcId="{0D3805D5-CFA4-4E82-90F6-B3F3CFF76DA0}" destId="{E888B305-590D-40AA-80CA-B5C926D0B108}" srcOrd="0" destOrd="0" parTransId="{F6B8E65B-1D3B-41FA-B1C9-0F01CDA472B3}" sibTransId="{C276B0DF-D0FC-4F86-98CE-1A45A12874B4}"/>
    <dgm:cxn modelId="{6ACFA3CD-076B-4168-97B3-704A19EAE211}" type="presOf" srcId="{33D453A6-46FE-44DF-ACA9-6EA42D6C5610}" destId="{B57F72BC-420F-4763-A14F-E854173FD257}" srcOrd="0" destOrd="0" presId="urn:microsoft.com/office/officeart/2008/layout/BendingPictureCaption"/>
    <dgm:cxn modelId="{2B4D9CF7-C7BA-48D3-B266-7AD9E896A8B7}" type="presOf" srcId="{E888B305-590D-40AA-80CA-B5C926D0B108}" destId="{BF8D33BD-5216-47F0-A743-BD1EA4EABFB1}" srcOrd="0" destOrd="0" presId="urn:microsoft.com/office/officeart/2008/layout/BendingPictureCaption"/>
    <dgm:cxn modelId="{3CE880DF-CFA5-4E44-ABCD-357CC8C7473B}" type="presParOf" srcId="{8195BCF5-608D-4CA8-B35D-855A8D3A6F1A}" destId="{5D382956-C24C-45F8-A36B-7B521B764912}" srcOrd="0" destOrd="0" presId="urn:microsoft.com/office/officeart/2008/layout/BendingPictureCaption"/>
    <dgm:cxn modelId="{BBD1D8E6-9489-44CA-891E-64B6C1DC82D4}" type="presParOf" srcId="{5D382956-C24C-45F8-A36B-7B521B764912}" destId="{A617997B-FB96-4C19-9EE3-005DFEC86E12}" srcOrd="0" destOrd="0" presId="urn:microsoft.com/office/officeart/2008/layout/BendingPictureCaption"/>
    <dgm:cxn modelId="{CB5BC1E0-602B-4A57-B4EC-12BB9913A218}" type="presParOf" srcId="{5D382956-C24C-45F8-A36B-7B521B764912}" destId="{BF8D33BD-5216-47F0-A743-BD1EA4EABFB1}" srcOrd="1" destOrd="0" presId="urn:microsoft.com/office/officeart/2008/layout/BendingPictureCaption"/>
    <dgm:cxn modelId="{AB1D54C6-38DD-4DAF-9C8C-12AE58A46C90}" type="presParOf" srcId="{8195BCF5-608D-4CA8-B35D-855A8D3A6F1A}" destId="{EBC18C56-3348-4385-8453-1CF4F2BAC912}" srcOrd="1" destOrd="0" presId="urn:microsoft.com/office/officeart/2008/layout/BendingPictureCaption"/>
    <dgm:cxn modelId="{7FED9A2A-A1C6-4F44-A91D-173D4E6B3868}" type="presParOf" srcId="{8195BCF5-608D-4CA8-B35D-855A8D3A6F1A}" destId="{955BE2E8-3B97-4505-B36E-0F9006C118FC}" srcOrd="2" destOrd="0" presId="urn:microsoft.com/office/officeart/2008/layout/BendingPictureCaption"/>
    <dgm:cxn modelId="{B4BA44C0-6A50-4B57-A681-C7AB931B15C2}" type="presParOf" srcId="{955BE2E8-3B97-4505-B36E-0F9006C118FC}" destId="{A260E351-D286-4B5D-9538-95D223DDE5BE}" srcOrd="0" destOrd="0" presId="urn:microsoft.com/office/officeart/2008/layout/BendingPictureCaption"/>
    <dgm:cxn modelId="{36FBBC32-CBDE-4C59-82E1-693B13B8B8B3}" type="presParOf" srcId="{955BE2E8-3B97-4505-B36E-0F9006C118FC}" destId="{B57F72BC-420F-4763-A14F-E854173FD257}" srcOrd="1" destOrd="0" presId="urn:microsoft.com/office/officeart/2008/layout/BendingPictureCaption"/>
    <dgm:cxn modelId="{8B57120B-DE21-4664-8A88-EC3794586499}" type="presParOf" srcId="{8195BCF5-608D-4CA8-B35D-855A8D3A6F1A}" destId="{7D43E6E6-7027-401F-A2A6-F4B8A7393A1D}" srcOrd="3" destOrd="0" presId="urn:microsoft.com/office/officeart/2008/layout/BendingPictureCaption"/>
    <dgm:cxn modelId="{CB9A26F7-C462-4AEB-B847-045D00DFCC61}" type="presParOf" srcId="{8195BCF5-608D-4CA8-B35D-855A8D3A6F1A}" destId="{CEB7D692-6B18-42EE-B7C0-8BC04142B203}" srcOrd="4" destOrd="0" presId="urn:microsoft.com/office/officeart/2008/layout/BendingPictureCaption"/>
    <dgm:cxn modelId="{D5796252-A7DF-4170-B24F-80EB772E1FE4}" type="presParOf" srcId="{CEB7D692-6B18-42EE-B7C0-8BC04142B203}" destId="{847DC6AC-3EF8-4704-92EB-A2D74A188495}" srcOrd="0" destOrd="0" presId="urn:microsoft.com/office/officeart/2008/layout/BendingPictureCaption"/>
    <dgm:cxn modelId="{472F50C0-8EE2-4C40-A1D9-D52A03F4846C}" type="presParOf" srcId="{CEB7D692-6B18-42EE-B7C0-8BC04142B203}" destId="{EC7422A4-5D26-4F48-80F7-2C6768BAD3CB}" srcOrd="1" destOrd="0" presId="urn:microsoft.com/office/officeart/2008/layout/BendingPictureCaption"/>
    <dgm:cxn modelId="{7CA3F42C-42B0-4D8D-8DED-3513769439E2}" type="presParOf" srcId="{8195BCF5-608D-4CA8-B35D-855A8D3A6F1A}" destId="{958F57AD-FB3F-43A6-A7F4-219395175CA5}" srcOrd="5" destOrd="0" presId="urn:microsoft.com/office/officeart/2008/layout/BendingPictureCaption"/>
    <dgm:cxn modelId="{AF57880B-A172-470C-BD63-97E93FA644C9}" type="presParOf" srcId="{8195BCF5-608D-4CA8-B35D-855A8D3A6F1A}" destId="{2EDC550C-BB36-476B-A970-5F55FCABB6D9}" srcOrd="6" destOrd="0" presId="urn:microsoft.com/office/officeart/2008/layout/BendingPictureCaption"/>
    <dgm:cxn modelId="{4CE6BC19-FD37-43E4-83B5-207D493C6915}" type="presParOf" srcId="{2EDC550C-BB36-476B-A970-5F55FCABB6D9}" destId="{0A2B5B7A-D397-4A12-A804-380AF86DD8D1}" srcOrd="0" destOrd="0" presId="urn:microsoft.com/office/officeart/2008/layout/BendingPictureCaption"/>
    <dgm:cxn modelId="{4FADB654-E6C3-4FD9-9579-4EFDFE6F42B9}" type="presParOf" srcId="{2EDC550C-BB36-476B-A970-5F55FCABB6D9}" destId="{3855E3FA-EEDA-46CD-B0E9-7F9A1BD44C30}" srcOrd="1" destOrd="0" presId="urn:microsoft.com/office/officeart/2008/layout/BendingPictureCapti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7997B-FB96-4C19-9EE3-005DFEC86E12}">
      <dsp:nvSpPr>
        <dsp:cNvPr id="0" name=""/>
        <dsp:cNvSpPr/>
      </dsp:nvSpPr>
      <dsp:spPr>
        <a:xfrm>
          <a:off x="627578" y="30566"/>
          <a:ext cx="2904574" cy="2146469"/>
        </a:xfrm>
        <a:prstGeom prst="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BF8D33BD-5216-47F0-A743-BD1EA4EABFB1}">
      <dsp:nvSpPr>
        <dsp:cNvPr id="0" name=""/>
        <dsp:cNvSpPr/>
      </dsp:nvSpPr>
      <dsp:spPr>
        <a:xfrm>
          <a:off x="585862" y="1407490"/>
          <a:ext cx="3760499" cy="1362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5000"/>
            </a:spcAft>
            <a:buNone/>
          </a:pPr>
          <a:r>
            <a:rPr lang="en-GB" sz="2800" kern="1200" dirty="0"/>
            <a:t>In your opinion, why are NEETs an important policy issue? </a:t>
          </a:r>
          <a:endParaRPr lang="en-US" sz="2800" kern="1200" dirty="0"/>
        </a:p>
      </dsp:txBody>
      <dsp:txXfrm>
        <a:off x="585862" y="1407490"/>
        <a:ext cx="3760499" cy="1362185"/>
      </dsp:txXfrm>
    </dsp:sp>
    <dsp:sp modelId="{A260E351-D286-4B5D-9538-95D223DDE5BE}">
      <dsp:nvSpPr>
        <dsp:cNvPr id="0" name=""/>
        <dsp:cNvSpPr/>
      </dsp:nvSpPr>
      <dsp:spPr>
        <a:xfrm>
          <a:off x="4753407" y="30566"/>
          <a:ext cx="2904574" cy="2146469"/>
        </a:xfrm>
        <a:prstGeom prst="rect">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B57F72BC-420F-4763-A14F-E854173FD257}">
      <dsp:nvSpPr>
        <dsp:cNvPr id="0" name=""/>
        <dsp:cNvSpPr/>
      </dsp:nvSpPr>
      <dsp:spPr>
        <a:xfrm>
          <a:off x="4711691" y="1407490"/>
          <a:ext cx="3760499" cy="1362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5000"/>
            </a:spcAft>
            <a:buNone/>
          </a:pPr>
          <a:r>
            <a:rPr lang="en-GB" sz="2800" kern="1200"/>
            <a:t>Are you directly </a:t>
          </a:r>
          <a:r>
            <a:rPr lang="en-GB" sz="2800" b="1" kern="1200"/>
            <a:t>involved</a:t>
          </a:r>
          <a:r>
            <a:rPr lang="en-GB" sz="2800" kern="1200"/>
            <a:t> in supporting NEETs?</a:t>
          </a:r>
        </a:p>
      </dsp:txBody>
      <dsp:txXfrm>
        <a:off x="4711691" y="1407490"/>
        <a:ext cx="3760499" cy="1362185"/>
      </dsp:txXfrm>
    </dsp:sp>
    <dsp:sp modelId="{847DC6AC-3EF8-4704-92EB-A2D74A188495}">
      <dsp:nvSpPr>
        <dsp:cNvPr id="0" name=""/>
        <dsp:cNvSpPr/>
      </dsp:nvSpPr>
      <dsp:spPr>
        <a:xfrm>
          <a:off x="627578" y="3078673"/>
          <a:ext cx="2904574" cy="2146469"/>
        </a:xfrm>
        <a:prstGeom prst="rect">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EC7422A4-5D26-4F48-80F7-2C6768BAD3CB}">
      <dsp:nvSpPr>
        <dsp:cNvPr id="0" name=""/>
        <dsp:cNvSpPr/>
      </dsp:nvSpPr>
      <dsp:spPr>
        <a:xfrm>
          <a:off x="585862" y="4455596"/>
          <a:ext cx="3760499" cy="1362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5000"/>
            </a:spcAft>
            <a:buNone/>
          </a:pPr>
          <a:r>
            <a:rPr lang="en-GB" sz="2800" kern="1200" dirty="0"/>
            <a:t>Are you </a:t>
          </a:r>
          <a:r>
            <a:rPr lang="en-GB" sz="2800" b="1" kern="1200" dirty="0"/>
            <a:t>aware</a:t>
          </a:r>
          <a:r>
            <a:rPr lang="en-GB" sz="2800" kern="1200" dirty="0"/>
            <a:t> of  initiatives targeting NEETs? </a:t>
          </a:r>
          <a:endParaRPr lang="en-US" sz="2800" kern="1200" dirty="0"/>
        </a:p>
      </dsp:txBody>
      <dsp:txXfrm>
        <a:off x="585862" y="4455596"/>
        <a:ext cx="3760499" cy="1362185"/>
      </dsp:txXfrm>
    </dsp:sp>
    <dsp:sp modelId="{0A2B5B7A-D397-4A12-A804-380AF86DD8D1}">
      <dsp:nvSpPr>
        <dsp:cNvPr id="0" name=""/>
        <dsp:cNvSpPr/>
      </dsp:nvSpPr>
      <dsp:spPr>
        <a:xfrm>
          <a:off x="4753407" y="3078673"/>
          <a:ext cx="2904574" cy="2146469"/>
        </a:xfrm>
        <a:prstGeom prst="rect">
          <a:avLst/>
        </a:prstGeom>
        <a:blipFill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3855E3FA-EEDA-46CD-B0E9-7F9A1BD44C30}">
      <dsp:nvSpPr>
        <dsp:cNvPr id="0" name=""/>
        <dsp:cNvSpPr/>
      </dsp:nvSpPr>
      <dsp:spPr>
        <a:xfrm>
          <a:off x="4711691" y="4455596"/>
          <a:ext cx="3760499" cy="136218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a:lnSpc>
              <a:spcPct val="90000"/>
            </a:lnSpc>
            <a:spcBef>
              <a:spcPct val="0"/>
            </a:spcBef>
            <a:spcAft>
              <a:spcPct val="5000"/>
            </a:spcAft>
            <a:buNone/>
          </a:pPr>
          <a:r>
            <a:rPr lang="en-GB" sz="2800" kern="1200"/>
            <a:t>In your opinion, how could NEETs be best supported? </a:t>
          </a:r>
          <a:endParaRPr lang="en-US" sz="2800" kern="1200"/>
        </a:p>
      </dsp:txBody>
      <dsp:txXfrm>
        <a:off x="4711691" y="4455596"/>
        <a:ext cx="3760499" cy="1362185"/>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0.3171</cdr:x>
      <cdr:y>0.28881</cdr:y>
    </cdr:from>
    <cdr:to>
      <cdr:x>0.71089</cdr:x>
      <cdr:y>0.69394</cdr:y>
    </cdr:to>
    <cdr:sp macro="" textlink="">
      <cdr:nvSpPr>
        <cdr:cNvPr id="2" name="TextBox 1">
          <a:extLst xmlns:a="http://schemas.openxmlformats.org/drawingml/2006/main">
            <a:ext uri="{FF2B5EF4-FFF2-40B4-BE49-F238E27FC236}">
              <a16:creationId xmlns:a16="http://schemas.microsoft.com/office/drawing/2014/main" id="{F2A895A2-9D43-6E04-401D-BCC6C5EA6046}"/>
            </a:ext>
          </a:extLst>
        </cdr:cNvPr>
        <cdr:cNvSpPr txBox="1"/>
      </cdr:nvSpPr>
      <cdr:spPr>
        <a:xfrm xmlns:a="http://schemas.openxmlformats.org/drawingml/2006/main">
          <a:off x="859055" y="680867"/>
          <a:ext cx="1066800" cy="9550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dirty="0"/>
        </a:p>
      </cdr:txBody>
    </cdr:sp>
  </cdr:relSizeAnchor>
  <cdr:relSizeAnchor xmlns:cdr="http://schemas.openxmlformats.org/drawingml/2006/chartDrawing">
    <cdr:from>
      <cdr:x>0.30747</cdr:x>
      <cdr:y>0.31281</cdr:y>
    </cdr:from>
    <cdr:to>
      <cdr:x>0.85481</cdr:x>
      <cdr:y>0.70068</cdr:y>
    </cdr:to>
    <cdr:sp macro="" textlink="">
      <cdr:nvSpPr>
        <cdr:cNvPr id="3" name="TextBox 2">
          <a:extLst xmlns:a="http://schemas.openxmlformats.org/drawingml/2006/main">
            <a:ext uri="{FF2B5EF4-FFF2-40B4-BE49-F238E27FC236}">
              <a16:creationId xmlns:a16="http://schemas.microsoft.com/office/drawing/2014/main" id="{62BDFBEA-6EC1-0810-A065-A99D04983AB1}"/>
            </a:ext>
          </a:extLst>
        </cdr:cNvPr>
        <cdr:cNvSpPr txBox="1"/>
      </cdr:nvSpPr>
      <cdr:spPr>
        <a:xfrm xmlns:a="http://schemas.openxmlformats.org/drawingml/2006/main">
          <a:off x="540073" y="407955"/>
          <a:ext cx="961433" cy="5058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GB" sz="2400" b="1" kern="100" dirty="0">
              <a:solidFill>
                <a:srgbClr val="00337B"/>
              </a:solidFill>
              <a:latin typeface="Aptos" panose="020B0004020202020204" pitchFamily="34" charset="0"/>
              <a:ea typeface="Aptos" panose="020B0004020202020204" pitchFamily="34" charset="0"/>
              <a:cs typeface="Arial" panose="020B0604020202020204" pitchFamily="34" charset="0"/>
            </a:rPr>
            <a:t>11%</a:t>
          </a:r>
          <a:endParaRPr lang="en-GB" sz="2400" b="1" kern="1200" dirty="0">
            <a:solidFill>
              <a:srgbClr val="00337B"/>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0.22633</cdr:x>
      <cdr:y>0.31688</cdr:y>
    </cdr:from>
    <cdr:to>
      <cdr:x>0.86138</cdr:x>
      <cdr:y>0.76391</cdr:y>
    </cdr:to>
    <cdr:sp macro="" textlink="">
      <cdr:nvSpPr>
        <cdr:cNvPr id="3" name="TextBox 2">
          <a:extLst xmlns:a="http://schemas.openxmlformats.org/drawingml/2006/main">
            <a:ext uri="{FF2B5EF4-FFF2-40B4-BE49-F238E27FC236}">
              <a16:creationId xmlns:a16="http://schemas.microsoft.com/office/drawing/2014/main" id="{62BDFBEA-6EC1-0810-A065-A99D04983AB1}"/>
            </a:ext>
          </a:extLst>
        </cdr:cNvPr>
        <cdr:cNvSpPr txBox="1"/>
      </cdr:nvSpPr>
      <cdr:spPr>
        <a:xfrm xmlns:a="http://schemas.openxmlformats.org/drawingml/2006/main">
          <a:off x="362344" y="379616"/>
          <a:ext cx="1016678" cy="5355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GB" sz="2000" b="1" kern="100" dirty="0">
              <a:solidFill>
                <a:srgbClr val="00337B"/>
              </a:solidFill>
              <a:latin typeface="Aptos" panose="020B0004020202020204" pitchFamily="34" charset="0"/>
              <a:ea typeface="Aptos" panose="020B0004020202020204" pitchFamily="34" charset="0"/>
              <a:cs typeface="Arial" panose="020B0604020202020204" pitchFamily="34" charset="0"/>
            </a:rPr>
            <a:t>15.7%</a:t>
          </a:r>
          <a:endParaRPr lang="en-GB" sz="2000" b="1" kern="1200" dirty="0">
            <a:solidFill>
              <a:srgbClr val="00337B"/>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0.06561</cdr:x>
      <cdr:y>0.52919</cdr:y>
    </cdr:from>
    <cdr:to>
      <cdr:x>0.97052</cdr:x>
      <cdr:y>0.52919</cdr:y>
    </cdr:to>
    <cdr:cxnSp macro="">
      <cdr:nvCxnSpPr>
        <cdr:cNvPr id="2" name="Straight Connector 1">
          <a:extLst xmlns:a="http://schemas.openxmlformats.org/drawingml/2006/main">
            <a:ext uri="{FF2B5EF4-FFF2-40B4-BE49-F238E27FC236}">
              <a16:creationId xmlns:a16="http://schemas.microsoft.com/office/drawing/2014/main" id="{0B467372-27D9-8B37-875F-41343B5E992A}"/>
            </a:ext>
          </a:extLst>
        </cdr:cNvPr>
        <cdr:cNvCxnSpPr/>
      </cdr:nvCxnSpPr>
      <cdr:spPr>
        <a:xfrm xmlns:a="http://schemas.openxmlformats.org/drawingml/2006/main">
          <a:off x="454232" y="2589781"/>
          <a:ext cx="6264903" cy="0"/>
        </a:xfrm>
        <a:prstGeom xmlns:a="http://schemas.openxmlformats.org/drawingml/2006/main" prst="line">
          <a:avLst/>
        </a:prstGeom>
        <a:ln xmlns:a="http://schemas.openxmlformats.org/drawingml/2006/main" w="3810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0.25983</cdr:x>
      <cdr:y>0.27922</cdr:y>
    </cdr:from>
    <cdr:to>
      <cdr:x>0.74733</cdr:x>
      <cdr:y>1</cdr:y>
    </cdr:to>
    <cdr:sp macro="" textlink="">
      <cdr:nvSpPr>
        <cdr:cNvPr id="2" name="TextBox 1">
          <a:extLst xmlns:a="http://schemas.openxmlformats.org/drawingml/2006/main">
            <a:ext uri="{FF2B5EF4-FFF2-40B4-BE49-F238E27FC236}">
              <a16:creationId xmlns:a16="http://schemas.microsoft.com/office/drawing/2014/main" id="{06522C06-2327-C14F-BBC5-07BFD9746C57}"/>
            </a:ext>
          </a:extLst>
        </cdr:cNvPr>
        <cdr:cNvSpPr txBox="1"/>
      </cdr:nvSpPr>
      <cdr:spPr>
        <a:xfrm xmlns:a="http://schemas.openxmlformats.org/drawingml/2006/main">
          <a:off x="1319672" y="883575"/>
          <a:ext cx="2476073" cy="22808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6000" b="1" kern="1200" dirty="0">
              <a:solidFill>
                <a:srgbClr val="FFC000"/>
              </a:solidFill>
            </a:rPr>
            <a:t>40%</a:t>
          </a:r>
          <a:endParaRPr lang="en-GB" sz="6000" b="1" kern="1200" dirty="0">
            <a:solidFill>
              <a:srgbClr val="FFC000"/>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0.3277</cdr:x>
      <cdr:y>0.30739</cdr:y>
    </cdr:from>
    <cdr:to>
      <cdr:x>0.71354</cdr:x>
      <cdr:y>0.64701</cdr:y>
    </cdr:to>
    <cdr:sp macro="" textlink="">
      <cdr:nvSpPr>
        <cdr:cNvPr id="2" name="TextBox 1">
          <a:extLst xmlns:a="http://schemas.openxmlformats.org/drawingml/2006/main">
            <a:ext uri="{FF2B5EF4-FFF2-40B4-BE49-F238E27FC236}">
              <a16:creationId xmlns:a16="http://schemas.microsoft.com/office/drawing/2014/main" id="{37104816-E8B0-E1A9-97AC-93EF84125B69}"/>
            </a:ext>
          </a:extLst>
        </cdr:cNvPr>
        <cdr:cNvSpPr txBox="1"/>
      </cdr:nvSpPr>
      <cdr:spPr>
        <a:xfrm xmlns:a="http://schemas.openxmlformats.org/drawingml/2006/main">
          <a:off x="1206051" y="701039"/>
          <a:ext cx="1420010" cy="7745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800" b="1" kern="1200" dirty="0">
              <a:solidFill>
                <a:srgbClr val="00337B"/>
              </a:solidFill>
            </a:rPr>
            <a:t>80%</a:t>
          </a:r>
          <a:endParaRPr lang="en-GB" sz="4800" b="1" kern="1200" dirty="0">
            <a:solidFill>
              <a:srgbClr val="00337B"/>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0.3277</cdr:x>
      <cdr:y>0.30739</cdr:y>
    </cdr:from>
    <cdr:to>
      <cdr:x>0.71354</cdr:x>
      <cdr:y>0.64701</cdr:y>
    </cdr:to>
    <cdr:sp macro="" textlink="">
      <cdr:nvSpPr>
        <cdr:cNvPr id="2" name="TextBox 1">
          <a:extLst xmlns:a="http://schemas.openxmlformats.org/drawingml/2006/main">
            <a:ext uri="{FF2B5EF4-FFF2-40B4-BE49-F238E27FC236}">
              <a16:creationId xmlns:a16="http://schemas.microsoft.com/office/drawing/2014/main" id="{37104816-E8B0-E1A9-97AC-93EF84125B69}"/>
            </a:ext>
          </a:extLst>
        </cdr:cNvPr>
        <cdr:cNvSpPr txBox="1"/>
      </cdr:nvSpPr>
      <cdr:spPr>
        <a:xfrm xmlns:a="http://schemas.openxmlformats.org/drawingml/2006/main">
          <a:off x="1206051" y="701039"/>
          <a:ext cx="1420010" cy="7745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4800" b="1" kern="1200" dirty="0">
              <a:solidFill>
                <a:srgbClr val="FFC000"/>
              </a:solidFill>
            </a:rPr>
            <a:t>49%</a:t>
          </a:r>
          <a:endParaRPr lang="en-GB" sz="4800" b="1" kern="1200" dirty="0">
            <a:solidFill>
              <a:srgbClr val="FFC00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F8971FB0-47FA-6642-80D7-89C8B85B2DE6}" type="datetimeFigureOut">
              <a:rPr lang="en-GR" smtClean="0"/>
              <a:t>06/27/2025</a:t>
            </a:fld>
            <a:endParaRPr lang="en-GR"/>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D5971C16-92DB-EE4A-8C2C-848A7B9AEBB1}" type="slidenum">
              <a:rPr lang="en-GR" smtClean="0"/>
              <a:t>‹#›</a:t>
            </a:fld>
            <a:endParaRPr lang="en-GR"/>
          </a:p>
        </p:txBody>
      </p:sp>
    </p:spTree>
    <p:extLst>
      <p:ext uri="{BB962C8B-B14F-4D97-AF65-F5344CB8AC3E}">
        <p14:creationId xmlns:p14="http://schemas.microsoft.com/office/powerpoint/2010/main" val="2830354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edefop.europa.eu/en/tools/vet-toolkit-tackling-early-leaving"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cedefop.europa.eu/en/tools/neet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spcAft>
                <a:spcPts val="800"/>
              </a:spcAft>
              <a:buNone/>
            </a:pPr>
            <a:r>
              <a:rPr lang="en-GB" sz="1200" b="1" kern="100">
                <a:effectLst/>
                <a:latin typeface="Aptos" panose="020B0004020202020204" pitchFamily="34" charset="0"/>
                <a:ea typeface="Aptos" panose="020B0004020202020204" pitchFamily="34" charset="0"/>
                <a:cs typeface="Arial" panose="020B0604020202020204" pitchFamily="34" charset="0"/>
              </a:rPr>
              <a:t>State of play NEETs </a:t>
            </a:r>
          </a:p>
          <a:p>
            <a:pPr marL="0" indent="0" algn="just">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In 2024, around 8 million young people in the EU were NEETs, a total of 11% (aged 15-29 years) (</a:t>
            </a:r>
            <a:r>
              <a:rPr lang="en-GB" sz="1200" kern="100">
                <a:effectLst/>
                <a:highlight>
                  <a:srgbClr val="FFFF00"/>
                </a:highlight>
                <a:latin typeface="Aptos" panose="020B0004020202020204" pitchFamily="34" charset="0"/>
                <a:ea typeface="Aptos" panose="020B0004020202020204" pitchFamily="34" charset="0"/>
                <a:cs typeface="Arial" panose="020B0604020202020204" pitchFamily="34" charset="0"/>
              </a:rPr>
              <a:t>after peak </a:t>
            </a:r>
            <a:r>
              <a:rPr lang="en-GB" sz="1200" kern="100">
                <a:highlight>
                  <a:srgbClr val="FFFF00"/>
                </a:highlight>
                <a:latin typeface="Aptos" panose="020B0004020202020204" pitchFamily="34" charset="0"/>
                <a:ea typeface="Aptos" panose="020B0004020202020204" pitchFamily="34" charset="0"/>
                <a:cs typeface="Arial" panose="020B0604020202020204" pitchFamily="34" charset="0"/>
              </a:rPr>
              <a:t>of 2009</a:t>
            </a:r>
            <a:r>
              <a:rPr lang="en-GB" sz="1200" kern="100">
                <a:effectLst/>
                <a:highlight>
                  <a:srgbClr val="FFFF00"/>
                </a:highlight>
                <a:latin typeface="Aptos" panose="020B0004020202020204" pitchFamily="34" charset="0"/>
                <a:ea typeface="Aptos" panose="020B0004020202020204" pitchFamily="34" charset="0"/>
                <a:cs typeface="Arial" panose="020B0604020202020204" pitchFamily="34" charset="0"/>
              </a:rPr>
              <a:t> crisis, NEET stats starting for EU27 15 years ago – a bit of an overview) – sensitivity to crisis – also shown in the COVID-19 pandemic – direction of preparedness, impact of YG introduction – story telling  (frame as progress made)</a:t>
            </a:r>
            <a:endParaRPr lang="en-GB" sz="1200" kern="100">
              <a:highlight>
                <a:srgbClr val="FFFF00"/>
              </a:highlight>
              <a:latin typeface="Aptos" panose="020B0004020202020204" pitchFamily="34" charset="0"/>
              <a:ea typeface="Aptos" panose="020B0004020202020204" pitchFamily="34" charset="0"/>
              <a:cs typeface="Arial" panose="020B0604020202020204" pitchFamily="34" charset="0"/>
            </a:endParaRPr>
          </a:p>
          <a:p>
            <a:pPr marL="0" indent="0" algn="just">
              <a:spcAft>
                <a:spcPts val="800"/>
              </a:spcAft>
              <a:buNone/>
            </a:pPr>
            <a:r>
              <a:rPr lang="en-GB" sz="1200" b="1" kern="100">
                <a:latin typeface="Aptos" panose="020B0004020202020204" pitchFamily="34" charset="0"/>
                <a:ea typeface="Aptos" panose="020B0004020202020204" pitchFamily="34" charset="0"/>
                <a:cs typeface="Arial" panose="020B0604020202020204" pitchFamily="34" charset="0"/>
              </a:rPr>
              <a:t>EU t</a:t>
            </a:r>
            <a:r>
              <a:rPr lang="en-GB" sz="1200" b="1" kern="100">
                <a:effectLst/>
                <a:latin typeface="Aptos" panose="020B0004020202020204" pitchFamily="34" charset="0"/>
                <a:ea typeface="Aptos" panose="020B0004020202020204" pitchFamily="34" charset="0"/>
                <a:cs typeface="Arial" panose="020B0604020202020204" pitchFamily="34" charset="0"/>
              </a:rPr>
              <a:t>arget </a:t>
            </a:r>
          </a:p>
          <a:p>
            <a:pPr marL="0" indent="0" algn="just">
              <a:spcAft>
                <a:spcPts val="800"/>
              </a:spcAft>
              <a:buNone/>
            </a:pPr>
            <a:r>
              <a:rPr lang="en-GB" sz="1200" kern="100">
                <a:latin typeface="Aptos" panose="020B0004020202020204" pitchFamily="34" charset="0"/>
                <a:ea typeface="Aptos" panose="020B0004020202020204" pitchFamily="34" charset="0"/>
                <a:cs typeface="Arial" panose="020B0604020202020204" pitchFamily="34" charset="0"/>
              </a:rPr>
              <a:t>Reducing </a:t>
            </a:r>
            <a:r>
              <a:rPr lang="en-GB" sz="1200" kern="100">
                <a:effectLst/>
                <a:latin typeface="Aptos" panose="020B0004020202020204" pitchFamily="34" charset="0"/>
                <a:ea typeface="Aptos" panose="020B0004020202020204" pitchFamily="34" charset="0"/>
                <a:cs typeface="Arial" panose="020B0604020202020204" pitchFamily="34" charset="0"/>
              </a:rPr>
              <a:t>NEET rate to  9% by 2030 (overview of MS which have reached this, like NL etc) – </a:t>
            </a:r>
            <a:r>
              <a:rPr lang="en-GB" sz="1200" kern="100">
                <a:effectLst/>
                <a:highlight>
                  <a:srgbClr val="FFFF00"/>
                </a:highlight>
                <a:latin typeface="Aptos" panose="020B0004020202020204" pitchFamily="34" charset="0"/>
                <a:ea typeface="Aptos" panose="020B0004020202020204" pitchFamily="34" charset="0"/>
                <a:cs typeface="Arial" panose="020B0604020202020204" pitchFamily="34" charset="0"/>
              </a:rPr>
              <a:t>VET as a solution </a:t>
            </a:r>
          </a:p>
          <a:p>
            <a:pPr marL="0" indent="0" algn="just">
              <a:spcAft>
                <a:spcPts val="800"/>
              </a:spcAft>
              <a:buNone/>
            </a:pPr>
            <a:r>
              <a:rPr lang="en-GB" sz="1200" b="1" kern="100">
                <a:latin typeface="Aptos" panose="020B0004020202020204" pitchFamily="34" charset="0"/>
                <a:ea typeface="Aptos" panose="020B0004020202020204" pitchFamily="34" charset="0"/>
                <a:cs typeface="Arial" panose="020B0604020202020204" pitchFamily="34" charset="0"/>
              </a:rPr>
              <a:t>Significant gender gap &amp; regional disparities (frame as challenges)</a:t>
            </a:r>
          </a:p>
          <a:p>
            <a:pPr marL="0" indent="0" algn="just">
              <a:spcAft>
                <a:spcPts val="800"/>
              </a:spcAft>
              <a:buNone/>
            </a:pPr>
            <a:r>
              <a:rPr lang="en-GB" sz="1200" kern="100">
                <a:highlight>
                  <a:srgbClr val="FFFF00"/>
                </a:highlight>
                <a:latin typeface="Aptos" panose="020B0004020202020204" pitchFamily="34" charset="0"/>
                <a:ea typeface="Aptos" panose="020B0004020202020204" pitchFamily="34" charset="0"/>
                <a:cs typeface="Arial" panose="020B0604020202020204" pitchFamily="34" charset="0"/>
              </a:rPr>
              <a:t>Gender (general diff, growing age, ideally with educational attainment and family responsibilities) Across the EU, m</a:t>
            </a:r>
            <a:r>
              <a:rPr lang="en-GB" sz="1200" kern="100">
                <a:effectLst/>
                <a:highlight>
                  <a:srgbClr val="FFFF00"/>
                </a:highlight>
                <a:latin typeface="Aptos" panose="020B0004020202020204" pitchFamily="34" charset="0"/>
                <a:ea typeface="Aptos" panose="020B0004020202020204" pitchFamily="34" charset="0"/>
                <a:cs typeface="Arial" panose="020B0604020202020204" pitchFamily="34" charset="0"/>
              </a:rPr>
              <a:t>ore women than men are NEETs (12.5% compared to 10.1%) </a:t>
            </a:r>
            <a:r>
              <a:rPr lang="en-GB" sz="1200" b="1" kern="100">
                <a:effectLst/>
                <a:highlight>
                  <a:srgbClr val="FFFF00"/>
                </a:highlight>
                <a:latin typeface="Aptos" panose="020B0004020202020204" pitchFamily="34" charset="0"/>
                <a:ea typeface="Aptos" panose="020B0004020202020204" pitchFamily="34" charset="0"/>
                <a:cs typeface="Arial" panose="020B0604020202020204" pitchFamily="34" charset="0"/>
              </a:rPr>
              <a:t>Michalis pls check </a:t>
            </a:r>
            <a:endParaRPr lang="en-GB" sz="1200" b="1" kern="100">
              <a:highlight>
                <a:srgbClr val="FFFF00"/>
              </a:highlight>
              <a:latin typeface="Aptos" panose="020B0004020202020204" pitchFamily="34" charset="0"/>
              <a:ea typeface="Aptos" panose="020B0004020202020204" pitchFamily="34" charset="0"/>
              <a:cs typeface="Arial" panose="020B0604020202020204" pitchFamily="34" charset="0"/>
            </a:endParaRPr>
          </a:p>
          <a:p>
            <a:pPr marL="0" indent="0" algn="just">
              <a:spcAft>
                <a:spcPts val="800"/>
              </a:spcAft>
              <a:buNone/>
            </a:pPr>
            <a:r>
              <a:rPr lang="en-GB" sz="1200" kern="100">
                <a:highlight>
                  <a:srgbClr val="FFFF00"/>
                </a:highlight>
                <a:latin typeface="Aptos" panose="020B0004020202020204" pitchFamily="34" charset="0"/>
                <a:ea typeface="Aptos" panose="020B0004020202020204" pitchFamily="34" charset="0"/>
                <a:cs typeface="Arial" panose="020B0604020202020204" pitchFamily="34" charset="0"/>
              </a:rPr>
              <a:t>Rural: across MS and in MS (NUTs 2 – urban-</a:t>
            </a:r>
            <a:r>
              <a:rPr lang="en-GB" sz="1200" kern="100" err="1">
                <a:highlight>
                  <a:srgbClr val="FFFF00"/>
                </a:highlight>
                <a:latin typeface="Aptos" panose="020B0004020202020204" pitchFamily="34" charset="0"/>
                <a:ea typeface="Aptos" panose="020B0004020202020204" pitchFamily="34" charset="0"/>
                <a:cs typeface="Arial" panose="020B0604020202020204" pitchFamily="34" charset="0"/>
              </a:rPr>
              <a:t>rual</a:t>
            </a:r>
            <a:r>
              <a:rPr lang="en-GB" sz="1200" kern="100">
                <a:highlight>
                  <a:srgbClr val="FFFF00"/>
                </a:highlight>
                <a:latin typeface="Aptos" panose="020B0004020202020204" pitchFamily="34" charset="0"/>
                <a:ea typeface="Aptos" panose="020B0004020202020204" pitchFamily="34" charset="0"/>
                <a:cs typeface="Arial" panose="020B0604020202020204" pitchFamily="34" charset="0"/>
              </a:rPr>
              <a:t> disparity, RO, BU, EL, ES) In some Member States a gap of 10 </a:t>
            </a:r>
            <a:r>
              <a:rPr lang="en-GB" sz="1200" kern="100" err="1">
                <a:highlight>
                  <a:srgbClr val="FFFF00"/>
                </a:highlight>
                <a:latin typeface="Aptos" panose="020B0004020202020204" pitchFamily="34" charset="0"/>
                <a:ea typeface="Aptos" panose="020B0004020202020204" pitchFamily="34" charset="0"/>
                <a:cs typeface="Arial" panose="020B0604020202020204" pitchFamily="34" charset="0"/>
              </a:rPr>
              <a:t>pps</a:t>
            </a:r>
            <a:endParaRPr lang="en-GB" sz="1200" kern="100">
              <a:effectLst/>
              <a:highlight>
                <a:srgbClr val="FFFF00"/>
              </a:highligh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D5971C16-92DB-EE4A-8C2C-848A7B9AEBB1}" type="slidenum">
              <a:rPr lang="en-GR" smtClean="0"/>
              <a:t>5</a:t>
            </a:fld>
            <a:endParaRPr lang="en-GR"/>
          </a:p>
        </p:txBody>
      </p:sp>
    </p:spTree>
    <p:extLst>
      <p:ext uri="{BB962C8B-B14F-4D97-AF65-F5344CB8AC3E}">
        <p14:creationId xmlns:p14="http://schemas.microsoft.com/office/powerpoint/2010/main" val="2073681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A5E963A-DF3C-4489-B1AE-6BF45D30B8D0}" type="slidenum">
              <a:rPr lang="en-GB" smtClean="0"/>
              <a:t>6</a:t>
            </a:fld>
            <a:endParaRPr lang="en-GB"/>
          </a:p>
        </p:txBody>
      </p:sp>
    </p:spTree>
    <p:extLst>
      <p:ext uri="{BB962C8B-B14F-4D97-AF65-F5344CB8AC3E}">
        <p14:creationId xmlns:p14="http://schemas.microsoft.com/office/powerpoint/2010/main" val="300536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D5971C16-92DB-EE4A-8C2C-848A7B9AEBB1}" type="slidenum">
              <a:rPr lang="en-GR" smtClean="0"/>
              <a:t>7</a:t>
            </a:fld>
            <a:endParaRPr lang="en-GR"/>
          </a:p>
        </p:txBody>
      </p:sp>
    </p:spTree>
    <p:extLst>
      <p:ext uri="{BB962C8B-B14F-4D97-AF65-F5344CB8AC3E}">
        <p14:creationId xmlns:p14="http://schemas.microsoft.com/office/powerpoint/2010/main" val="2671839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e.g. Romania (Women: 25.2% - Men: 14%) and Czechia  (Women: 13.3% - Men: 3.9%)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Inverted picture in few member states Estonia, Finland, Belgium, Sweden, Norway  (more male than female)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endParaRPr lang="en-GB"/>
          </a:p>
        </p:txBody>
      </p:sp>
      <p:sp>
        <p:nvSpPr>
          <p:cNvPr id="4" name="Slide Number Placeholder 3"/>
          <p:cNvSpPr>
            <a:spLocks noGrp="1"/>
          </p:cNvSpPr>
          <p:nvPr>
            <p:ph type="sldNum" sz="quarter" idx="5"/>
          </p:nvPr>
        </p:nvSpPr>
        <p:spPr/>
        <p:txBody>
          <a:bodyPr/>
          <a:lstStyle/>
          <a:p>
            <a:fld id="{D5971C16-92DB-EE4A-8C2C-848A7B9AEBB1}" type="slidenum">
              <a:rPr lang="en-GR" smtClean="0"/>
              <a:t>8</a:t>
            </a:fld>
            <a:endParaRPr lang="en-GR"/>
          </a:p>
        </p:txBody>
      </p:sp>
    </p:spTree>
    <p:extLst>
      <p:ext uri="{BB962C8B-B14F-4D97-AF65-F5344CB8AC3E}">
        <p14:creationId xmlns:p14="http://schemas.microsoft.com/office/powerpoint/2010/main" val="1142170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1200">
                <a:solidFill>
                  <a:schemeClr val="tx2"/>
                </a:solidFill>
                <a:latin typeface="Arial" panose="020B0604020202020204" pitchFamily="34" charset="0"/>
                <a:ea typeface="+mn-ea"/>
                <a:cs typeface="Arial" panose="020B0604020202020204" pitchFamily="34" charset="0"/>
              </a:rPr>
              <a:t>The difference between rural and urban - In some Member States like Romania, Bulgaria</a:t>
            </a:r>
            <a:r>
              <a:rPr lang="en-US">
                <a:solidFill>
                  <a:schemeClr val="tx2"/>
                </a:solidFill>
                <a:latin typeface="Arial" panose="020B0604020202020204" pitchFamily="34" charset="0"/>
                <a:cs typeface="Arial" panose="020B0604020202020204" pitchFamily="34" charset="0"/>
              </a:rPr>
              <a:t> and</a:t>
            </a:r>
            <a:r>
              <a:rPr lang="en-US" kern="1200">
                <a:solidFill>
                  <a:schemeClr val="tx2"/>
                </a:solidFill>
                <a:latin typeface="Arial" panose="020B0604020202020204" pitchFamily="34" charset="0"/>
                <a:ea typeface="+mn-ea"/>
                <a:cs typeface="Arial" panose="020B0604020202020204" pitchFamily="34" charset="0"/>
              </a:rPr>
              <a:t> Hungary,</a:t>
            </a:r>
            <a:r>
              <a:rPr lang="en-US">
                <a:solidFill>
                  <a:schemeClr val="tx2"/>
                </a:solidFill>
                <a:latin typeface="Arial" panose="020B0604020202020204" pitchFamily="34" charset="0"/>
                <a:cs typeface="Arial" panose="020B0604020202020204" pitchFamily="34" charset="0"/>
              </a:rPr>
              <a:t> </a:t>
            </a:r>
            <a:r>
              <a:rPr lang="en-US" kern="1200">
                <a:solidFill>
                  <a:schemeClr val="tx2"/>
                </a:solidFill>
                <a:latin typeface="Arial" panose="020B0604020202020204" pitchFamily="34" charset="0"/>
                <a:ea typeface="+mn-ea"/>
                <a:cs typeface="Arial" panose="020B0604020202020204" pitchFamily="34" charset="0"/>
              </a:rPr>
              <a:t>this divide exceed 10 percentage points higher in rural areas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1200">
              <a:solidFill>
                <a:schemeClr val="tx2"/>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kern="1200">
                <a:solidFill>
                  <a:schemeClr val="tx2"/>
                </a:solidFill>
                <a:latin typeface="Arial" panose="020B0604020202020204" pitchFamily="34" charset="0"/>
                <a:ea typeface="+mn-ea"/>
                <a:cs typeface="Arial" panose="020B0604020202020204" pitchFamily="34" charset="0"/>
              </a:rPr>
              <a:t>Rural areas often face structural disadvantages </a:t>
            </a:r>
            <a:r>
              <a:rPr lang="en-US" kern="1200">
                <a:solidFill>
                  <a:schemeClr val="tx2"/>
                </a:solidFill>
                <a:highlight>
                  <a:srgbClr val="FFFF00"/>
                </a:highlight>
                <a:latin typeface="Arial" panose="020B0604020202020204" pitchFamily="34" charset="0"/>
                <a:ea typeface="+mn-ea"/>
                <a:cs typeface="Arial" panose="020B0604020202020204" pitchFamily="34" charset="0"/>
              </a:rPr>
              <a:t>including limited access to quality education, fewer employment opportunities, and weaker infrastructure, making young rural populations particularly vulnerable. –STE: please check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2"/>
              </a:solidFill>
              <a:latin typeface="Arial" panose="020B060402020202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D5971C16-92DB-EE4A-8C2C-848A7B9AEBB1}" type="slidenum">
              <a:rPr lang="en-GR" smtClean="0"/>
              <a:t>9</a:t>
            </a:fld>
            <a:endParaRPr lang="en-GR"/>
          </a:p>
        </p:txBody>
      </p:sp>
    </p:spTree>
    <p:extLst>
      <p:ext uri="{BB962C8B-B14F-4D97-AF65-F5344CB8AC3E}">
        <p14:creationId xmlns:p14="http://schemas.microsoft.com/office/powerpoint/2010/main" val="3496710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pPr>
            <a:r>
              <a:rPr lang="en-GB" err="1">
                <a:effectLst/>
                <a:latin typeface="Calibri" panose="020F0502020204030204" pitchFamily="34" charset="0"/>
                <a:ea typeface="Calibri" panose="020F0502020204030204" pitchFamily="34" charset="0"/>
                <a:cs typeface="Arial" panose="020B0604020202020204" pitchFamily="34" charset="0"/>
              </a:rPr>
              <a:t>Cedefop’s</a:t>
            </a:r>
            <a:r>
              <a:rPr lang="en-GB">
                <a:effectLst/>
                <a:latin typeface="Calibri" panose="020F0502020204030204" pitchFamily="34" charset="0"/>
                <a:ea typeface="Calibri" panose="020F0502020204030204" pitchFamily="34" charset="0"/>
                <a:cs typeface="Arial" panose="020B0604020202020204" pitchFamily="34" charset="0"/>
              </a:rPr>
              <a:t> </a:t>
            </a:r>
            <a:r>
              <a:rPr lang="en-GB" u="sng">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VET toolkit for tackling early leaving</a:t>
            </a:r>
            <a:r>
              <a:rPr lang="en-GB">
                <a:effectLst/>
                <a:latin typeface="Calibri" panose="020F0502020204030204" pitchFamily="34" charset="0"/>
                <a:ea typeface="Calibri" panose="020F0502020204030204" pitchFamily="34" charset="0"/>
                <a:cs typeface="Arial" panose="020B0604020202020204" pitchFamily="34" charset="0"/>
              </a:rPr>
              <a:t> and </a:t>
            </a:r>
            <a:r>
              <a:rPr lang="en-GB" u="sng">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VET toolkit for empowering NEETs</a:t>
            </a:r>
            <a:r>
              <a:rPr lang="en-GB">
                <a:effectLst/>
                <a:latin typeface="Calibri" panose="020F0502020204030204" pitchFamily="34" charset="0"/>
                <a:ea typeface="Calibri" panose="020F0502020204030204" pitchFamily="34" charset="0"/>
                <a:cs typeface="Arial" panose="020B0604020202020204" pitchFamily="34" charset="0"/>
              </a:rPr>
              <a:t> are valuable sources of support to VET practitioners and policy-makers. These interactive toolkits help them design, implement and evaluate measures for tackling early leaving and supporting early leavers and NEETs. They are constantly enriched with resources (good practices, tools, publications and statistics).</a:t>
            </a:r>
          </a:p>
          <a:p>
            <a:pPr algn="just">
              <a:lnSpc>
                <a:spcPct val="107000"/>
              </a:lnSpc>
              <a:spcAft>
                <a:spcPts val="800"/>
              </a:spcAft>
            </a:pPr>
            <a:r>
              <a:rPr lang="en-GB" sz="1800">
                <a:effectLst/>
                <a:latin typeface="Calibri" panose="020F0502020204030204" pitchFamily="34" charset="0"/>
                <a:ea typeface="Calibri" panose="020F0502020204030204" pitchFamily="34" charset="0"/>
                <a:cs typeface="Arial" panose="020B0604020202020204" pitchFamily="34" charset="0"/>
              </a:rPr>
              <a:t> </a:t>
            </a:r>
          </a:p>
          <a:p>
            <a:pPr algn="just">
              <a:lnSpc>
                <a:spcPct val="107000"/>
              </a:lnSpc>
              <a:spcAft>
                <a:spcPts val="800"/>
              </a:spcAft>
            </a:pPr>
            <a:endParaRPr lang="en-GB">
              <a:latin typeface="Arial "/>
              <a:ea typeface="Calibri" panose="020F0502020204030204" pitchFamily="34" charset="0"/>
              <a:cs typeface="Arial" panose="020B0604020202020204" pitchFamily="34" charset="0"/>
            </a:endParaRPr>
          </a:p>
          <a:p>
            <a:pPr marL="342900" lvl="0" indent="-342900" algn="just">
              <a:lnSpc>
                <a:spcPct val="115000"/>
              </a:lnSpc>
              <a:buFont typeface="Symbol" panose="05050102010706020507" pitchFamily="18" charset="2"/>
              <a:buChar char=""/>
            </a:pPr>
            <a:r>
              <a:rPr lang="en-GB" kern="100" err="1">
                <a:effectLst/>
                <a:latin typeface="Aptos" panose="020B0004020202020204" pitchFamily="34" charset="0"/>
                <a:ea typeface="Aptos" panose="020B0004020202020204" pitchFamily="34" charset="0"/>
                <a:cs typeface="Arial" panose="020B0604020202020204" pitchFamily="34" charset="0"/>
              </a:rPr>
              <a:t>Cedefop</a:t>
            </a:r>
            <a:r>
              <a:rPr lang="en-GB" kern="100">
                <a:effectLst/>
                <a:latin typeface="Aptos" panose="020B0004020202020204" pitchFamily="34" charset="0"/>
                <a:ea typeface="Aptos" panose="020B0004020202020204" pitchFamily="34" charset="0"/>
                <a:cs typeface="Arial" panose="020B0604020202020204" pitchFamily="34" charset="0"/>
              </a:rPr>
              <a:t> is an actor which has been gathering a lot of data – question of how to be most of service to our stakeholders – therefore created 2 toolkits - for practitioners and policy makers – a one-stop-shop on the topics of early leaving of VET and NEETs, supported by a network of ambassadors</a:t>
            </a:r>
          </a:p>
          <a:p>
            <a:pPr marL="97200" indent="0" algn="just">
              <a:lnSpc>
                <a:spcPct val="115000"/>
              </a:lnSpc>
              <a:buNone/>
            </a:pPr>
            <a:r>
              <a:rPr lang="en-GB" kern="100">
                <a:effectLst/>
                <a:latin typeface="Aptos" panose="020B0004020202020204" pitchFamily="34" charset="0"/>
                <a:ea typeface="Aptos" panose="020B0004020202020204" pitchFamily="34" charset="0"/>
                <a:cs typeface="Arial" panose="020B0604020202020204" pitchFamily="34" charset="0"/>
              </a:rPr>
              <a:t> </a:t>
            </a:r>
          </a:p>
          <a:p>
            <a:pPr marL="342900" lvl="0" indent="-342900" algn="just">
              <a:lnSpc>
                <a:spcPct val="115000"/>
              </a:lnSpc>
              <a:spcAft>
                <a:spcPts val="800"/>
              </a:spcAft>
              <a:buFont typeface="Symbol" panose="05050102010706020507" pitchFamily="18" charset="2"/>
              <a:buChar char=""/>
            </a:pPr>
            <a:r>
              <a:rPr lang="en-GB" kern="100">
                <a:effectLst/>
                <a:latin typeface="Aptos" panose="020B0004020202020204" pitchFamily="34" charset="0"/>
                <a:ea typeface="Aptos" panose="020B0004020202020204" pitchFamily="34" charset="0"/>
                <a:cs typeface="Arial" panose="020B0604020202020204" pitchFamily="34" charset="0"/>
              </a:rPr>
              <a:t>Success story of the toolkits: how much used by policy makers and practitioners and mention network of ambassadors – the useability has always been the focus of it</a:t>
            </a:r>
          </a:p>
          <a:p>
            <a:pPr algn="just">
              <a:lnSpc>
                <a:spcPct val="107000"/>
              </a:lnSpc>
              <a:spcAft>
                <a:spcPts val="800"/>
              </a:spcAft>
            </a:pPr>
            <a:endParaRPr lang="en-GB">
              <a:latin typeface="Arial "/>
              <a:ea typeface="Calibri" panose="020F0502020204030204" pitchFamily="34" charset="0"/>
              <a:cs typeface="Arial" panose="020B0604020202020204" pitchFamily="34" charset="0"/>
            </a:endParaRP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0AB40-8735-4772-A386-EE7333FBB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475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5971C16-92DB-EE4A-8C2C-848A7B9AEBB1}" type="slidenum">
              <a:rPr lang="en-GR" smtClean="0"/>
              <a:t>14</a:t>
            </a:fld>
            <a:endParaRPr lang="en-GR"/>
          </a:p>
        </p:txBody>
      </p:sp>
    </p:spTree>
    <p:extLst>
      <p:ext uri="{BB962C8B-B14F-4D97-AF65-F5344CB8AC3E}">
        <p14:creationId xmlns:p14="http://schemas.microsoft.com/office/powerpoint/2010/main" val="4015747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5971C16-92DB-EE4A-8C2C-848A7B9AEBB1}" type="slidenum">
              <a:rPr lang="en-GR" smtClean="0"/>
              <a:t>17</a:t>
            </a:fld>
            <a:endParaRPr lang="en-GR"/>
          </a:p>
        </p:txBody>
      </p:sp>
    </p:spTree>
    <p:extLst>
      <p:ext uri="{BB962C8B-B14F-4D97-AF65-F5344CB8AC3E}">
        <p14:creationId xmlns:p14="http://schemas.microsoft.com/office/powerpoint/2010/main" val="266756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pPr>
            <a:endParaRPr lang="en-GB">
              <a:latin typeface="Arial "/>
              <a:ea typeface="Calibri" panose="020F0502020204030204" pitchFamily="34" charset="0"/>
              <a:cs typeface="Arial" panose="020B0604020202020204" pitchFamily="34" charset="0"/>
            </a:endParaRPr>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0AB40-8735-4772-A386-EE7333FBB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812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71C16-92DB-EE4A-8C2C-848A7B9AEBB1}"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636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Definition: NEETs teacher and NEETs learner – who are we talking about</a:t>
            </a:r>
          </a:p>
          <a:p>
            <a:r>
              <a:rPr lang="en-GB"/>
              <a:t>RQs: Who works with NEETs and what support do they need</a:t>
            </a:r>
          </a:p>
          <a:p>
            <a:r>
              <a:rPr lang="en-GB"/>
              <a:t>Geographical focus </a:t>
            </a:r>
          </a:p>
          <a:p>
            <a:r>
              <a:rPr lang="en-GB"/>
              <a:t>Methodology (questionnaire and interviews) </a:t>
            </a:r>
          </a:p>
          <a:p>
            <a:r>
              <a:rPr lang="en-GB"/>
              <a:t>Screenshot of working paper (maybe QR code)</a:t>
            </a:r>
          </a:p>
          <a:p>
            <a:r>
              <a:rPr lang="en-GB"/>
              <a:t>Relevance of this approach – visibility of topic</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71C16-92DB-EE4A-8C2C-848A7B9AEBB1}"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725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446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678B9-A524-1145-45F9-108E9849A0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0BA208-445F-0970-5ACB-17CC90477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DA138-1AEB-7174-BF35-2FAF8E33F60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5929F85-AFF4-1D79-2C61-4871A7F916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13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77225-B0A5-C3A2-4D78-4B3BBEAA1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2F037-FD42-5B65-5BCB-9385EA5DFB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94D5F-BB4E-7562-C751-273493B0736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DDFBA4D-A51A-169A-C457-98B00DDE87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911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F47C7-2995-D967-DA91-8195D01AE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AC83B-8B35-D9A5-0B87-01AE8AF19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0EEC0-68C2-3D4B-77D8-BC4AF730FCC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4B61C83-18CE-058E-0F7C-6489C353A4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4974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a:latin typeface="Times New Roman" panose="02020603050405020304" pitchFamily="18" charset="0"/>
                <a:cs typeface="Times New Roman" panose="02020603050405020304" pitchFamily="18" charset="0"/>
              </a:rPr>
              <a:t>Anthie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289383-5913-462A-8646-8597D007E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244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Michalis or Rena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71C16-92DB-EE4A-8C2C-848A7B9AEBB1}"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408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D2EAF-DBD3-298F-D761-C566262E0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C3999-3A32-B454-F70B-3A78D0DE7C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7FF04-ECF6-2904-97A1-B5347EA092E6}"/>
              </a:ext>
            </a:extLst>
          </p:cNvPr>
          <p:cNvSpPr>
            <a:spLocks noGrp="1"/>
          </p:cNvSpPr>
          <p:nvPr>
            <p:ph type="body" idx="1"/>
          </p:nvPr>
        </p:nvSpPr>
        <p:spPr/>
        <p:txBody>
          <a:bodyPr/>
          <a:lstStyle/>
          <a:p>
            <a:endParaRPr lang="en-GB" sz="10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D3A1609-22CB-B893-241E-733788F6839D}"/>
              </a:ext>
            </a:extLst>
          </p:cNvPr>
          <p:cNvSpPr>
            <a:spLocks noGrp="1"/>
          </p:cNvSpPr>
          <p:nvPr>
            <p:ph type="sldNum" sz="quarter" idx="10"/>
          </p:nvPr>
        </p:nvSpPr>
        <p:spPr/>
        <p:txBody>
          <a:bodyPr/>
          <a:lstStyle/>
          <a:p>
            <a:fld id="{1A5E963A-DF3C-4489-B1AE-6BF45D30B8D0}" type="slidenum">
              <a:rPr lang="en-GB" smtClean="0"/>
              <a:t>36</a:t>
            </a:fld>
            <a:endParaRPr lang="en-GB"/>
          </a:p>
        </p:txBody>
      </p:sp>
    </p:spTree>
    <p:extLst>
      <p:ext uri="{BB962C8B-B14F-4D97-AF65-F5344CB8AC3E}">
        <p14:creationId xmlns:p14="http://schemas.microsoft.com/office/powerpoint/2010/main" val="4246339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141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77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822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DB7C9-0807-CD0B-B32B-FD042E670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EDC41-5848-7364-FAA3-682FA86D7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F6CFB1-1AA2-CE89-1F59-91055FDFBA3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9573D7E-6E75-4A3E-3EF8-B4C40A49F1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3031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0E080-075B-6874-2E64-6F2A5B9FC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BEF58-7EA4-C5F0-ECD0-F633AA3484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C70E-6734-8737-E044-C35FE468F0D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9967CE7-2E56-5D64-4191-170D312F28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81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71BF-DF48-AC80-84FB-C13CA4A58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3CB75-FEF6-9DDF-34A8-78F56D3F0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C69328-A781-6CF1-DFF0-2C23BE2CDF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8BDE41B-F306-5D33-4287-E777D42449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7584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40C6A29-4676-420C-BBE3-ACC2B80F64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01621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US">
                <a:latin typeface="Calibri"/>
                <a:ea typeface="Calibri"/>
                <a:cs typeface="Calibri"/>
              </a:rPr>
              <a:t>Time 0:25</a:t>
            </a:r>
          </a:p>
          <a:p>
            <a:endParaRPr lang="en-US">
              <a:latin typeface="Calibri"/>
              <a:ea typeface="Calibri"/>
              <a:cs typeface="Calibri"/>
            </a:endParaRPr>
          </a:p>
          <a:p>
            <a:r>
              <a:rPr lang="en-US">
                <a:latin typeface="Calibri"/>
                <a:ea typeface="Calibri"/>
                <a:cs typeface="Calibri"/>
              </a:rPr>
              <a:t>Hi everybody. My name is Kati Marin. I’m working as an expert in Lifelong learning in Metropolia University of Applied Sciences in Finland.</a:t>
            </a:r>
          </a:p>
          <a:p>
            <a:endParaRPr lang="en-US">
              <a:latin typeface="Calibri"/>
              <a:ea typeface="Calibri"/>
              <a:cs typeface="Calibri"/>
            </a:endParaRPr>
          </a:p>
          <a:p>
            <a:endParaRPr lang="en-US">
              <a:latin typeface="Calibri"/>
              <a:ea typeface="Calibri"/>
              <a:cs typeface="Calibri"/>
            </a:endParaRPr>
          </a:p>
          <a:p>
            <a:r>
              <a:rPr lang="en-US"/>
              <a:t>In this presentation I want to highlight how modular microcredentials, developed together with employers, can open up meaningful learning journeys — and real opportunities to get hired.</a:t>
            </a:r>
          </a:p>
          <a:p>
            <a:endParaRPr lang="en-US">
              <a:solidFill>
                <a:srgbClr val="444444"/>
              </a:solidFill>
            </a:endParaRPr>
          </a:p>
          <a:p>
            <a:endParaRPr lang="en-US">
              <a:latin typeface="Aptos"/>
              <a:ea typeface="Calibri"/>
              <a:cs typeface="Calibri"/>
            </a:endParaRP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0875FB-147F-4127-A815-8D43D6E9E725}"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68467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2800"/>
              <a:t>Time: 0:30</a:t>
            </a:r>
          </a:p>
          <a:p>
            <a:pPr>
              <a:lnSpc>
                <a:spcPct val="107000"/>
              </a:lnSpc>
              <a:spcAft>
                <a:spcPts val="800"/>
              </a:spcAft>
            </a:pPr>
            <a:endParaRPr lang="en-US" sz="2800"/>
          </a:p>
          <a:p>
            <a:pPr>
              <a:lnSpc>
                <a:spcPct val="107000"/>
              </a:lnSpc>
              <a:spcAft>
                <a:spcPts val="800"/>
              </a:spcAft>
            </a:pPr>
            <a:r>
              <a:rPr lang="en-US" sz="2800"/>
              <a:t>The life situations of NEETs and other LLL regarding education or employment vary greatly. One may be facing comprehensive challenges in life, another may not know what to study in order to find job, and for someone else, traditional forms of degree-based education simply do not suit. </a:t>
            </a:r>
            <a:endParaRPr lang="fi-FI" sz="1800" kern="100">
              <a:latin typeface="Aptos" panose="020B0004020202020204" pitchFamily="34" charset="0"/>
              <a:cs typeface="Times New Roman" panose="02020603050405020304" pitchFamily="18" charset="0"/>
            </a:endParaRPr>
          </a:p>
          <a:p>
            <a:pPr>
              <a:lnSpc>
                <a:spcPct val="107000"/>
              </a:lnSpc>
              <a:spcAft>
                <a:spcPts val="800"/>
              </a:spcAft>
            </a:pPr>
            <a:endParaRPr lang="en-US" sz="2800"/>
          </a:p>
          <a:p>
            <a:pPr>
              <a:lnSpc>
                <a:spcPct val="107000"/>
              </a:lnSpc>
              <a:spcAft>
                <a:spcPts val="800"/>
              </a:spcAft>
            </a:pPr>
            <a:r>
              <a:rPr lang="en-US" sz="2800"/>
              <a:t>We have tried to offer for these young people different options for studying. </a:t>
            </a:r>
            <a:r>
              <a:rPr lang="en-US"/>
              <a:t>Upper secondary degree education for example is provided not only in educational institutions but also in workplaces and virtual environments. </a:t>
            </a:r>
          </a:p>
          <a:p>
            <a:pPr>
              <a:lnSpc>
                <a:spcPct val="107000"/>
              </a:lnSpc>
              <a:spcAft>
                <a:spcPts val="800"/>
              </a:spcAft>
            </a:pPr>
            <a:endParaRPr lang="en-US" sz="280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65747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A3728-1BEA-27AE-A63D-AE804D224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A8DD1-12F2-B61E-ABCB-61B92876C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F8ED5-5609-630E-BCBB-616149E45A82}"/>
              </a:ext>
            </a:extLst>
          </p:cNvPr>
          <p:cNvSpPr>
            <a:spLocks noGrp="1"/>
          </p:cNvSpPr>
          <p:nvPr>
            <p:ph type="body" idx="1"/>
          </p:nvPr>
        </p:nvSpPr>
        <p:spPr/>
        <p:txBody>
          <a:bodyPr/>
          <a:lstStyle/>
          <a:p>
            <a:pPr>
              <a:lnSpc>
                <a:spcPct val="90000"/>
              </a:lnSpc>
              <a:spcBef>
                <a:spcPct val="0"/>
              </a:spcBef>
            </a:pPr>
            <a:r>
              <a:rPr lang="en-US"/>
              <a:t>Time: 1:05</a:t>
            </a:r>
          </a:p>
          <a:p>
            <a:pPr>
              <a:lnSpc>
                <a:spcPct val="90000"/>
              </a:lnSpc>
              <a:spcBef>
                <a:spcPct val="0"/>
              </a:spcBef>
            </a:pPr>
            <a:endParaRPr lang="en-US"/>
          </a:p>
          <a:p>
            <a:endParaRPr lang="en-US"/>
          </a:p>
          <a:p>
            <a:r>
              <a:rPr lang="en-US"/>
              <a:t> </a:t>
            </a:r>
          </a:p>
          <a:p>
            <a:r>
              <a:rPr lang="en-US"/>
              <a:t>UAS have also had a wide range of opportunities for NEETs and other lifelong learners.</a:t>
            </a:r>
          </a:p>
          <a:p>
            <a:endParaRPr lang="en-US"/>
          </a:p>
          <a:p>
            <a:pPr>
              <a:lnSpc>
                <a:spcPct val="90000"/>
              </a:lnSpc>
              <a:spcBef>
                <a:spcPct val="0"/>
              </a:spcBef>
            </a:pPr>
            <a:r>
              <a:rPr lang="en-US"/>
              <a:t>BUT, this current LLL-offerings that we have often appear fragmented so it's difficult for learners to understand how they </a:t>
            </a:r>
            <a:r>
              <a:rPr lang="fi-FI" err="1"/>
              <a:t>can</a:t>
            </a:r>
            <a:r>
              <a:rPr lang="fi-FI"/>
              <a:t> </a:t>
            </a:r>
            <a:r>
              <a:rPr lang="fi-FI" err="1"/>
              <a:t>expand</a:t>
            </a:r>
            <a:r>
              <a:rPr lang="fi-FI"/>
              <a:t> and </a:t>
            </a:r>
            <a:r>
              <a:rPr lang="fi-FI" err="1"/>
              <a:t>deepend</a:t>
            </a:r>
            <a:r>
              <a:rPr lang="fi-FI"/>
              <a:t> </a:t>
            </a:r>
            <a:r>
              <a:rPr lang="fi-FI" err="1"/>
              <a:t>their</a:t>
            </a:r>
            <a:r>
              <a:rPr lang="fi-FI"/>
              <a:t> </a:t>
            </a:r>
            <a:r>
              <a:rPr lang="fi-FI" err="1"/>
              <a:t>expertise</a:t>
            </a:r>
            <a:r>
              <a:rPr lang="fi-FI"/>
              <a:t> to </a:t>
            </a:r>
            <a:r>
              <a:rPr lang="fi-FI" err="1"/>
              <a:t>match</a:t>
            </a:r>
            <a:r>
              <a:rPr lang="fi-FI"/>
              <a:t> </a:t>
            </a:r>
            <a:r>
              <a:rPr lang="fi-FI" err="1"/>
              <a:t>better</a:t>
            </a:r>
            <a:r>
              <a:rPr lang="fi-FI"/>
              <a:t> </a:t>
            </a:r>
            <a:r>
              <a:rPr lang="fi-FI" err="1"/>
              <a:t>the</a:t>
            </a:r>
            <a:r>
              <a:rPr lang="fi-FI"/>
              <a:t> </a:t>
            </a:r>
            <a:r>
              <a:rPr lang="fi-FI" err="1"/>
              <a:t>need</a:t>
            </a:r>
            <a:r>
              <a:rPr lang="fi-FI"/>
              <a:t> of labour </a:t>
            </a:r>
            <a:r>
              <a:rPr lang="fi-FI" err="1"/>
              <a:t>markets</a:t>
            </a:r>
            <a:r>
              <a:rPr lang="fi-FI"/>
              <a:t>.</a:t>
            </a:r>
          </a:p>
          <a:p>
            <a:pPr>
              <a:lnSpc>
                <a:spcPct val="90000"/>
              </a:lnSpc>
              <a:spcBef>
                <a:spcPct val="0"/>
              </a:spcBef>
            </a:pPr>
            <a:endParaRPr lang="en-US"/>
          </a:p>
          <a:p>
            <a:pPr>
              <a:lnSpc>
                <a:spcPct val="90000"/>
              </a:lnSpc>
              <a:spcBef>
                <a:spcPct val="0"/>
              </a:spcBef>
            </a:pPr>
            <a:endParaRPr lang="en-US"/>
          </a:p>
          <a:p>
            <a:pPr>
              <a:lnSpc>
                <a:spcPct val="90000"/>
              </a:lnSpc>
              <a:spcBef>
                <a:spcPct val="0"/>
              </a:spcBef>
            </a:pPr>
            <a:r>
              <a:rPr lang="en-US"/>
              <a:t>Or we as a Educational Institutions have defined the programs which leaves learners with limited flexibility to create personalized learning pathways aligned with their unique skill levels and needs. </a:t>
            </a:r>
          </a:p>
          <a:p>
            <a:pPr>
              <a:lnSpc>
                <a:spcPct val="90000"/>
              </a:lnSpc>
              <a:spcBef>
                <a:spcPct val="0"/>
              </a:spcBef>
            </a:pPr>
            <a:endParaRPr lang="en-US"/>
          </a:p>
          <a:p>
            <a:pPr>
              <a:lnSpc>
                <a:spcPct val="90000"/>
              </a:lnSpc>
              <a:spcBef>
                <a:spcPct val="0"/>
              </a:spcBef>
            </a:pPr>
            <a:r>
              <a:rPr lang="en-US"/>
              <a:t>And quite often these study offerings are not planned together with professionals from working life so their relevance to employment may be limited.</a:t>
            </a:r>
          </a:p>
          <a:p>
            <a:pPr>
              <a:lnSpc>
                <a:spcPct val="90000"/>
              </a:lnSpc>
              <a:spcBef>
                <a:spcPct val="0"/>
              </a:spcBef>
            </a:pPr>
            <a:endParaRPr lang="en-US"/>
          </a:p>
          <a:p>
            <a:pPr>
              <a:lnSpc>
                <a:spcPct val="90000"/>
              </a:lnSpc>
              <a:spcBef>
                <a:spcPct val="0"/>
              </a:spcBef>
            </a:pPr>
            <a:r>
              <a:rPr lang="en-US"/>
              <a:t>We would like to avoid these issues while developing </a:t>
            </a:r>
            <a:r>
              <a:rPr lang="en-US" err="1"/>
              <a:t>microcredentials</a:t>
            </a:r>
            <a:r>
              <a:rPr lang="en-US"/>
              <a:t>. </a:t>
            </a:r>
          </a:p>
          <a:p>
            <a:endParaRPr lang="fi-FI"/>
          </a:p>
        </p:txBody>
      </p:sp>
      <p:sp>
        <p:nvSpPr>
          <p:cNvPr id="4" name="Slide Number Placeholder 3">
            <a:extLst>
              <a:ext uri="{FF2B5EF4-FFF2-40B4-BE49-F238E27FC236}">
                <a16:creationId xmlns:a16="http://schemas.microsoft.com/office/drawing/2014/main" id="{3A81FBDD-BB21-BCD8-F289-B959503FA8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6412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Time: 1:15</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a:ea typeface="Aptos" panose="020B0004020202020204" pitchFamily="34" charset="0"/>
                <a:cs typeface="Times New Roman" panose="02020603050405020304" pitchFamily="18" charset="0"/>
              </a:rPr>
              <a:t>So what we should do differently based on the previous experiences, </a:t>
            </a:r>
            <a:r>
              <a:rPr lang="en-US" sz="2800"/>
              <a:t>so that NEETs or other LLLs, the authorities guiding them, and the labor market could all benefit in the best possible way</a:t>
            </a:r>
            <a:r>
              <a:rPr lang="en-US" sz="1800" kern="100">
                <a:effectLst/>
                <a:latin typeface="Aptos"/>
                <a:ea typeface="Aptos" panose="020B0004020202020204" pitchFamily="34" charset="0"/>
                <a:cs typeface="Times New Roman" panose="02020603050405020304" pitchFamily="18" charset="0"/>
              </a:rPr>
              <a:t>?</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a:ea typeface="Aptos" panose="020B0004020202020204" pitchFamily="34" charset="0"/>
                <a:cs typeface="Times New Roman" panose="02020603050405020304" pitchFamily="18" charset="0"/>
              </a:rPr>
              <a:t>Firstly, Educational institutions should create micro-credentials in close co-operation with labor markets. </a:t>
            </a:r>
            <a:r>
              <a:rPr lang="en-US" sz="2800"/>
              <a:t>In this way, we will ensure that micro-credentials truly deliver the competences that are in demand in rabidly changing labor market and gives relevant knowledge for NEETs.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a:effectLst/>
                <a:latin typeface="Aptos"/>
                <a:ea typeface="Aptos" panose="020B0004020202020204" pitchFamily="34" charset="0"/>
                <a:cs typeface="Times New Roman" panose="02020603050405020304" pitchFamily="18" charset="0"/>
              </a:rPr>
              <a:t>Secondly, learning outcomes of micro-credentials should be clearly described to ensure transparency, alignment  and clarity with all stakeholders. </a:t>
            </a:r>
            <a:r>
              <a:rPr lang="en-US" sz="2800"/>
              <a:t>The European Qualifications Framework (EQF) offers a valuable model for this purpose. Could all providers — regardless of the type or level of Educational Institution — describe learning outcomes consistently in terms of the knowledge, skills, and level of autonomy acquired and </a:t>
            </a:r>
            <a:r>
              <a:rPr lang="en-US"/>
              <a:t>In a way that all stakeholders can understand.</a:t>
            </a:r>
            <a:r>
              <a:rPr lang="en-US" sz="2800"/>
              <a:t>?</a:t>
            </a:r>
          </a:p>
          <a:p>
            <a:pPr>
              <a:lnSpc>
                <a:spcPct val="107000"/>
              </a:lnSpc>
              <a:spcAft>
                <a:spcPts val="800"/>
              </a:spcAft>
            </a:pPr>
            <a:endParaRPr lang="en-US" sz="2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0875FB-147F-4127-A815-8D43D6E9E725}"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7419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DC00A-2CE3-C7FF-8778-7917E7B2E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CFA02-52DA-DBF3-864A-9A41BDD0E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BCC6A-6438-0821-1D7B-96EAB0084B46}"/>
              </a:ext>
            </a:extLst>
          </p:cNvPr>
          <p:cNvSpPr>
            <a:spLocks noGrp="1"/>
          </p:cNvSpPr>
          <p:nvPr>
            <p:ph type="body" idx="1"/>
          </p:nvPr>
        </p:nvSpPr>
        <p:spPr/>
        <p:txBody>
          <a:bodyPr/>
          <a:lstStyle/>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Time: 0:35</a:t>
            </a: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00">
                <a:effectLst/>
                <a:latin typeface="Aptos" panose="020B0004020202020204" pitchFamily="34" charset="0"/>
                <a:ea typeface="Aptos" panose="020B0004020202020204" pitchFamily="34" charset="0"/>
                <a:cs typeface="Times New Roman" panose="02020603050405020304" pitchFamily="18" charset="0"/>
              </a:rPr>
              <a:t>Thirdly, c</a:t>
            </a:r>
            <a:r>
              <a:rPr lang="en-US" sz="1800"/>
              <a:t>ould we also commit to describe the level of micro-credentials using a skill levels – framework, </a:t>
            </a:r>
            <a:r>
              <a:rPr lang="en-US" sz="1800">
                <a:latin typeface="+mn-lt"/>
              </a:rPr>
              <a:t>that we would provide </a:t>
            </a:r>
            <a:r>
              <a:rPr lang="en-US" sz="1800" kern="100">
                <a:latin typeface="Aptos" panose="020B0004020202020204" pitchFamily="34" charset="0"/>
                <a:ea typeface="Aptos" panose="020B0004020202020204" pitchFamily="34" charset="0"/>
                <a:cs typeface="Times New Roman" panose="02020603050405020304" pitchFamily="18" charset="0"/>
              </a:rPr>
              <a:t>more understandable information for stakeholders than simply stating a level EQF 1-8.</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a:latin typeface="+mn-lt"/>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a:t>This is what we are currently piloting and</a:t>
            </a:r>
            <a:r>
              <a:rPr lang="en-US" sz="4000"/>
              <a:t> I would like to share some of our initial reflections on what this could enable for various stakeholders</a:t>
            </a:r>
            <a:r>
              <a:rPr lang="en-US" sz="2800"/>
              <a: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C8D93A9-73D4-6EC8-2D18-9427776695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0875FB-147F-4127-A815-8D43D6E9E725}"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5298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A3698-82F1-5CA0-CAAD-BB0931D02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0CD6A0-B03B-F7A8-CA28-015C788147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B2290-C468-09F6-27D4-36C97D21D4F3}"/>
              </a:ext>
            </a:extLst>
          </p:cNvPr>
          <p:cNvSpPr>
            <a:spLocks noGrp="1"/>
          </p:cNvSpPr>
          <p:nvPr>
            <p:ph type="body" idx="1"/>
          </p:nvPr>
        </p:nvSpPr>
        <p:spPr/>
        <p:txBody>
          <a:bodyPr/>
          <a:lstStyle/>
          <a:p>
            <a:r>
              <a:rPr lang="fi-FI"/>
              <a:t>Time 1:35</a:t>
            </a:r>
          </a:p>
          <a:p>
            <a:endParaRPr lang="fi-FI"/>
          </a:p>
          <a:p>
            <a:endParaRPr lang="fi-FI"/>
          </a:p>
          <a:p>
            <a:r>
              <a:rPr lang="fi-FI" err="1"/>
              <a:t>Based</a:t>
            </a:r>
            <a:r>
              <a:rPr lang="fi-FI"/>
              <a:t> on </a:t>
            </a:r>
            <a:r>
              <a:rPr lang="fi-FI" err="1"/>
              <a:t>all</a:t>
            </a:r>
            <a:r>
              <a:rPr lang="fi-FI"/>
              <a:t> </a:t>
            </a:r>
            <a:r>
              <a:rPr lang="fi-FI" err="1"/>
              <a:t>these</a:t>
            </a:r>
            <a:r>
              <a:rPr lang="fi-FI"/>
              <a:t> foundations and thoughts </a:t>
            </a:r>
            <a:r>
              <a:rPr lang="fi-FI" err="1"/>
              <a:t>we</a:t>
            </a:r>
            <a:r>
              <a:rPr lang="fi-FI"/>
              <a:t> have created </a:t>
            </a:r>
            <a:r>
              <a:rPr lang="fi-FI" err="1"/>
              <a:t>the</a:t>
            </a:r>
            <a:r>
              <a:rPr lang="fi-FI"/>
              <a:t> </a:t>
            </a:r>
            <a:r>
              <a:rPr lang="fi-FI" err="1"/>
              <a:t>matrix</a:t>
            </a:r>
            <a:r>
              <a:rPr lang="fi-FI"/>
              <a:t>, </a:t>
            </a:r>
            <a:r>
              <a:rPr lang="fi-FI" err="1"/>
              <a:t>that</a:t>
            </a:r>
            <a:r>
              <a:rPr lang="fi-FI"/>
              <a:t> </a:t>
            </a:r>
            <a:r>
              <a:rPr lang="fi-FI" err="1"/>
              <a:t>would</a:t>
            </a:r>
            <a:r>
              <a:rPr lang="fi-FI"/>
              <a:t> </a:t>
            </a:r>
            <a:r>
              <a:rPr lang="fi-FI" err="1"/>
              <a:t>able</a:t>
            </a:r>
            <a:r>
              <a:rPr lang="fi-FI"/>
              <a:t> us to </a:t>
            </a:r>
            <a:r>
              <a:rPr lang="fi-FI" err="1"/>
              <a:t>develope</a:t>
            </a:r>
            <a:r>
              <a:rPr lang="fi-FI"/>
              <a:t> in </a:t>
            </a:r>
            <a:r>
              <a:rPr lang="fi-FI" err="1"/>
              <a:t>co-operation</a:t>
            </a:r>
            <a:r>
              <a:rPr lang="fi-FI"/>
              <a:t> with labour markets modular </a:t>
            </a:r>
            <a:r>
              <a:rPr lang="fi-FI" err="1"/>
              <a:t>microcredentials</a:t>
            </a:r>
            <a:r>
              <a:rPr lang="fi-FI"/>
              <a:t> </a:t>
            </a:r>
            <a:r>
              <a:rPr lang="fi-FI" err="1"/>
              <a:t>that</a:t>
            </a:r>
            <a:r>
              <a:rPr lang="fi-FI"/>
              <a:t> </a:t>
            </a:r>
            <a:r>
              <a:rPr lang="fi-FI" err="1"/>
              <a:t>provide</a:t>
            </a:r>
            <a:r>
              <a:rPr lang="fi-FI"/>
              <a:t> </a:t>
            </a:r>
            <a:r>
              <a:rPr lang="fi-FI" err="1"/>
              <a:t>flexible</a:t>
            </a:r>
            <a:r>
              <a:rPr lang="fi-FI"/>
              <a:t> </a:t>
            </a:r>
            <a:r>
              <a:rPr lang="fi-FI" err="1"/>
              <a:t>learner</a:t>
            </a:r>
            <a:r>
              <a:rPr lang="fi-FI"/>
              <a:t> </a:t>
            </a:r>
            <a:r>
              <a:rPr lang="fi-FI" err="1"/>
              <a:t>centered</a:t>
            </a:r>
            <a:r>
              <a:rPr lang="fi-FI"/>
              <a:t> </a:t>
            </a:r>
            <a:r>
              <a:rPr lang="fi-FI" err="1"/>
              <a:t>oportunities</a:t>
            </a:r>
            <a:r>
              <a:rPr lang="fi-FI"/>
              <a:t> to </a:t>
            </a:r>
            <a:r>
              <a:rPr lang="fi-FI" err="1"/>
              <a:t>engage</a:t>
            </a:r>
            <a:r>
              <a:rPr lang="fi-FI"/>
              <a:t> </a:t>
            </a:r>
            <a:r>
              <a:rPr lang="fi-FI" err="1"/>
              <a:t>learning</a:t>
            </a:r>
            <a:r>
              <a:rPr lang="fi-FI"/>
              <a:t> and </a:t>
            </a:r>
            <a:r>
              <a:rPr lang="fi-FI" err="1"/>
              <a:t>work</a:t>
            </a:r>
            <a:r>
              <a:rPr lang="fi-FI"/>
              <a:t>. </a:t>
            </a:r>
            <a:r>
              <a:rPr lang="en-US"/>
              <a:t>We could provide multidisciplinary phenomenon-based learning opportunities that prepare individuals to solve complex, systemic challenges faced also in the </a:t>
            </a:r>
            <a:r>
              <a:rPr lang="en-US" err="1"/>
              <a:t>labour</a:t>
            </a:r>
            <a:r>
              <a:rPr lang="en-US"/>
              <a:t> market.</a:t>
            </a:r>
            <a:endParaRPr lang="fi-FI"/>
          </a:p>
          <a:p>
            <a:endParaRPr lang="fi-FI"/>
          </a:p>
          <a:p>
            <a:r>
              <a:rPr lang="fi-FI"/>
              <a:t>So </a:t>
            </a:r>
            <a:r>
              <a:rPr lang="fi-FI" err="1"/>
              <a:t>guided</a:t>
            </a:r>
            <a:r>
              <a:rPr lang="fi-FI"/>
              <a:t> </a:t>
            </a:r>
            <a:r>
              <a:rPr lang="fi-FI" err="1"/>
              <a:t>by</a:t>
            </a:r>
            <a:r>
              <a:rPr lang="fi-FI"/>
              <a:t> </a:t>
            </a:r>
            <a:r>
              <a:rPr lang="fi-FI" err="1"/>
              <a:t>this</a:t>
            </a:r>
            <a:r>
              <a:rPr lang="fi-FI"/>
              <a:t> </a:t>
            </a:r>
            <a:r>
              <a:rPr lang="fi-FI" err="1"/>
              <a:t>matrix</a:t>
            </a:r>
            <a:r>
              <a:rPr lang="fi-FI"/>
              <a:t> </a:t>
            </a:r>
            <a:r>
              <a:rPr lang="fi-FI" err="1"/>
              <a:t>we</a:t>
            </a:r>
            <a:r>
              <a:rPr lang="fi-FI"/>
              <a:t> </a:t>
            </a:r>
            <a:r>
              <a:rPr lang="fi-FI" err="1"/>
              <a:t>could</a:t>
            </a:r>
            <a:r>
              <a:rPr lang="fi-FI"/>
              <a:t> </a:t>
            </a:r>
            <a:r>
              <a:rPr lang="fi-FI" err="1"/>
              <a:t>create</a:t>
            </a:r>
            <a:r>
              <a:rPr lang="fi-FI"/>
              <a:t> </a:t>
            </a:r>
            <a:r>
              <a:rPr lang="fi-FI" err="1"/>
              <a:t>microcredentials</a:t>
            </a:r>
            <a:r>
              <a:rPr lang="fi-FI"/>
              <a:t>, </a:t>
            </a:r>
            <a:r>
              <a:rPr lang="fi-FI" err="1"/>
              <a:t>which</a:t>
            </a:r>
            <a:r>
              <a:rPr lang="fi-FI"/>
              <a:t> </a:t>
            </a:r>
            <a:r>
              <a:rPr lang="fi-FI" err="1"/>
              <a:t>enable</a:t>
            </a:r>
            <a:r>
              <a:rPr lang="fi-FI"/>
              <a:t> </a:t>
            </a:r>
            <a:r>
              <a:rPr lang="fi-FI" err="1"/>
              <a:t>the</a:t>
            </a:r>
            <a:r>
              <a:rPr lang="fi-FI"/>
              <a:t> </a:t>
            </a:r>
            <a:r>
              <a:rPr lang="fi-FI" err="1"/>
              <a:t>expansion</a:t>
            </a:r>
            <a:r>
              <a:rPr lang="fi-FI"/>
              <a:t> of </a:t>
            </a:r>
            <a:r>
              <a:rPr lang="fi-FI" err="1"/>
              <a:t>expertise</a:t>
            </a:r>
            <a:r>
              <a:rPr lang="fi-FI"/>
              <a:t> on </a:t>
            </a:r>
            <a:r>
              <a:rPr lang="fi-FI" err="1"/>
              <a:t>various</a:t>
            </a:r>
            <a:r>
              <a:rPr lang="fi-FI"/>
              <a:t> </a:t>
            </a:r>
            <a:r>
              <a:rPr lang="fi-FI" err="1"/>
              <a:t>topics</a:t>
            </a:r>
            <a:r>
              <a:rPr lang="fi-FI"/>
              <a:t> at a </a:t>
            </a:r>
            <a:r>
              <a:rPr lang="fi-FI" err="1"/>
              <a:t>specific</a:t>
            </a:r>
            <a:r>
              <a:rPr lang="fi-FI"/>
              <a:t> </a:t>
            </a:r>
            <a:r>
              <a:rPr lang="fi-FI" err="1"/>
              <a:t>skill</a:t>
            </a:r>
            <a:r>
              <a:rPr lang="fi-FI"/>
              <a:t> </a:t>
            </a:r>
            <a:r>
              <a:rPr lang="fi-FI" err="1"/>
              <a:t>level</a:t>
            </a:r>
            <a:r>
              <a:rPr lang="fi-FI"/>
              <a:t>. </a:t>
            </a:r>
          </a:p>
          <a:p>
            <a:endParaRPr lang="fi-FI"/>
          </a:p>
          <a:p>
            <a:r>
              <a:rPr lang="fi-FI" err="1"/>
              <a:t>Or</a:t>
            </a:r>
            <a:r>
              <a:rPr lang="fi-FI"/>
              <a:t> </a:t>
            </a:r>
            <a:r>
              <a:rPr lang="fi-FI" err="1"/>
              <a:t>we</a:t>
            </a:r>
            <a:r>
              <a:rPr lang="fi-FI"/>
              <a:t>  </a:t>
            </a:r>
            <a:r>
              <a:rPr lang="fi-FI" err="1"/>
              <a:t>could</a:t>
            </a:r>
            <a:r>
              <a:rPr lang="fi-FI"/>
              <a:t> </a:t>
            </a:r>
            <a:r>
              <a:rPr lang="fi-FI" err="1"/>
              <a:t>create</a:t>
            </a:r>
            <a:r>
              <a:rPr lang="fi-FI"/>
              <a:t> </a:t>
            </a:r>
            <a:r>
              <a:rPr lang="fi-FI" err="1"/>
              <a:t>microcredentials</a:t>
            </a:r>
            <a:r>
              <a:rPr lang="fi-FI"/>
              <a:t>, </a:t>
            </a:r>
            <a:r>
              <a:rPr lang="fi-FI" err="1"/>
              <a:t>which</a:t>
            </a:r>
            <a:r>
              <a:rPr lang="fi-FI"/>
              <a:t> </a:t>
            </a:r>
            <a:r>
              <a:rPr lang="fi-FI" err="1"/>
              <a:t>enable</a:t>
            </a:r>
            <a:r>
              <a:rPr lang="fi-FI"/>
              <a:t> </a:t>
            </a:r>
            <a:r>
              <a:rPr lang="fi-FI" err="1"/>
              <a:t>the</a:t>
            </a:r>
            <a:r>
              <a:rPr lang="fi-FI"/>
              <a:t> </a:t>
            </a:r>
            <a:r>
              <a:rPr lang="fi-FI" err="1"/>
              <a:t>deepening</a:t>
            </a:r>
            <a:r>
              <a:rPr lang="fi-FI"/>
              <a:t> of </a:t>
            </a:r>
            <a:r>
              <a:rPr lang="fi-FI" err="1"/>
              <a:t>expertise</a:t>
            </a:r>
            <a:r>
              <a:rPr lang="fi-FI"/>
              <a:t> in a </a:t>
            </a:r>
            <a:r>
              <a:rPr lang="fi-FI" err="1"/>
              <a:t>specific</a:t>
            </a:r>
            <a:r>
              <a:rPr lang="fi-FI"/>
              <a:t> </a:t>
            </a:r>
            <a:r>
              <a:rPr lang="fi-FI" err="1"/>
              <a:t>topic</a:t>
            </a:r>
            <a:r>
              <a:rPr lang="fi-FI"/>
              <a:t>.</a:t>
            </a:r>
          </a:p>
          <a:p>
            <a:endParaRPr lang="fi-FI"/>
          </a:p>
          <a:p>
            <a:r>
              <a:rPr lang="fi-FI" err="1"/>
              <a:t>We</a:t>
            </a:r>
            <a:r>
              <a:rPr lang="fi-FI"/>
              <a:t> </a:t>
            </a:r>
            <a:r>
              <a:rPr lang="fi-FI" err="1"/>
              <a:t>could</a:t>
            </a:r>
            <a:r>
              <a:rPr lang="fi-FI"/>
              <a:t> </a:t>
            </a:r>
            <a:r>
              <a:rPr lang="fi-FI" err="1"/>
              <a:t>also</a:t>
            </a:r>
            <a:r>
              <a:rPr lang="fi-FI"/>
              <a:t> </a:t>
            </a:r>
            <a:r>
              <a:rPr lang="fi-FI" err="1"/>
              <a:t>offer</a:t>
            </a:r>
            <a:r>
              <a:rPr lang="fi-FI"/>
              <a:t> </a:t>
            </a:r>
            <a:r>
              <a:rPr lang="fi-FI" err="1"/>
              <a:t>informal</a:t>
            </a:r>
            <a:r>
              <a:rPr lang="fi-FI"/>
              <a:t> learnig </a:t>
            </a:r>
            <a:r>
              <a:rPr lang="fi-FI" err="1"/>
              <a:t>materials</a:t>
            </a:r>
            <a:r>
              <a:rPr lang="fi-FI"/>
              <a:t> </a:t>
            </a:r>
            <a:r>
              <a:rPr lang="fi-FI" err="1"/>
              <a:t>like</a:t>
            </a:r>
            <a:r>
              <a:rPr lang="fi-FI"/>
              <a:t> podcast, </a:t>
            </a:r>
            <a:r>
              <a:rPr lang="fi-FI" err="1"/>
              <a:t>videos</a:t>
            </a:r>
            <a:r>
              <a:rPr lang="fi-FI"/>
              <a:t>, </a:t>
            </a:r>
            <a:r>
              <a:rPr lang="fi-FI" err="1"/>
              <a:t>which</a:t>
            </a:r>
            <a:r>
              <a:rPr lang="fi-FI"/>
              <a:t> </a:t>
            </a:r>
            <a:r>
              <a:rPr lang="fi-FI" err="1"/>
              <a:t>can</a:t>
            </a:r>
            <a:r>
              <a:rPr lang="fi-FI"/>
              <a:t> </a:t>
            </a:r>
            <a:r>
              <a:rPr lang="fi-FI" err="1"/>
              <a:t>attract</a:t>
            </a:r>
            <a:r>
              <a:rPr lang="fi-FI"/>
              <a:t> </a:t>
            </a:r>
            <a:r>
              <a:rPr lang="fi-FI" err="1"/>
              <a:t>NEETs</a:t>
            </a:r>
            <a:r>
              <a:rPr lang="fi-FI"/>
              <a:t> to </a:t>
            </a:r>
            <a:r>
              <a:rPr lang="fi-FI" err="1"/>
              <a:t>study</a:t>
            </a:r>
            <a:r>
              <a:rPr lang="fi-FI"/>
              <a:t> </a:t>
            </a:r>
            <a:r>
              <a:rPr lang="fi-FI" err="1"/>
              <a:t>micro-credentials</a:t>
            </a:r>
            <a:r>
              <a:rPr lang="fi-FI"/>
              <a:t>.</a:t>
            </a:r>
          </a:p>
          <a:p>
            <a:endParaRPr lang="fi-FI"/>
          </a:p>
          <a:p>
            <a:endParaRPr lang="fi-FI"/>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a:effectLst/>
                <a:latin typeface="Aptos"/>
                <a:ea typeface="Aptos" panose="020B0004020202020204" pitchFamily="34" charset="0"/>
                <a:cs typeface="Times New Roman" panose="02020603050405020304" pitchFamily="18" charset="0"/>
              </a:rPr>
              <a:t>Defining skill levels would help Educational institutions, employers, </a:t>
            </a:r>
            <a:r>
              <a:rPr lang="fi-FI"/>
              <a:t>Public </a:t>
            </a:r>
            <a:r>
              <a:rPr lang="fi-FI" err="1"/>
              <a:t>employment</a:t>
            </a:r>
            <a:r>
              <a:rPr lang="fi-FI"/>
              <a:t> </a:t>
            </a:r>
            <a:r>
              <a:rPr lang="fi-FI" err="1"/>
              <a:t>services</a:t>
            </a:r>
            <a:r>
              <a:rPr lang="en-US" sz="1200" kern="100">
                <a:effectLst/>
                <a:latin typeface="Aptos"/>
                <a:cs typeface="Times New Roman" panose="02020603050405020304" pitchFamily="18" charset="0"/>
              </a:rPr>
              <a:t> </a:t>
            </a:r>
            <a:r>
              <a:rPr lang="en-US" sz="1200" kern="100">
                <a:effectLst/>
                <a:latin typeface="Aptos"/>
                <a:ea typeface="Aptos" panose="020B0004020202020204" pitchFamily="34" charset="0"/>
                <a:cs typeface="Times New Roman" panose="02020603050405020304" pitchFamily="18" charset="0"/>
              </a:rPr>
              <a:t>and learners themselves reliably and consistently assess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p>
            <a:pPr>
              <a:defRPr/>
            </a:pPr>
            <a:r>
              <a:rPr lang="en-US" sz="1200" kern="100">
                <a:effectLst/>
                <a:latin typeface="Aptos"/>
                <a:ea typeface="Aptos" panose="020B0004020202020204" pitchFamily="34" charset="0"/>
                <a:cs typeface="Times New Roman" panose="02020603050405020304" pitchFamily="18" charset="0"/>
              </a:rPr>
              <a:t>Using skill levels in accordance with the national qualifications framework </a:t>
            </a:r>
            <a:r>
              <a:rPr lang="en-US" kern="100">
                <a:latin typeface="Aptos"/>
                <a:ea typeface="Aptos" panose="020B0004020202020204" pitchFamily="34" charset="0"/>
                <a:cs typeface="Times New Roman" panose="02020603050405020304" pitchFamily="18" charset="0"/>
              </a:rPr>
              <a:t>EQF facilitates</a:t>
            </a:r>
            <a:r>
              <a:rPr lang="en-US" sz="1200" kern="100">
                <a:effectLst/>
                <a:latin typeface="Aptos"/>
                <a:ea typeface="Aptos" panose="020B0004020202020204" pitchFamily="34" charset="0"/>
                <a:cs typeface="Times New Roman" panose="02020603050405020304" pitchFamily="18" charset="0"/>
              </a:rPr>
              <a:t> academic recognition and quality assurance.</a:t>
            </a:r>
            <a:endParaRPr lang="fi-FI" sz="1200" kern="100">
              <a:effectLst/>
              <a:latin typeface="Aptos"/>
              <a:ea typeface="Aptos" panose="020B0004020202020204" pitchFamily="34" charset="0"/>
              <a:cs typeface="Times New Roman" panose="02020603050405020304" pitchFamily="18" charset="0"/>
            </a:endParaRPr>
          </a:p>
          <a:p>
            <a:endParaRPr lang="fi-FI"/>
          </a:p>
          <a:p>
            <a:pPr marL="0" marR="0" lvl="0" indent="0" algn="l" defTabSz="914400" rtl="0" eaLnBrk="1" fontAlgn="auto" latinLnBrk="0" hangingPunct="1">
              <a:lnSpc>
                <a:spcPct val="100000"/>
              </a:lnSpc>
              <a:spcBef>
                <a:spcPts val="0"/>
              </a:spcBef>
              <a:spcAft>
                <a:spcPts val="0"/>
              </a:spcAft>
              <a:buClrTx/>
              <a:buSzTx/>
              <a:buFontTx/>
              <a:buNone/>
              <a:tabLst/>
              <a:defRPr/>
            </a:pPr>
            <a:endParaRPr lang="fi-FI"/>
          </a:p>
        </p:txBody>
      </p:sp>
      <p:sp>
        <p:nvSpPr>
          <p:cNvPr id="4" name="Slide Number Placeholder 3">
            <a:extLst>
              <a:ext uri="{FF2B5EF4-FFF2-40B4-BE49-F238E27FC236}">
                <a16:creationId xmlns:a16="http://schemas.microsoft.com/office/drawing/2014/main" id="{EE26C2BE-CBBB-F555-31E4-6C33108229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4227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59FBD-3718-1D2D-1E14-F903DD06C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BAC0C-133D-00A3-6CB5-3832FDBF9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EF14C-97DB-0105-F2E4-A88440535E1A}"/>
              </a:ext>
            </a:extLst>
          </p:cNvPr>
          <p:cNvSpPr>
            <a:spLocks noGrp="1"/>
          </p:cNvSpPr>
          <p:nvPr>
            <p:ph type="body" idx="1"/>
          </p:nvPr>
        </p:nvSpPr>
        <p:spPr/>
        <p:txBody>
          <a:bodyPr/>
          <a:lstStyle/>
          <a:p>
            <a:r>
              <a:rPr lang="fi-FI"/>
              <a:t>LUKUAIKA 0:45</a:t>
            </a:r>
          </a:p>
          <a:p>
            <a:endParaRPr lang="fi-FI"/>
          </a:p>
          <a:p>
            <a:pPr>
              <a:defRPr/>
            </a:pPr>
            <a:r>
              <a:rPr lang="en-US" sz="1200" kern="100">
                <a:effectLst/>
                <a:latin typeface="Aptos"/>
                <a:ea typeface="Aptos" panose="020B0004020202020204" pitchFamily="34" charset="0"/>
                <a:cs typeface="Times New Roman" panose="02020603050405020304" pitchFamily="18" charset="0"/>
              </a:rPr>
              <a:t>And most importantly this would provide flexible paths for </a:t>
            </a:r>
            <a:r>
              <a:rPr lang="en-US" kern="100">
                <a:latin typeface="Aptos"/>
                <a:ea typeface="Aptos" panose="020B0004020202020204" pitchFamily="34" charset="0"/>
                <a:cs typeface="Times New Roman" panose="02020603050405020304" pitchFamily="18" charset="0"/>
              </a:rPr>
              <a:t>expand and deepend the experties</a:t>
            </a:r>
            <a:r>
              <a:rPr lang="en-US" sz="1200" kern="100">
                <a:effectLst/>
                <a:latin typeface="Aptos"/>
                <a:ea typeface="Aptos" panose="020B0004020202020204" pitchFamily="34" charset="0"/>
                <a:cs typeface="Times New Roman" panose="02020603050405020304" pitchFamily="18" charset="0"/>
              </a:rPr>
              <a:t>, motivating </a:t>
            </a:r>
            <a:r>
              <a:rPr lang="en-US" kern="100">
                <a:latin typeface="Aptos"/>
                <a:ea typeface="Aptos" panose="020B0004020202020204" pitchFamily="34" charset="0"/>
                <a:cs typeface="Times New Roman" panose="02020603050405020304" pitchFamily="18" charset="0"/>
              </a:rPr>
              <a:t>and helping NEETs</a:t>
            </a:r>
            <a:r>
              <a:rPr lang="en-US" kern="100">
                <a:solidFill>
                  <a:srgbClr val="000000"/>
                </a:solidFill>
                <a:latin typeface="Aptos"/>
                <a:ea typeface="Aptos" panose="020B0004020202020204" pitchFamily="34" charset="0"/>
                <a:cs typeface="Times New Roman" panose="02020603050405020304" pitchFamily="18" charset="0"/>
              </a:rPr>
              <a:t> </a:t>
            </a:r>
            <a:r>
              <a:rPr lang="en-US" kern="100">
                <a:solidFill>
                  <a:srgbClr val="FF0000"/>
                </a:solidFill>
                <a:latin typeface="Aptos"/>
                <a:ea typeface="Aptos" panose="020B0004020202020204" pitchFamily="34" charset="0"/>
                <a:cs typeface="Times New Roman" panose="02020603050405020304" pitchFamily="18" charset="0"/>
              </a:rPr>
              <a:t> </a:t>
            </a:r>
            <a:r>
              <a:rPr lang="en-US" kern="100">
                <a:latin typeface="Aptos"/>
                <a:ea typeface="Aptos" panose="020B0004020202020204" pitchFamily="34" charset="0"/>
                <a:cs typeface="Times New Roman" panose="02020603050405020304" pitchFamily="18" charset="0"/>
              </a:rPr>
              <a:t>and other LLLs to create their own learning path. </a:t>
            </a:r>
            <a:endParaRPr lang="en-US" sz="1200" kern="100">
              <a:effectLst/>
              <a:latin typeface="Aptos"/>
              <a:ea typeface="Aptos" panose="020B0004020202020204" pitchFamily="34" charset="0"/>
              <a:cs typeface="Times New Roman" panose="02020603050405020304" pitchFamily="18" charset="0"/>
            </a:endParaRPr>
          </a:p>
          <a:p>
            <a:endParaRPr lang="en-US" kern="100"/>
          </a:p>
          <a:p>
            <a:r>
              <a:rPr lang="en-US" kern="100"/>
              <a:t>We all need to be clear about what we actually know and can do — but also what we can’t. That’s how we stay connected to real impact. Otherwise, there is a risk drifting without purpose. Meaning and value come through concrete capability.</a:t>
            </a:r>
            <a:endParaRPr lang="en-US"/>
          </a:p>
          <a:p>
            <a:endParaRPr lang="en-US" kern="100"/>
          </a:p>
          <a:p>
            <a:r>
              <a:rPr lang="en-US" b="1"/>
              <a:t>In a world that is changing faster than ever, we must offer learning opportunities that are more flexible and accessible, and more tailored to individual needs. Modular microcredentials with c</a:t>
            </a:r>
            <a:r>
              <a:rPr lang="en-US"/>
              <a:t>learly defined learning outcomes can provide a meaningful response to this need.</a:t>
            </a:r>
          </a:p>
        </p:txBody>
      </p:sp>
      <p:sp>
        <p:nvSpPr>
          <p:cNvPr id="4" name="Slide Number Placeholder 3">
            <a:extLst>
              <a:ext uri="{FF2B5EF4-FFF2-40B4-BE49-F238E27FC236}">
                <a16:creationId xmlns:a16="http://schemas.microsoft.com/office/drawing/2014/main" id="{9A7FD8A8-7E86-4065-6C4D-59671D885F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9870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242424"/>
                </a:solidFill>
                <a:effectLst/>
                <a:latin typeface="Segoe UI"/>
                <a:cs typeface="Segoe UI"/>
              </a:rPr>
              <a:t>LUKUAIKA: 1.10</a:t>
            </a:r>
          </a:p>
          <a:p>
            <a:pPr algn="l"/>
            <a:endParaRPr lang="en-US" b="0" i="0">
              <a:solidFill>
                <a:srgbClr val="242424"/>
              </a:solidFill>
              <a:effectLst/>
              <a:latin typeface="Segoe UI" panose="020B0502040204020203" pitchFamily="34" charset="0"/>
            </a:endParaRPr>
          </a:p>
          <a:p>
            <a:endParaRPr lang="en-US"/>
          </a:p>
          <a:p>
            <a:r>
              <a:rPr lang="en-US"/>
              <a:t>Learning is not linear and one-size-fits-all educational solutions are not the future. Learning will be like an adventure through the Tokyo metro map — complex, surprising, sometimes confusing, but full of discovery and connection.</a:t>
            </a:r>
            <a:endParaRPr lang="en-US" b="1"/>
          </a:p>
          <a:p>
            <a:endParaRPr lang="en-US"/>
          </a:p>
          <a:p>
            <a:r>
              <a:rPr lang="en-US"/>
              <a:t>Lerners will have more flexible opportunities, but also chance to get lost. Especially NEETs,  need strong support and guidance around them to find their way.</a:t>
            </a:r>
          </a:p>
          <a:p>
            <a:endParaRPr lang="en-US"/>
          </a:p>
          <a:p>
            <a:r>
              <a:rPr lang="en-US"/>
              <a:t> I feel that we educators, employers, policymakers have opportunity to start to create flexible practise-oriented learning opportunities to help turn diverse learning and career paths in real, reachable journeys. </a:t>
            </a:r>
            <a:endParaRPr lang="en-US" b="1"/>
          </a:p>
          <a:p>
            <a:endParaRPr lang="en-US"/>
          </a:p>
          <a:p>
            <a:r>
              <a:rPr lang="en-US"/>
              <a:t>To close, I’d like to share the words of Professor Martin Bean, which I believe beautifully capture the essence of everything I’ve tried to convey today.  We</a:t>
            </a:r>
            <a:r>
              <a:rPr lang="en-US" b="0" i="0">
                <a:effectLst/>
                <a:latin typeface="-apple-system"/>
              </a:rPr>
              <a:t>’re moving from what you studied to what you can do. And that shift is redefining how we learn, hire, and grow. </a:t>
            </a:r>
            <a:endParaRPr lang="en-US"/>
          </a:p>
          <a:p>
            <a:pPr algn="l"/>
            <a:endParaRPr lang="en-US">
              <a:latin typeface="-apple-system"/>
            </a:endParaRPr>
          </a:p>
          <a:p>
            <a:pPr algn="l"/>
            <a:endParaRPr lang="en-US">
              <a:latin typeface="-apple-system"/>
            </a:endParaRPr>
          </a:p>
          <a:p>
            <a:endParaRPr lang="en-US"/>
          </a:p>
          <a:p>
            <a:r>
              <a:rPr lang="en-US">
                <a:solidFill>
                  <a:srgbClr val="000000"/>
                </a:solidFill>
              </a:rPr>
              <a:t> </a:t>
            </a:r>
            <a:endParaRPr lang="en-US"/>
          </a:p>
          <a:p>
            <a:endParaRPr lang="en-US">
              <a:solidFill>
                <a:srgbClr val="000000"/>
              </a:solidFill>
              <a:latin typeface="Aptos" panose="02110004020202020204"/>
              <a:cs typeface="Segoe UI" panose="020B0502040204020203" pitchFamily="34" charset="0"/>
            </a:endParaRPr>
          </a:p>
          <a:p>
            <a:endParaRPr lang="en-US">
              <a:solidFill>
                <a:srgbClr val="000000"/>
              </a:solidFill>
              <a:latin typeface="Aptos" panose="02110004020202020204"/>
              <a:cs typeface="Segoe UI" panose="020B0502040204020203" pitchFamily="34" charset="0"/>
            </a:endParaRPr>
          </a:p>
          <a:p>
            <a:endParaRPr lang="en-US">
              <a:solidFill>
                <a:srgbClr val="242424"/>
              </a:solidFill>
              <a:latin typeface="Segoe UI" panose="020B0502040204020203" pitchFamily="34" charset="0"/>
              <a:cs typeface="Segoe UI" panose="020B0502040204020203" pitchFamily="34" charset="0"/>
            </a:endParaRPr>
          </a:p>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0875FB-147F-4127-A815-8D43D6E9E725}"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6968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Thank you for your attention—also on behalf of my colleagues who couldn’t be here today.</a:t>
            </a:r>
            <a:endParaRPr lang="en-US"/>
          </a:p>
          <a:p>
            <a:br>
              <a:rPr lang="en-US" b="1">
                <a:cs typeface="+mn-lt"/>
              </a:rPr>
            </a:br>
            <a:r>
              <a:rPr lang="en-US" b="1"/>
              <a:t> As we are currently piloting the national framework for microcredentials, like many other countries, we truly appreciate all the comments, questions, and ideas shared today.</a:t>
            </a:r>
            <a:endParaRPr lang="en-US"/>
          </a:p>
          <a:p>
            <a:br>
              <a:rPr lang="en-US" b="1">
                <a:cs typeface="+mn-lt"/>
              </a:rPr>
            </a:br>
            <a:r>
              <a:rPr lang="en-US" b="1"/>
              <a:t> Please don’t hesitate to get in touch  if you have further thoughts or would like to continue the conversation. Thank you!</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0875FB-147F-4127-A815-8D43D6E9E725}" type="slidenum">
              <a:rPr kumimoji="0" lang="fi-FI"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60800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Roboto"/>
              <a:ea typeface="Roboto"/>
              <a:cs typeface="Roboto"/>
              <a:sym typeface="Roboto"/>
            </a:endParaRPr>
          </a:p>
        </p:txBody>
      </p:sp>
      <p:sp>
        <p:nvSpPr>
          <p:cNvPr id="199" name="Google Shape;19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3a7b09988f_0_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33a7b09988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25b13041b1_1_30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0" name="Google Shape;490;g325b13041b1_1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A684DDB2-09E2-3058-45DD-8C65E64833D5}"/>
            </a:ext>
          </a:extLst>
        </p:cNvPr>
        <p:cNvGrpSpPr/>
        <p:nvPr/>
      </p:nvGrpSpPr>
      <p:grpSpPr>
        <a:xfrm>
          <a:off x="0" y="0"/>
          <a:ext cx="0" cy="0"/>
          <a:chOff x="0" y="0"/>
          <a:chExt cx="0" cy="0"/>
        </a:xfrm>
      </p:grpSpPr>
      <p:sp>
        <p:nvSpPr>
          <p:cNvPr id="224" name="Google Shape;224;g33a7b09988f_0_33:notes">
            <a:extLst>
              <a:ext uri="{FF2B5EF4-FFF2-40B4-BE49-F238E27FC236}">
                <a16:creationId xmlns:a16="http://schemas.microsoft.com/office/drawing/2014/main" id="{9B643AE6-F7EF-7B17-DE96-02058E7EDCAB}"/>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g33a7b09988f_0_33:notes">
            <a:extLst>
              <a:ext uri="{FF2B5EF4-FFF2-40B4-BE49-F238E27FC236}">
                <a16:creationId xmlns:a16="http://schemas.microsoft.com/office/drawing/2014/main" id="{616686B0-8B4D-9951-0E80-3FE727368B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9995840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Roboto"/>
              <a:ea typeface="Roboto"/>
              <a:cs typeface="Roboto"/>
              <a:sym typeface="Roboto"/>
            </a:endParaRPr>
          </a:p>
        </p:txBody>
      </p:sp>
      <p:sp>
        <p:nvSpPr>
          <p:cNvPr id="720" name="Google Shape;72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8" Type="http://schemas.openxmlformats.org/officeDocument/2006/relationships/slideMaster" Target="../slideMasters/slideMaster13.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10" Type="http://schemas.openxmlformats.org/officeDocument/2006/relationships/image" Target="../media/image18.emf"/><Relationship Id="rId4" Type="http://schemas.openxmlformats.org/officeDocument/2006/relationships/tags" Target="../tags/tag7.xml"/><Relationship Id="rId9" Type="http://schemas.openxmlformats.org/officeDocument/2006/relationships/oleObject" Target="../embeddings/oleObject3.bin"/></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0BA-4244-EF54-EB36-AE749217D0F6}"/>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3" name="Subtitle 2">
            <a:extLst>
              <a:ext uri="{FF2B5EF4-FFF2-40B4-BE49-F238E27FC236}">
                <a16:creationId xmlns:a16="http://schemas.microsoft.com/office/drawing/2014/main" id="{6619EC8B-A3F5-C4C1-4CFB-3DB72F158E8E}"/>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
        <p:nvSpPr>
          <p:cNvPr id="9" name="Date Placeholder 3">
            <a:extLst>
              <a:ext uri="{FF2B5EF4-FFF2-40B4-BE49-F238E27FC236}">
                <a16:creationId xmlns:a16="http://schemas.microsoft.com/office/drawing/2014/main" id="{BE893A34-86F0-1C2D-136A-1B7B1B82E6A7}"/>
              </a:ext>
            </a:extLst>
          </p:cNvPr>
          <p:cNvSpPr>
            <a:spLocks noGrp="1"/>
          </p:cNvSpPr>
          <p:nvPr>
            <p:ph type="dt" sz="half" idx="2"/>
          </p:nvPr>
        </p:nvSpPr>
        <p:spPr>
          <a:xfrm>
            <a:off x="612555" y="6329275"/>
            <a:ext cx="5307478" cy="365125"/>
          </a:xfrm>
          <a:prstGeom prst="rect">
            <a:avLst/>
          </a:prstGeom>
        </p:spPr>
        <p:txBody>
          <a:bodyPr vert="horz" lIns="91440" tIns="45720" rIns="91440" bIns="45720" rtlCol="0" anchor="ctr"/>
          <a:lstStyle>
            <a:lvl1pPr algn="l">
              <a:defRPr sz="1400">
                <a:solidFill>
                  <a:srgbClr val="00337B"/>
                </a:solidFill>
                <a:latin typeface="Arial" panose="020B0604020202020204" pitchFamily="34" charset="0"/>
                <a:cs typeface="Arial" panose="020B0604020202020204" pitchFamily="34" charset="0"/>
              </a:defRPr>
            </a:lvl1pPr>
          </a:lstStyle>
          <a:p>
            <a:endParaRPr lang="en-GR"/>
          </a:p>
        </p:txBody>
      </p:sp>
      <p:sp>
        <p:nvSpPr>
          <p:cNvPr id="10" name="Slide Number Placeholder 5">
            <a:extLst>
              <a:ext uri="{FF2B5EF4-FFF2-40B4-BE49-F238E27FC236}">
                <a16:creationId xmlns:a16="http://schemas.microsoft.com/office/drawing/2014/main" id="{0F4D3FCA-1122-8D10-922B-B0226A665538}"/>
              </a:ext>
            </a:extLst>
          </p:cNvPr>
          <p:cNvSpPr>
            <a:spLocks noGrp="1"/>
          </p:cNvSpPr>
          <p:nvPr>
            <p:ph type="sldNum" sz="quarter" idx="4"/>
          </p:nvPr>
        </p:nvSpPr>
        <p:spPr>
          <a:xfrm>
            <a:off x="6096000" y="6329275"/>
            <a:ext cx="5492322" cy="365125"/>
          </a:xfrm>
          <a:prstGeom prst="rect">
            <a:avLst/>
          </a:prstGeom>
        </p:spPr>
        <p:txBody>
          <a:bodyPr vert="horz" lIns="91440" tIns="45720" rIns="91440" bIns="45720" rtlCol="0" anchor="ctr"/>
          <a:lstStyle>
            <a:lvl1pPr algn="r">
              <a:defRPr sz="1400">
                <a:solidFill>
                  <a:srgbClr val="00337B"/>
                </a:solidFill>
                <a:latin typeface="Arial" panose="020B0604020202020204" pitchFamily="34" charset="0"/>
                <a:cs typeface="Arial" panose="020B0604020202020204" pitchFamily="34" charset="0"/>
              </a:defRPr>
            </a:lvl1pPr>
          </a:lstStyle>
          <a:p>
            <a:r>
              <a:rPr lang="en-GR" b="1"/>
              <a:t>Event title </a:t>
            </a:r>
            <a:r>
              <a:rPr lang="en-GR"/>
              <a:t>I Date</a:t>
            </a:r>
          </a:p>
        </p:txBody>
      </p:sp>
    </p:spTree>
    <p:extLst>
      <p:ext uri="{BB962C8B-B14F-4D97-AF65-F5344CB8AC3E}">
        <p14:creationId xmlns:p14="http://schemas.microsoft.com/office/powerpoint/2010/main" val="1764787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 slide 02">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
        <p:nvSpPr>
          <p:cNvPr id="3" name="Title 1">
            <a:extLst>
              <a:ext uri="{FF2B5EF4-FFF2-40B4-BE49-F238E27FC236}">
                <a16:creationId xmlns:a16="http://schemas.microsoft.com/office/drawing/2014/main" id="{844318C4-1EA3-0FCE-767E-8C21EF3ED3A4}"/>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4" name="Subtitle 2">
            <a:extLst>
              <a:ext uri="{FF2B5EF4-FFF2-40B4-BE49-F238E27FC236}">
                <a16:creationId xmlns:a16="http://schemas.microsoft.com/office/drawing/2014/main" id="{B252C287-E8BF-1F09-15D8-9C326F78B5DC}"/>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1311088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 slide 01">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
        <p:nvSpPr>
          <p:cNvPr id="2" name="Title 1">
            <a:extLst>
              <a:ext uri="{FF2B5EF4-FFF2-40B4-BE49-F238E27FC236}">
                <a16:creationId xmlns:a16="http://schemas.microsoft.com/office/drawing/2014/main" id="{A01017D6-8102-13C2-E773-13DFAC85B3BF}"/>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3" name="Subtitle 2">
            <a:extLst>
              <a:ext uri="{FF2B5EF4-FFF2-40B4-BE49-F238E27FC236}">
                <a16:creationId xmlns:a16="http://schemas.microsoft.com/office/drawing/2014/main" id="{E0B51296-8D1F-0398-6DE9-B8356AE2DC63}"/>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3067337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9370-5195-469C-B4E7-DCF4E4A0F191}"/>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3" name="Subtitle 2">
            <a:extLst>
              <a:ext uri="{FF2B5EF4-FFF2-40B4-BE49-F238E27FC236}">
                <a16:creationId xmlns:a16="http://schemas.microsoft.com/office/drawing/2014/main" id="{DFF94D26-70BA-4653-1B14-6B3F284C7294}"/>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685341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 slide 01">
    <p:spTree>
      <p:nvGrpSpPr>
        <p:cNvPr id="1" name=""/>
        <p:cNvGrpSpPr/>
        <p:nvPr/>
      </p:nvGrpSpPr>
      <p:grpSpPr>
        <a:xfrm>
          <a:off x="0" y="0"/>
          <a:ext cx="0" cy="0"/>
          <a:chOff x="0" y="0"/>
          <a:chExt cx="0" cy="0"/>
        </a:xfrm>
      </p:grpSpPr>
      <p:sp>
        <p:nvSpPr>
          <p:cNvPr id="19" name="Content Placeholder 2"/>
          <p:cNvSpPr>
            <a:spLocks noGrp="1"/>
          </p:cNvSpPr>
          <p:nvPr>
            <p:ph idx="1" hasCustomPrompt="1"/>
          </p:nvPr>
        </p:nvSpPr>
        <p:spPr>
          <a:xfrm>
            <a:off x="438578" y="1800000"/>
            <a:ext cx="11129129" cy="3362960"/>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0" indent="0">
              <a:spcBef>
                <a:spcPts val="0"/>
              </a:spcBef>
              <a:buClr>
                <a:srgbClr val="0093D6"/>
              </a:buClr>
              <a:buFontTx/>
              <a:buNone/>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6" name="Slide Number Placeholder 5">
            <a:extLst>
              <a:ext uri="{FF2B5EF4-FFF2-40B4-BE49-F238E27FC236}">
                <a16:creationId xmlns:a16="http://schemas.microsoft.com/office/drawing/2014/main" id="{023BA1CE-8153-3765-17CB-932C7864C762}"/>
              </a:ext>
            </a:extLst>
          </p:cNvPr>
          <p:cNvSpPr>
            <a:spLocks noGrp="1"/>
          </p:cNvSpPr>
          <p:nvPr>
            <p:ph type="sldNum" sz="quarter" idx="4"/>
          </p:nvPr>
        </p:nvSpPr>
        <p:spPr>
          <a:xfrm>
            <a:off x="11286323" y="6375600"/>
            <a:ext cx="580074"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pic>
        <p:nvPicPr>
          <p:cNvPr id="7" name="Picture 6">
            <a:extLst>
              <a:ext uri="{FF2B5EF4-FFF2-40B4-BE49-F238E27FC236}">
                <a16:creationId xmlns:a16="http://schemas.microsoft.com/office/drawing/2014/main" id="{895C89C0-762C-13D5-1937-039D96C70DEA}"/>
              </a:ext>
            </a:extLst>
          </p:cNvPr>
          <p:cNvPicPr>
            <a:picLocks noChangeAspect="1"/>
          </p:cNvPicPr>
          <p:nvPr userDrawn="1"/>
        </p:nvPicPr>
        <p:blipFill>
          <a:blip r:embed="rId2"/>
          <a:stretch>
            <a:fillRect/>
          </a:stretch>
        </p:blipFill>
        <p:spPr>
          <a:xfrm>
            <a:off x="85637" y="0"/>
            <a:ext cx="1583772" cy="1592379"/>
          </a:xfrm>
          <a:prstGeom prst="teardrop">
            <a:avLst/>
          </a:prstGeom>
        </p:spPr>
      </p:pic>
    </p:spTree>
    <p:extLst>
      <p:ext uri="{BB962C8B-B14F-4D97-AF65-F5344CB8AC3E}">
        <p14:creationId xmlns:p14="http://schemas.microsoft.com/office/powerpoint/2010/main" val="2085196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439200" y="360000"/>
            <a:ext cx="11253918" cy="634083"/>
          </a:xfrm>
          <a:prstGeom prst="rect">
            <a:avLst/>
          </a:prstGeom>
        </p:spPr>
        <p:txBody>
          <a:bodyPr>
            <a:normAutofit/>
          </a:bodyPr>
          <a:lstStyle>
            <a:lvl1pPr algn="l">
              <a:defRPr sz="32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023BA1CE-8153-3765-17CB-932C7864C762}"/>
              </a:ext>
            </a:extLst>
          </p:cNvPr>
          <p:cNvSpPr>
            <a:spLocks noGrp="1"/>
          </p:cNvSpPr>
          <p:nvPr>
            <p:ph type="sldNum" sz="quarter" idx="4"/>
          </p:nvPr>
        </p:nvSpPr>
        <p:spPr>
          <a:xfrm>
            <a:off x="11286323" y="6375600"/>
            <a:ext cx="580074"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pic>
        <p:nvPicPr>
          <p:cNvPr id="3" name="Picture 2">
            <a:extLst>
              <a:ext uri="{FF2B5EF4-FFF2-40B4-BE49-F238E27FC236}">
                <a16:creationId xmlns:a16="http://schemas.microsoft.com/office/drawing/2014/main" id="{DA26B7FA-6033-B2FB-CAAF-33C28734AC74}"/>
              </a:ext>
            </a:extLst>
          </p:cNvPr>
          <p:cNvPicPr>
            <a:picLocks noChangeAspect="1"/>
          </p:cNvPicPr>
          <p:nvPr userDrawn="1"/>
        </p:nvPicPr>
        <p:blipFill>
          <a:blip r:embed="rId2"/>
          <a:stretch>
            <a:fillRect/>
          </a:stretch>
        </p:blipFill>
        <p:spPr>
          <a:xfrm>
            <a:off x="0" y="0"/>
            <a:ext cx="12192000" cy="1436662"/>
          </a:xfrm>
          <a:prstGeom prst="rect">
            <a:avLst/>
          </a:prstGeom>
        </p:spPr>
      </p:pic>
    </p:spTree>
    <p:extLst>
      <p:ext uri="{BB962C8B-B14F-4D97-AF65-F5344CB8AC3E}">
        <p14:creationId xmlns:p14="http://schemas.microsoft.com/office/powerpoint/2010/main" val="4281250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n slide">
    <p:spTree>
      <p:nvGrpSpPr>
        <p:cNvPr id="1" name=""/>
        <p:cNvGrpSpPr/>
        <p:nvPr/>
      </p:nvGrpSpPr>
      <p:grpSpPr>
        <a:xfrm>
          <a:off x="0" y="0"/>
          <a:ext cx="0" cy="0"/>
          <a:chOff x="0" y="0"/>
          <a:chExt cx="0" cy="0"/>
        </a:xfrm>
      </p:grpSpPr>
      <p:sp>
        <p:nvSpPr>
          <p:cNvPr id="18" name="Title 1"/>
          <p:cNvSpPr>
            <a:spLocks noGrp="1"/>
          </p:cNvSpPr>
          <p:nvPr>
            <p:ph type="title"/>
          </p:nvPr>
        </p:nvSpPr>
        <p:spPr>
          <a:xfrm>
            <a:off x="468000" y="418653"/>
            <a:ext cx="6899564" cy="634083"/>
          </a:xfrm>
          <a:prstGeom prst="rect">
            <a:avLst/>
          </a:prstGeom>
        </p:spPr>
        <p:txBody>
          <a:bodyPr>
            <a:normAutofit/>
          </a:bodyPr>
          <a:lstStyle>
            <a:lvl1pPr algn="l">
              <a:defRPr sz="3200" b="1" cap="none" baseline="0">
                <a:solidFill>
                  <a:srgbClr val="00B0F0"/>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p:nvPr>
        </p:nvSpPr>
        <p:spPr>
          <a:xfrm>
            <a:off x="468000" y="1707615"/>
            <a:ext cx="11129129" cy="3353567"/>
          </a:xfrm>
          <a:prstGeom prst="rect">
            <a:avLst/>
          </a:prstGeom>
        </p:spPr>
        <p:txBody>
          <a:bodyPr>
            <a:normAutofit/>
          </a:bodyPr>
          <a:lstStyle>
            <a:lvl1pPr marL="0" indent="0">
              <a:buNone/>
              <a:defRPr sz="2400" b="1">
                <a:latin typeface="Arial" panose="020B0604020202020204" pitchFamily="34" charset="0"/>
                <a:cs typeface="Arial" panose="020B0604020202020204" pitchFamily="34" charset="0"/>
              </a:defRPr>
            </a:lvl1pPr>
            <a:lvl2pPr>
              <a:defRPr sz="3733">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667">
                <a:latin typeface="Arial" panose="020B0604020202020204" pitchFamily="34" charset="0"/>
                <a:cs typeface="Arial" panose="020B0604020202020204" pitchFamily="34" charset="0"/>
              </a:defRPr>
            </a:lvl4pPr>
            <a:lvl5pPr>
              <a:defRPr sz="2667">
                <a:latin typeface="Arial" panose="020B0604020202020204" pitchFamily="34" charset="0"/>
                <a:cs typeface="Arial" panose="020B0604020202020204" pitchFamily="34" charset="0"/>
              </a:defRPr>
            </a:lvl5pPr>
            <a:lvl6pPr>
              <a:defRPr sz="2667"/>
            </a:lvl6pPr>
            <a:lvl7pPr>
              <a:defRPr sz="2667"/>
            </a:lvl7pPr>
            <a:lvl8pPr>
              <a:defRPr sz="2667"/>
            </a:lvl8pPr>
            <a:lvl9pPr>
              <a:defRPr sz="2667"/>
            </a:lvl9pPr>
          </a:lstStyle>
          <a:p>
            <a:pPr lvl="0"/>
            <a:r>
              <a:rPr lang="en-US"/>
              <a:t>Click to edit Master text styles</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4060251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In slide 0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BA1CE-8153-3765-17CB-932C7864C762}"/>
              </a:ext>
            </a:extLst>
          </p:cNvPr>
          <p:cNvSpPr>
            <a:spLocks noGrp="1"/>
          </p:cNvSpPr>
          <p:nvPr>
            <p:ph type="sldNum" sz="quarter" idx="4"/>
          </p:nvPr>
        </p:nvSpPr>
        <p:spPr>
          <a:xfrm>
            <a:off x="11286323" y="6375600"/>
            <a:ext cx="580074"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462534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432000" y="396000"/>
            <a:ext cx="11253918" cy="634083"/>
          </a:xfrm>
          <a:prstGeom prst="rect">
            <a:avLst/>
          </a:prstGeom>
        </p:spPr>
        <p:txBody>
          <a:bodyPr>
            <a:normAutofit/>
          </a:bodyPr>
          <a:lstStyle>
            <a:lvl1pPr algn="l">
              <a:defRPr sz="32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432000" y="1828800"/>
            <a:ext cx="11129129" cy="3362960"/>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0" indent="0">
              <a:spcBef>
                <a:spcPts val="0"/>
              </a:spcBef>
              <a:buClr>
                <a:srgbClr val="0093D6"/>
              </a:buClr>
              <a:buFontTx/>
              <a:buNone/>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180566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4CC9-68F0-447D-43AA-2A21711D15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3939FD-DCF6-32F2-2DCA-3C805E1FF9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66ADDD-E7E8-4CD9-D38E-0D674F1D7565}"/>
              </a:ext>
            </a:extLst>
          </p:cNvPr>
          <p:cNvSpPr>
            <a:spLocks noGrp="1"/>
          </p:cNvSpPr>
          <p:nvPr>
            <p:ph type="dt" sz="half" idx="10"/>
          </p:nvPr>
        </p:nvSpPr>
        <p:spPr/>
        <p:txBody>
          <a:bodyPr/>
          <a:lstStyle/>
          <a:p>
            <a:fld id="{6119A6D9-0F8B-4BC7-A793-F7A32B9DB44C}" type="datetimeFigureOut">
              <a:rPr lang="en-GB" smtClean="0"/>
              <a:t>27/06/2025</a:t>
            </a:fld>
            <a:endParaRPr lang="en-GB"/>
          </a:p>
        </p:txBody>
      </p:sp>
      <p:sp>
        <p:nvSpPr>
          <p:cNvPr id="5" name="Footer Placeholder 4">
            <a:extLst>
              <a:ext uri="{FF2B5EF4-FFF2-40B4-BE49-F238E27FC236}">
                <a16:creationId xmlns:a16="http://schemas.microsoft.com/office/drawing/2014/main" id="{90F74DC6-4101-2DC3-1F3F-0A2814A793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B004C1-ACEC-8BE9-4932-55ECB282977F}"/>
              </a:ext>
            </a:extLst>
          </p:cNvPr>
          <p:cNvSpPr>
            <a:spLocks noGrp="1"/>
          </p:cNvSpPr>
          <p:nvPr>
            <p:ph type="sldNum" sz="quarter" idx="12"/>
          </p:nvPr>
        </p:nvSpPr>
        <p:spPr/>
        <p:txBody>
          <a:bodyPr/>
          <a:lstStyle/>
          <a:p>
            <a:fld id="{1481F78A-2C90-4920-83CF-3E4795BCD7E8}" type="slidenum">
              <a:rPr lang="en-GB" smtClean="0"/>
              <a:t>‹#›</a:t>
            </a:fld>
            <a:endParaRPr lang="en-GB"/>
          </a:p>
        </p:txBody>
      </p:sp>
    </p:spTree>
    <p:extLst>
      <p:ext uri="{BB962C8B-B14F-4D97-AF65-F5344CB8AC3E}">
        <p14:creationId xmlns:p14="http://schemas.microsoft.com/office/powerpoint/2010/main" val="3198282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28F01A-D7DA-D030-D738-577808270242}"/>
              </a:ext>
            </a:extLst>
          </p:cNvPr>
          <p:cNvSpPr>
            <a:spLocks noGrp="1"/>
          </p:cNvSpPr>
          <p:nvPr>
            <p:ph type="sldNum" sz="quarter" idx="10"/>
          </p:nvPr>
        </p:nvSpPr>
        <p:spPr/>
        <p:txBody>
          <a:bodyPr/>
          <a:lstStyle/>
          <a:p>
            <a:fld id="{79B35624-E6C7-4EAC-983E-474C00997AB4}" type="slidenum">
              <a:rPr lang="en-GB" smtClean="0"/>
              <a:pPr/>
              <a:t>‹#›</a:t>
            </a:fld>
            <a:endParaRPr lang="en-GB"/>
          </a:p>
        </p:txBody>
      </p:sp>
    </p:spTree>
    <p:extLst>
      <p:ext uri="{BB962C8B-B14F-4D97-AF65-F5344CB8AC3E}">
        <p14:creationId xmlns:p14="http://schemas.microsoft.com/office/powerpoint/2010/main" val="30766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124AA4-2269-2AE5-8605-F234D6F5838C}"/>
              </a:ext>
            </a:extLst>
          </p:cNvPr>
          <p:cNvPicPr>
            <a:picLocks noChangeAspect="1"/>
          </p:cNvPicPr>
          <p:nvPr userDrawn="1"/>
        </p:nvPicPr>
        <p:blipFill>
          <a:blip r:embed="rId2"/>
          <a:stretch>
            <a:fillRect/>
          </a:stretch>
        </p:blipFill>
        <p:spPr>
          <a:xfrm>
            <a:off x="-1" y="0"/>
            <a:ext cx="12256027" cy="6957848"/>
          </a:xfrm>
          <a:prstGeom prst="rect">
            <a:avLst/>
          </a:prstGeom>
        </p:spPr>
      </p:pic>
    </p:spTree>
    <p:extLst>
      <p:ext uri="{BB962C8B-B14F-4D97-AF65-F5344CB8AC3E}">
        <p14:creationId xmlns:p14="http://schemas.microsoft.com/office/powerpoint/2010/main" val="5516723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396000"/>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154282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9F37A0-55C6-338E-F2BF-6D2EF5B72825}"/>
              </a:ext>
            </a:extLst>
          </p:cNvPr>
          <p:cNvSpPr>
            <a:spLocks noGrp="1"/>
          </p:cNvSpPr>
          <p:nvPr>
            <p:ph type="sldNum" sz="quarter" idx="10"/>
          </p:nvPr>
        </p:nvSpPr>
        <p:spPr/>
        <p:txBody>
          <a:bodyPr/>
          <a:lstStyle/>
          <a:p>
            <a:fld id="{79B35624-E6C7-4EAC-983E-474C00997AB4}" type="slidenum">
              <a:rPr lang="en-GB" smtClean="0"/>
              <a:pPr/>
              <a:t>‹#›</a:t>
            </a:fld>
            <a:endParaRPr lang="en-GB"/>
          </a:p>
        </p:txBody>
      </p:sp>
      <p:sp>
        <p:nvSpPr>
          <p:cNvPr id="4" name="Title 1">
            <a:extLst>
              <a:ext uri="{FF2B5EF4-FFF2-40B4-BE49-F238E27FC236}">
                <a16:creationId xmlns:a16="http://schemas.microsoft.com/office/drawing/2014/main" id="{78810582-0511-3CDF-CC24-EB6D5F6D66C9}"/>
              </a:ext>
            </a:extLst>
          </p:cNvPr>
          <p:cNvSpPr>
            <a:spLocks noGrp="1"/>
          </p:cNvSpPr>
          <p:nvPr>
            <p:ph type="title"/>
          </p:nvPr>
        </p:nvSpPr>
        <p:spPr>
          <a:xfrm>
            <a:off x="324000" y="396000"/>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4078516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DE1914-00D4-43CD-9A73-B4026846982A}"/>
              </a:ext>
            </a:extLst>
          </p:cNvPr>
          <p:cNvSpPr>
            <a:spLocks noGrp="1"/>
          </p:cNvSpPr>
          <p:nvPr>
            <p:ph type="ctrTitle"/>
          </p:nvPr>
        </p:nvSpPr>
        <p:spPr>
          <a:xfrm>
            <a:off x="644545" y="2431115"/>
            <a:ext cx="6870351" cy="788335"/>
          </a:xfrm>
          <a:prstGeom prst="rect">
            <a:avLst/>
          </a:prstGeom>
        </p:spPr>
        <p:txBody>
          <a:bodyPr/>
          <a:lstStyle>
            <a:lvl1pPr algn="l">
              <a:defRPr sz="3500" b="1">
                <a:solidFill>
                  <a:srgbClr val="0096D8"/>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Subtitle 2">
            <a:extLst>
              <a:ext uri="{FF2B5EF4-FFF2-40B4-BE49-F238E27FC236}">
                <a16:creationId xmlns:a16="http://schemas.microsoft.com/office/drawing/2014/main" id="{D1E85406-8FD9-4F8D-B21D-71990E4DCBB0}"/>
              </a:ext>
            </a:extLst>
          </p:cNvPr>
          <p:cNvSpPr>
            <a:spLocks noGrp="1"/>
          </p:cNvSpPr>
          <p:nvPr>
            <p:ph type="subTitle" idx="1"/>
          </p:nvPr>
        </p:nvSpPr>
        <p:spPr>
          <a:xfrm>
            <a:off x="655055" y="4095750"/>
            <a:ext cx="5594003" cy="478904"/>
          </a:xfrm>
          <a:prstGeom prst="rect">
            <a:avLst/>
          </a:prstGeom>
        </p:spPr>
        <p:txBody>
          <a:bodyPr/>
          <a:lstStyle>
            <a:lvl1pPr marL="0" indent="0" algn="l">
              <a:buNone/>
              <a:defRPr sz="20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4110478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7480-990D-41B2-9929-0DD61D73532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BBCEEA3-D275-4FEE-A393-161A15511D66}"/>
              </a:ext>
            </a:extLst>
          </p:cNvPr>
          <p:cNvSpPr>
            <a:spLocks noGrp="1"/>
          </p:cNvSpPr>
          <p:nvPr>
            <p:ph idx="1"/>
          </p:nvPr>
        </p:nvSpPr>
        <p:spPr/>
        <p:txBody>
          <a:bodyPr/>
          <a:lstStyle>
            <a:lvl3pPr marL="1219170" indent="0">
              <a:buNone/>
              <a:defRPr/>
            </a:lvl3pPr>
          </a:lstStyle>
          <a:p>
            <a:pPr lvl="2"/>
            <a:endParaRPr lang="en-US"/>
          </a:p>
        </p:txBody>
      </p:sp>
      <p:sp>
        <p:nvSpPr>
          <p:cNvPr id="4" name="Date Placeholder 3">
            <a:extLst>
              <a:ext uri="{FF2B5EF4-FFF2-40B4-BE49-F238E27FC236}">
                <a16:creationId xmlns:a16="http://schemas.microsoft.com/office/drawing/2014/main" id="{097FE503-AD7A-41F2-94BA-E5B784FAB932}"/>
              </a:ext>
            </a:extLst>
          </p:cNvPr>
          <p:cNvSpPr>
            <a:spLocks noGrp="1"/>
          </p:cNvSpPr>
          <p:nvPr>
            <p:ph type="dt" sz="half" idx="10"/>
          </p:nvPr>
        </p:nvSpPr>
        <p:spPr/>
        <p:txBody>
          <a:bodyPr/>
          <a:lstStyle>
            <a:lvl1pPr marL="0" indent="0">
              <a:defRPr/>
            </a:lvl1pPr>
          </a:lstStyle>
          <a:p>
            <a:endParaRPr lang="en-GB"/>
          </a:p>
        </p:txBody>
      </p:sp>
      <p:sp>
        <p:nvSpPr>
          <p:cNvPr id="5" name="Footer Placeholder 4">
            <a:extLst>
              <a:ext uri="{FF2B5EF4-FFF2-40B4-BE49-F238E27FC236}">
                <a16:creationId xmlns:a16="http://schemas.microsoft.com/office/drawing/2014/main" id="{B1219CD8-412E-4CC6-AB3C-10C808F954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307A3-98F2-4B96-BEE9-E70CBC453652}"/>
              </a:ext>
            </a:extLst>
          </p:cNvPr>
          <p:cNvSpPr>
            <a:spLocks noGrp="1"/>
          </p:cNvSpPr>
          <p:nvPr>
            <p:ph type="sldNum" sz="quarter" idx="12"/>
          </p:nvPr>
        </p:nvSpPr>
        <p:spPr/>
        <p:txBody>
          <a:bodyPr/>
          <a:lstStyle/>
          <a:p>
            <a:fld id="{862B3C96-3CB3-4AE7-8BFC-11C286AC1CE3}" type="slidenum">
              <a:rPr lang="en-GB" smtClean="0"/>
              <a:t>‹#›</a:t>
            </a:fld>
            <a:endParaRPr lang="en-GB"/>
          </a:p>
        </p:txBody>
      </p:sp>
      <p:grpSp>
        <p:nvGrpSpPr>
          <p:cNvPr id="7" name="Group 6">
            <a:extLst>
              <a:ext uri="{FF2B5EF4-FFF2-40B4-BE49-F238E27FC236}">
                <a16:creationId xmlns:a16="http://schemas.microsoft.com/office/drawing/2014/main" id="{7DE837E8-BC50-403C-864E-18EC214C98ED}"/>
              </a:ext>
            </a:extLst>
          </p:cNvPr>
          <p:cNvGrpSpPr/>
          <p:nvPr userDrawn="1"/>
        </p:nvGrpSpPr>
        <p:grpSpPr>
          <a:xfrm>
            <a:off x="2447596" y="6517828"/>
            <a:ext cx="8832985" cy="64027"/>
            <a:chOff x="1835696" y="4888371"/>
            <a:chExt cx="6624739" cy="48020"/>
          </a:xfrm>
        </p:grpSpPr>
        <p:sp>
          <p:nvSpPr>
            <p:cNvPr id="8" name="Rectangle 7">
              <a:extLst>
                <a:ext uri="{FF2B5EF4-FFF2-40B4-BE49-F238E27FC236}">
                  <a16:creationId xmlns:a16="http://schemas.microsoft.com/office/drawing/2014/main" id="{339C568F-AEA0-42E0-92C8-50C7B4421F65}"/>
                </a:ext>
              </a:extLst>
            </p:cNvPr>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 name="Group 8">
              <a:extLst>
                <a:ext uri="{FF2B5EF4-FFF2-40B4-BE49-F238E27FC236}">
                  <a16:creationId xmlns:a16="http://schemas.microsoft.com/office/drawing/2014/main" id="{A10233BF-C40A-4677-A3A7-5BD67059EDCE}"/>
                </a:ext>
              </a:extLst>
            </p:cNvPr>
            <p:cNvGrpSpPr/>
            <p:nvPr userDrawn="1"/>
          </p:nvGrpSpPr>
          <p:grpSpPr>
            <a:xfrm>
              <a:off x="2827572" y="4888371"/>
              <a:ext cx="5173941" cy="48020"/>
              <a:chOff x="896786" y="6751484"/>
              <a:chExt cx="7586765" cy="130813"/>
            </a:xfrm>
          </p:grpSpPr>
          <p:sp>
            <p:nvSpPr>
              <p:cNvPr id="10" name="Rectangle 9">
                <a:extLst>
                  <a:ext uri="{FF2B5EF4-FFF2-40B4-BE49-F238E27FC236}">
                    <a16:creationId xmlns:a16="http://schemas.microsoft.com/office/drawing/2014/main" id="{808CDE79-9F54-4EF6-9A57-19DF311CC679}"/>
                  </a:ext>
                </a:extLst>
              </p:cNvPr>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Rectangle 10">
                <a:extLst>
                  <a:ext uri="{FF2B5EF4-FFF2-40B4-BE49-F238E27FC236}">
                    <a16:creationId xmlns:a16="http://schemas.microsoft.com/office/drawing/2014/main" id="{1B34DF56-949F-4AAB-9931-703F5EE3C14E}"/>
                  </a:ext>
                </a:extLst>
              </p:cNvPr>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Rectangle 11">
                <a:extLst>
                  <a:ext uri="{FF2B5EF4-FFF2-40B4-BE49-F238E27FC236}">
                    <a16:creationId xmlns:a16="http://schemas.microsoft.com/office/drawing/2014/main" id="{E75EF57B-AB32-4A73-884C-81D5FE24906E}"/>
                  </a:ext>
                </a:extLst>
              </p:cNvPr>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3" name="Rectangle 12">
                <a:extLst>
                  <a:ext uri="{FF2B5EF4-FFF2-40B4-BE49-F238E27FC236}">
                    <a16:creationId xmlns:a16="http://schemas.microsoft.com/office/drawing/2014/main" id="{B0DD1640-EB06-4809-9B7F-45A26F6BC152}"/>
                  </a:ext>
                </a:extLst>
              </p:cNvPr>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Rectangle 13">
                <a:extLst>
                  <a:ext uri="{FF2B5EF4-FFF2-40B4-BE49-F238E27FC236}">
                    <a16:creationId xmlns:a16="http://schemas.microsoft.com/office/drawing/2014/main" id="{CF42C4C6-5125-47DB-A69A-BB7E4D46B753}"/>
                  </a:ext>
                </a:extLst>
              </p:cNvPr>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Rectangle 14">
                <a:extLst>
                  <a:ext uri="{FF2B5EF4-FFF2-40B4-BE49-F238E27FC236}">
                    <a16:creationId xmlns:a16="http://schemas.microsoft.com/office/drawing/2014/main" id="{1E9D048F-0F10-4EC6-8070-E284E22F2312}"/>
                  </a:ext>
                </a:extLst>
              </p:cNvPr>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Rectangle 15">
                <a:extLst>
                  <a:ext uri="{FF2B5EF4-FFF2-40B4-BE49-F238E27FC236}">
                    <a16:creationId xmlns:a16="http://schemas.microsoft.com/office/drawing/2014/main" id="{DCF8C76B-CCE9-4014-A2A5-0D5D0112A647}"/>
                  </a:ext>
                </a:extLst>
              </p:cNvPr>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7" name="Picture 2">
            <a:extLst>
              <a:ext uri="{FF2B5EF4-FFF2-40B4-BE49-F238E27FC236}">
                <a16:creationId xmlns:a16="http://schemas.microsoft.com/office/drawing/2014/main" id="{E2CE6CF5-70B0-475F-B202-F7191A95C21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5">
            <a:extLst>
              <a:ext uri="{FF2B5EF4-FFF2-40B4-BE49-F238E27FC236}">
                <a16:creationId xmlns:a16="http://schemas.microsoft.com/office/drawing/2014/main" id="{267B97CD-7D8C-48D6-B0DC-7D20EBAB6EB4}"/>
              </a:ext>
            </a:extLst>
          </p:cNvPr>
          <p:cNvSpPr txBox="1">
            <a:spLocks/>
          </p:cNvSpPr>
          <p:nvPr userDrawn="1"/>
        </p:nvSpPr>
        <p:spPr>
          <a:xfrm>
            <a:off x="11184565" y="6364883"/>
            <a:ext cx="758032"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B35624-E6C7-4EAC-983E-474C00997AB4}" type="slidenum">
              <a:rPr lang="en-GB" smtClean="0"/>
              <a:pPr/>
              <a:t>‹#›</a:t>
            </a:fld>
            <a:endParaRPr lang="en-GB"/>
          </a:p>
        </p:txBody>
      </p:sp>
    </p:spTree>
    <p:extLst>
      <p:ext uri="{BB962C8B-B14F-4D97-AF65-F5344CB8AC3E}">
        <p14:creationId xmlns:p14="http://schemas.microsoft.com/office/powerpoint/2010/main" val="3097839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n slide">
    <p:spTree>
      <p:nvGrpSpPr>
        <p:cNvPr id="1" name=""/>
        <p:cNvGrpSpPr/>
        <p:nvPr/>
      </p:nvGrpSpPr>
      <p:grpSpPr>
        <a:xfrm>
          <a:off x="0" y="0"/>
          <a:ext cx="0" cy="0"/>
          <a:chOff x="0" y="0"/>
          <a:chExt cx="0" cy="0"/>
        </a:xfrm>
      </p:grpSpPr>
      <p:sp>
        <p:nvSpPr>
          <p:cNvPr id="18" name="Title 1"/>
          <p:cNvSpPr>
            <a:spLocks noGrp="1"/>
          </p:cNvSpPr>
          <p:nvPr>
            <p:ph type="title"/>
          </p:nvPr>
        </p:nvSpPr>
        <p:spPr>
          <a:xfrm>
            <a:off x="609603" y="418655"/>
            <a:ext cx="6899564" cy="634083"/>
          </a:xfrm>
          <a:prstGeom prst="rect">
            <a:avLst/>
          </a:prstGeom>
        </p:spPr>
        <p:txBody>
          <a:bodyPr>
            <a:normAutofit/>
          </a:bodyPr>
          <a:lstStyle>
            <a:lvl1pPr algn="l">
              <a:defRPr sz="2400" b="1" cap="none" baseline="0">
                <a:solidFill>
                  <a:srgbClr val="009CFA"/>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p:nvPr>
        </p:nvSpPr>
        <p:spPr>
          <a:xfrm>
            <a:off x="623397" y="1707617"/>
            <a:ext cx="11129129" cy="3353567"/>
          </a:xfrm>
          <a:prstGeom prst="rect">
            <a:avLst/>
          </a:prstGeom>
        </p:spPr>
        <p:txBody>
          <a:bodyPr>
            <a:normAutofit/>
          </a:bodyPr>
          <a:lstStyle>
            <a:lvl1pPr marL="0" indent="0">
              <a:buNone/>
              <a:defRPr sz="2400" b="1">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5"/>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1661612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457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CF0DCF87-351C-5A83-850E-2D6147EBA272}"/>
              </a:ext>
            </a:extLst>
          </p:cNvPr>
          <p:cNvSpPr>
            <a:spLocks noGrp="1"/>
          </p:cNvSpPr>
          <p:nvPr>
            <p:ph type="dt" sz="half" idx="2"/>
          </p:nvPr>
        </p:nvSpPr>
        <p:spPr>
          <a:xfrm>
            <a:off x="612555" y="6329275"/>
            <a:ext cx="5307478" cy="365125"/>
          </a:xfrm>
          <a:prstGeom prst="rect">
            <a:avLst/>
          </a:prstGeom>
        </p:spPr>
        <p:txBody>
          <a:bodyPr vert="horz" lIns="91440" tIns="45720" rIns="91440" bIns="45720" rtlCol="0" anchor="ctr"/>
          <a:lstStyle>
            <a:lvl1pPr algn="l">
              <a:defRPr sz="1400">
                <a:solidFill>
                  <a:srgbClr val="00337B"/>
                </a:solidFill>
                <a:latin typeface="Arial" panose="020B0604020202020204" pitchFamily="34" charset="0"/>
                <a:cs typeface="Arial" panose="020B0604020202020204" pitchFamily="34" charset="0"/>
              </a:defRPr>
            </a:lvl1pPr>
          </a:lstStyle>
          <a:p>
            <a:endParaRPr lang="en-GR"/>
          </a:p>
        </p:txBody>
      </p:sp>
      <p:sp>
        <p:nvSpPr>
          <p:cNvPr id="9" name="Slide Number Placeholder 5">
            <a:extLst>
              <a:ext uri="{FF2B5EF4-FFF2-40B4-BE49-F238E27FC236}">
                <a16:creationId xmlns:a16="http://schemas.microsoft.com/office/drawing/2014/main" id="{97E54C1E-5F12-C40D-8BA1-0B31CCA40A1D}"/>
              </a:ext>
            </a:extLst>
          </p:cNvPr>
          <p:cNvSpPr>
            <a:spLocks noGrp="1"/>
          </p:cNvSpPr>
          <p:nvPr>
            <p:ph type="sldNum" sz="quarter" idx="4"/>
          </p:nvPr>
        </p:nvSpPr>
        <p:spPr>
          <a:xfrm>
            <a:off x="6096000" y="6329275"/>
            <a:ext cx="5492322" cy="365125"/>
          </a:xfrm>
          <a:prstGeom prst="rect">
            <a:avLst/>
          </a:prstGeom>
        </p:spPr>
        <p:txBody>
          <a:bodyPr vert="horz" lIns="91440" tIns="45720" rIns="91440" bIns="45720" rtlCol="0" anchor="ctr"/>
          <a:lstStyle>
            <a:lvl1pPr algn="r">
              <a:defRPr sz="1400">
                <a:solidFill>
                  <a:srgbClr val="00337B"/>
                </a:solidFill>
                <a:latin typeface="Arial" panose="020B0604020202020204" pitchFamily="34" charset="0"/>
                <a:cs typeface="Arial" panose="020B0604020202020204" pitchFamily="34" charset="0"/>
              </a:defRPr>
            </a:lvl1pPr>
          </a:lstStyle>
          <a:p>
            <a:r>
              <a:rPr lang="en-GR" b="1"/>
              <a:t>Event title </a:t>
            </a:r>
            <a:r>
              <a:rPr lang="en-GR"/>
              <a:t>I Date</a:t>
            </a:r>
          </a:p>
        </p:txBody>
      </p:sp>
      <p:sp>
        <p:nvSpPr>
          <p:cNvPr id="6" name="Title 1">
            <a:extLst>
              <a:ext uri="{FF2B5EF4-FFF2-40B4-BE49-F238E27FC236}">
                <a16:creationId xmlns:a16="http://schemas.microsoft.com/office/drawing/2014/main" id="{EB078768-1F49-E95E-6DBF-26961FAFC76C}"/>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7" name="Subtitle 2">
            <a:extLst>
              <a:ext uri="{FF2B5EF4-FFF2-40B4-BE49-F238E27FC236}">
                <a16:creationId xmlns:a16="http://schemas.microsoft.com/office/drawing/2014/main" id="{929E635D-7692-0FC4-195E-B2BFAAB3D1CF}"/>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17204926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517620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6116791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468800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27/06/2025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9025944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27/06/2025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9105563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27/06/2025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31091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27/06/2025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36560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06616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27/06/2025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2677266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084347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27/06/2025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019143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439200" y="360000"/>
            <a:ext cx="11253918" cy="634083"/>
          </a:xfrm>
          <a:prstGeom prst="rect">
            <a:avLst/>
          </a:prstGeom>
        </p:spPr>
        <p:txBody>
          <a:bodyPr>
            <a:normAutofit/>
          </a:bodyPr>
          <a:lstStyle>
            <a:lvl1pPr algn="l">
              <a:defRPr sz="3200" b="1" cap="none" baseline="0">
                <a:solidFill>
                  <a:srgbClr val="0093D6"/>
                </a:solidFill>
                <a:latin typeface="Arial" panose="020B0604020202020204" pitchFamily="34" charset="0"/>
                <a:cs typeface="Arial" panose="020B0604020202020204" pitchFamily="34" charset="0"/>
              </a:defRPr>
            </a:lvl1pPr>
          </a:lstStyle>
          <a:p>
            <a:endParaRPr lang="en-GB"/>
          </a:p>
        </p:txBody>
      </p:sp>
      <p:sp>
        <p:nvSpPr>
          <p:cNvPr id="19" name="Content Placeholder 2"/>
          <p:cNvSpPr>
            <a:spLocks noGrp="1"/>
          </p:cNvSpPr>
          <p:nvPr>
            <p:ph idx="1" hasCustomPrompt="1"/>
          </p:nvPr>
        </p:nvSpPr>
        <p:spPr>
          <a:xfrm>
            <a:off x="438578" y="1800000"/>
            <a:ext cx="11129129" cy="3362960"/>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0" indent="0">
              <a:spcBef>
                <a:spcPts val="0"/>
              </a:spcBef>
              <a:buClr>
                <a:srgbClr val="0093D6"/>
              </a:buClr>
              <a:buFontTx/>
              <a:buNone/>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a:t>Click to edit Master text styles </a:t>
            </a:r>
          </a:p>
        </p:txBody>
      </p:sp>
      <p:sp>
        <p:nvSpPr>
          <p:cNvPr id="6" name="Slide Number Placeholder 5">
            <a:extLst>
              <a:ext uri="{FF2B5EF4-FFF2-40B4-BE49-F238E27FC236}">
                <a16:creationId xmlns:a16="http://schemas.microsoft.com/office/drawing/2014/main" id="{023BA1CE-8153-3765-17CB-932C7864C762}"/>
              </a:ext>
            </a:extLst>
          </p:cNvPr>
          <p:cNvSpPr>
            <a:spLocks noGrp="1"/>
          </p:cNvSpPr>
          <p:nvPr>
            <p:ph type="sldNum" sz="quarter" idx="4"/>
          </p:nvPr>
        </p:nvSpPr>
        <p:spPr>
          <a:xfrm>
            <a:off x="11286323" y="6375600"/>
            <a:ext cx="580074"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4522148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In slide 0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23BA1CE-8153-3765-17CB-932C7864C762}"/>
              </a:ext>
            </a:extLst>
          </p:cNvPr>
          <p:cNvSpPr>
            <a:spLocks noGrp="1"/>
          </p:cNvSpPr>
          <p:nvPr>
            <p:ph type="sldNum" sz="quarter" idx="4"/>
          </p:nvPr>
        </p:nvSpPr>
        <p:spPr>
          <a:xfrm>
            <a:off x="11286323" y="6375600"/>
            <a:ext cx="580074"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5105180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CF0DCF87-351C-5A83-850E-2D6147EBA272}"/>
              </a:ext>
            </a:extLst>
          </p:cNvPr>
          <p:cNvSpPr>
            <a:spLocks noGrp="1"/>
          </p:cNvSpPr>
          <p:nvPr>
            <p:ph type="dt" sz="half" idx="2"/>
          </p:nvPr>
        </p:nvSpPr>
        <p:spPr>
          <a:xfrm>
            <a:off x="612555" y="6329275"/>
            <a:ext cx="5307478" cy="365125"/>
          </a:xfrm>
          <a:prstGeom prst="rect">
            <a:avLst/>
          </a:prstGeom>
        </p:spPr>
        <p:txBody>
          <a:bodyPr vert="horz" lIns="91440" tIns="45720" rIns="91440" bIns="45720" rtlCol="0" anchor="ctr"/>
          <a:lstStyle>
            <a:lvl1pPr algn="l">
              <a:defRPr sz="1400">
                <a:solidFill>
                  <a:srgbClr val="00337B"/>
                </a:solidFill>
                <a:latin typeface="Arial" panose="020B0604020202020204" pitchFamily="34" charset="0"/>
                <a:cs typeface="Arial" panose="020B0604020202020204" pitchFamily="34" charset="0"/>
              </a:defRPr>
            </a:lvl1pPr>
          </a:lstStyle>
          <a:p>
            <a:endParaRPr lang="en-GR"/>
          </a:p>
        </p:txBody>
      </p:sp>
      <p:sp>
        <p:nvSpPr>
          <p:cNvPr id="9" name="Slide Number Placeholder 5">
            <a:extLst>
              <a:ext uri="{FF2B5EF4-FFF2-40B4-BE49-F238E27FC236}">
                <a16:creationId xmlns:a16="http://schemas.microsoft.com/office/drawing/2014/main" id="{97E54C1E-5F12-C40D-8BA1-0B31CCA40A1D}"/>
              </a:ext>
            </a:extLst>
          </p:cNvPr>
          <p:cNvSpPr>
            <a:spLocks noGrp="1"/>
          </p:cNvSpPr>
          <p:nvPr>
            <p:ph type="sldNum" sz="quarter" idx="4"/>
          </p:nvPr>
        </p:nvSpPr>
        <p:spPr>
          <a:xfrm>
            <a:off x="6096000" y="6329275"/>
            <a:ext cx="5492322" cy="365125"/>
          </a:xfrm>
          <a:prstGeom prst="rect">
            <a:avLst/>
          </a:prstGeom>
        </p:spPr>
        <p:txBody>
          <a:bodyPr vert="horz" lIns="91440" tIns="45720" rIns="91440" bIns="45720" rtlCol="0" anchor="ctr"/>
          <a:lstStyle>
            <a:lvl1pPr algn="r">
              <a:defRPr sz="1400">
                <a:solidFill>
                  <a:srgbClr val="00337B"/>
                </a:solidFill>
                <a:latin typeface="Arial" panose="020B0604020202020204" pitchFamily="34" charset="0"/>
                <a:cs typeface="Arial" panose="020B0604020202020204" pitchFamily="34" charset="0"/>
              </a:defRPr>
            </a:lvl1pPr>
          </a:lstStyle>
          <a:p>
            <a:r>
              <a:rPr lang="en-GR" b="1"/>
              <a:t>Event title </a:t>
            </a:r>
            <a:r>
              <a:rPr lang="en-GR"/>
              <a:t>I Date</a:t>
            </a:r>
          </a:p>
        </p:txBody>
      </p:sp>
      <p:sp>
        <p:nvSpPr>
          <p:cNvPr id="6" name="Title 1">
            <a:extLst>
              <a:ext uri="{FF2B5EF4-FFF2-40B4-BE49-F238E27FC236}">
                <a16:creationId xmlns:a16="http://schemas.microsoft.com/office/drawing/2014/main" id="{EB078768-1F49-E95E-6DBF-26961FAFC76C}"/>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7" name="Subtitle 2">
            <a:extLst>
              <a:ext uri="{FF2B5EF4-FFF2-40B4-BE49-F238E27FC236}">
                <a16:creationId xmlns:a16="http://schemas.microsoft.com/office/drawing/2014/main" id="{929E635D-7692-0FC4-195E-B2BFAAB3D1CF}"/>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36617295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B0A37ADB-7A52-0FD1-4517-FD46C60AFB06}"/>
              </a:ext>
            </a:extLst>
          </p:cNvPr>
          <p:cNvSpPr>
            <a:spLocks noGrp="1"/>
          </p:cNvSpPr>
          <p:nvPr>
            <p:ph type="dt" sz="half" idx="2"/>
          </p:nvPr>
        </p:nvSpPr>
        <p:spPr>
          <a:xfrm>
            <a:off x="612555" y="6329275"/>
            <a:ext cx="5307478" cy="365125"/>
          </a:xfrm>
          <a:prstGeom prst="rect">
            <a:avLst/>
          </a:prstGeom>
        </p:spPr>
        <p:txBody>
          <a:bodyPr vert="horz" lIns="91440" tIns="45720" rIns="91440" bIns="45720" rtlCol="0" anchor="ctr"/>
          <a:lstStyle>
            <a:lvl1pPr algn="l">
              <a:defRPr sz="1400">
                <a:solidFill>
                  <a:srgbClr val="00337B"/>
                </a:solidFill>
                <a:latin typeface="Arial" panose="020B0604020202020204" pitchFamily="34" charset="0"/>
                <a:cs typeface="Arial" panose="020B0604020202020204" pitchFamily="34" charset="0"/>
              </a:defRPr>
            </a:lvl1pPr>
          </a:lstStyle>
          <a:p>
            <a:endParaRPr lang="en-GR"/>
          </a:p>
        </p:txBody>
      </p:sp>
      <p:sp>
        <p:nvSpPr>
          <p:cNvPr id="9" name="Slide Number Placeholder 5">
            <a:extLst>
              <a:ext uri="{FF2B5EF4-FFF2-40B4-BE49-F238E27FC236}">
                <a16:creationId xmlns:a16="http://schemas.microsoft.com/office/drawing/2014/main" id="{E1EFA9CA-3BD7-E538-85DF-D70551ECDF2D}"/>
              </a:ext>
            </a:extLst>
          </p:cNvPr>
          <p:cNvSpPr>
            <a:spLocks noGrp="1"/>
          </p:cNvSpPr>
          <p:nvPr>
            <p:ph type="sldNum" sz="quarter" idx="4"/>
          </p:nvPr>
        </p:nvSpPr>
        <p:spPr>
          <a:xfrm>
            <a:off x="6096000" y="6329275"/>
            <a:ext cx="5492322" cy="365125"/>
          </a:xfrm>
          <a:prstGeom prst="rect">
            <a:avLst/>
          </a:prstGeom>
        </p:spPr>
        <p:txBody>
          <a:bodyPr vert="horz" lIns="91440" tIns="45720" rIns="91440" bIns="45720" rtlCol="0" anchor="ctr"/>
          <a:lstStyle>
            <a:lvl1pPr algn="r">
              <a:defRPr sz="1400">
                <a:solidFill>
                  <a:srgbClr val="00337B"/>
                </a:solidFill>
                <a:latin typeface="Arial" panose="020B0604020202020204" pitchFamily="34" charset="0"/>
                <a:cs typeface="Arial" panose="020B0604020202020204" pitchFamily="34" charset="0"/>
              </a:defRPr>
            </a:lvl1pPr>
          </a:lstStyle>
          <a:p>
            <a:r>
              <a:rPr lang="en-GR" b="1"/>
              <a:t>Event title </a:t>
            </a:r>
            <a:r>
              <a:rPr lang="en-GR"/>
              <a:t>I Date</a:t>
            </a:r>
          </a:p>
        </p:txBody>
      </p:sp>
      <p:sp>
        <p:nvSpPr>
          <p:cNvPr id="6" name="Title 1">
            <a:extLst>
              <a:ext uri="{FF2B5EF4-FFF2-40B4-BE49-F238E27FC236}">
                <a16:creationId xmlns:a16="http://schemas.microsoft.com/office/drawing/2014/main" id="{60E855F6-6610-317E-E348-F2DA9C1B2844}"/>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7" name="Subtitle 2">
            <a:extLst>
              <a:ext uri="{FF2B5EF4-FFF2-40B4-BE49-F238E27FC236}">
                <a16:creationId xmlns:a16="http://schemas.microsoft.com/office/drawing/2014/main" id="{82FCA5DB-F6BE-7C53-8A06-153C352604C8}"/>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31697221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D8FEA045-1139-0F21-A5A9-4F7A8B6710A7}"/>
              </a:ext>
            </a:extLst>
          </p:cNvPr>
          <p:cNvSpPr>
            <a:spLocks noGrp="1"/>
          </p:cNvSpPr>
          <p:nvPr>
            <p:ph type="dt" sz="half" idx="2"/>
          </p:nvPr>
        </p:nvSpPr>
        <p:spPr>
          <a:xfrm>
            <a:off x="612555" y="6329275"/>
            <a:ext cx="5307478" cy="365125"/>
          </a:xfrm>
          <a:prstGeom prst="rect">
            <a:avLst/>
          </a:prstGeom>
        </p:spPr>
        <p:txBody>
          <a:bodyPr vert="horz" lIns="91440" tIns="45720" rIns="91440" bIns="45720" rtlCol="0" anchor="ctr"/>
          <a:lstStyle>
            <a:lvl1pPr algn="l">
              <a:defRPr sz="1400">
                <a:solidFill>
                  <a:srgbClr val="00337B"/>
                </a:solidFill>
                <a:latin typeface="Arial" panose="020B0604020202020204" pitchFamily="34" charset="0"/>
                <a:cs typeface="Arial" panose="020B0604020202020204" pitchFamily="34" charset="0"/>
              </a:defRPr>
            </a:lvl1pPr>
          </a:lstStyle>
          <a:p>
            <a:endParaRPr lang="en-GR"/>
          </a:p>
        </p:txBody>
      </p:sp>
      <p:sp>
        <p:nvSpPr>
          <p:cNvPr id="9" name="Slide Number Placeholder 5">
            <a:extLst>
              <a:ext uri="{FF2B5EF4-FFF2-40B4-BE49-F238E27FC236}">
                <a16:creationId xmlns:a16="http://schemas.microsoft.com/office/drawing/2014/main" id="{5846FE7E-3D52-EE7C-31C6-7DDFBB21B095}"/>
              </a:ext>
            </a:extLst>
          </p:cNvPr>
          <p:cNvSpPr>
            <a:spLocks noGrp="1"/>
          </p:cNvSpPr>
          <p:nvPr>
            <p:ph type="sldNum" sz="quarter" idx="4"/>
          </p:nvPr>
        </p:nvSpPr>
        <p:spPr>
          <a:xfrm>
            <a:off x="6096000" y="6329275"/>
            <a:ext cx="5492322" cy="365125"/>
          </a:xfrm>
          <a:prstGeom prst="rect">
            <a:avLst/>
          </a:prstGeom>
        </p:spPr>
        <p:txBody>
          <a:bodyPr vert="horz" lIns="91440" tIns="45720" rIns="91440" bIns="45720" rtlCol="0" anchor="ctr"/>
          <a:lstStyle>
            <a:lvl1pPr algn="r">
              <a:defRPr sz="1400">
                <a:solidFill>
                  <a:srgbClr val="00337B"/>
                </a:solidFill>
                <a:latin typeface="Arial" panose="020B0604020202020204" pitchFamily="34" charset="0"/>
                <a:cs typeface="Arial" panose="020B0604020202020204" pitchFamily="34" charset="0"/>
              </a:defRPr>
            </a:lvl1pPr>
          </a:lstStyle>
          <a:p>
            <a:r>
              <a:rPr lang="en-GR" b="1"/>
              <a:t>Event title </a:t>
            </a:r>
            <a:r>
              <a:rPr lang="en-GR"/>
              <a:t>I Date</a:t>
            </a:r>
          </a:p>
        </p:txBody>
      </p:sp>
      <p:sp>
        <p:nvSpPr>
          <p:cNvPr id="6" name="Title 1">
            <a:extLst>
              <a:ext uri="{FF2B5EF4-FFF2-40B4-BE49-F238E27FC236}">
                <a16:creationId xmlns:a16="http://schemas.microsoft.com/office/drawing/2014/main" id="{062E9982-6624-A6E4-31AA-C236D63779E2}"/>
              </a:ext>
            </a:extLst>
          </p:cNvPr>
          <p:cNvSpPr>
            <a:spLocks noGrp="1"/>
          </p:cNvSpPr>
          <p:nvPr>
            <p:ph type="ctrTitle"/>
          </p:nvPr>
        </p:nvSpPr>
        <p:spPr>
          <a:xfrm>
            <a:off x="581155" y="2584564"/>
            <a:ext cx="7961265" cy="748196"/>
          </a:xfrm>
          <a:prstGeom prst="rect">
            <a:avLst/>
          </a:prstGeom>
        </p:spPr>
        <p:txBody>
          <a:bodyPr anchor="b"/>
          <a:lstStyle>
            <a:lvl1pPr algn="l">
              <a:lnSpc>
                <a:spcPct val="100000"/>
              </a:lnSpc>
              <a:defRPr sz="3600" b="1">
                <a:solidFill>
                  <a:schemeClr val="bg1"/>
                </a:solidFill>
              </a:defRPr>
            </a:lvl1pPr>
          </a:lstStyle>
          <a:p>
            <a:r>
              <a:rPr lang="en-GB"/>
              <a:t>Click to edit Master title style</a:t>
            </a:r>
            <a:endParaRPr lang="en-GR"/>
          </a:p>
        </p:txBody>
      </p:sp>
      <p:sp>
        <p:nvSpPr>
          <p:cNvPr id="7" name="Subtitle 2">
            <a:extLst>
              <a:ext uri="{FF2B5EF4-FFF2-40B4-BE49-F238E27FC236}">
                <a16:creationId xmlns:a16="http://schemas.microsoft.com/office/drawing/2014/main" id="{89BB16FB-6C1A-6757-7236-8AD0C434896C}"/>
              </a:ext>
            </a:extLst>
          </p:cNvPr>
          <p:cNvSpPr>
            <a:spLocks noGrp="1"/>
          </p:cNvSpPr>
          <p:nvPr>
            <p:ph type="subTitle" idx="1"/>
          </p:nvPr>
        </p:nvSpPr>
        <p:spPr>
          <a:xfrm>
            <a:off x="603820" y="3384625"/>
            <a:ext cx="6230587" cy="468675"/>
          </a:xfrm>
          <a:prstGeom prst="rect">
            <a:avLst/>
          </a:prstGeom>
        </p:spPr>
        <p:txBody>
          <a:bodyPr/>
          <a:lstStyle>
            <a:lvl1pPr marL="0" indent="0" algn="l">
              <a:lnSpc>
                <a:spcPct val="100000"/>
              </a:lnSpc>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Tree>
    <p:extLst>
      <p:ext uri="{BB962C8B-B14F-4D97-AF65-F5344CB8AC3E}">
        <p14:creationId xmlns:p14="http://schemas.microsoft.com/office/powerpoint/2010/main" val="39108150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rtlCol="0" anchor="b"/>
          <a:lstStyle>
            <a:lvl1pPr algn="r">
              <a:defRPr sz="6000">
                <a:solidFill>
                  <a:schemeClr val="bg1"/>
                </a:solidFill>
              </a:defRPr>
            </a:lvl1pPr>
          </a:lstStyle>
          <a:p>
            <a:pPr rtl="0"/>
            <a:r>
              <a:rPr lang="en-GB" noProof="0"/>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Tree>
    <p:extLst>
      <p:ext uri="{BB962C8B-B14F-4D97-AF65-F5344CB8AC3E}">
        <p14:creationId xmlns:p14="http://schemas.microsoft.com/office/powerpoint/2010/main" val="1272669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rtlCol="0"/>
          <a:lstStyle>
            <a:lvl1pPr algn="ctr">
              <a:defRPr>
                <a:solidFill>
                  <a:schemeClr val="bg1"/>
                </a:solidFill>
              </a:defRPr>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rtlCol="0" anchor="ctr"/>
          <a:lstStyle>
            <a:lvl1pPr marL="0" indent="0">
              <a:buNone/>
              <a:defRPr/>
            </a:lvl1pPr>
            <a:lvl2pPr marL="228600">
              <a:defRPr/>
            </a:lvl2pPr>
            <a:lvl3pPr marL="457200">
              <a:defRPr/>
            </a:lvl3pPr>
            <a:lvl4pPr>
              <a:buNone/>
              <a:defRPr/>
            </a:lvl4pPr>
          </a:lstStyle>
          <a:p>
            <a:pPr lvl="0" rtl="0"/>
            <a:r>
              <a:rPr lang="en-GB" noProof="0"/>
              <a:t>Click to edit Master text styles</a:t>
            </a:r>
          </a:p>
          <a:p>
            <a:pPr lvl="1" rtl="0"/>
            <a:r>
              <a:rPr lang="en-GB" noProof="0"/>
              <a:t>Second level</a:t>
            </a:r>
          </a:p>
          <a:p>
            <a:pPr lvl="2" rtl="0"/>
            <a:r>
              <a:rPr lang="en-GB" noProof="0"/>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Tree>
    <p:extLst>
      <p:ext uri="{BB962C8B-B14F-4D97-AF65-F5344CB8AC3E}">
        <p14:creationId xmlns:p14="http://schemas.microsoft.com/office/powerpoint/2010/main" val="583855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rtlCol="0" anchor="ctr">
            <a:noAutofit/>
          </a:bodyPr>
          <a:lstStyle>
            <a:lvl1pPr algn="ctr">
              <a:buNone/>
              <a:defRPr sz="1800"/>
            </a:lvl1pPr>
          </a:lstStyle>
          <a:p>
            <a:pPr rtl="0"/>
            <a:r>
              <a:rPr lang="en-GB" noProof="0"/>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rtlCol="0" anchor="ctr">
            <a:noAutofit/>
          </a:bodyPr>
          <a:lstStyle>
            <a:lvl1pPr algn="ctr">
              <a:buNone/>
              <a:defRPr sz="1800"/>
            </a:lvl1pPr>
          </a:lstStyle>
          <a:p>
            <a:pPr rtl="0"/>
            <a:r>
              <a:rPr lang="en-GB" noProof="0"/>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rtlCol="0"/>
          <a:lstStyle/>
          <a:p>
            <a:pPr rtl="0"/>
            <a:r>
              <a:rPr lang="en-GB" noProof="0"/>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rtlCol="0">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871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rtlCol="0" anchor="b"/>
          <a:lstStyle>
            <a:lvl1pPr algn="ctr">
              <a:defRPr sz="6000">
                <a:solidFill>
                  <a:schemeClr val="bg1"/>
                </a:solidFill>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rtlCol="0"/>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Click to edit Master text styles</a:t>
            </a:r>
          </a:p>
        </p:txBody>
      </p:sp>
    </p:spTree>
    <p:extLst>
      <p:ext uri="{BB962C8B-B14F-4D97-AF65-F5344CB8AC3E}">
        <p14:creationId xmlns:p14="http://schemas.microsoft.com/office/powerpoint/2010/main" val="1118430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rtlCol="0"/>
          <a:lstStyle/>
          <a:p>
            <a:pPr rtl="0"/>
            <a:r>
              <a:rPr lang="en-GB" noProof="0"/>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3368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en-GB" noProof="0"/>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6519857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rtlCol="0"/>
          <a:lstStyle>
            <a:lvl1pPr>
              <a:buNone/>
              <a:defRPr>
                <a:solidFill>
                  <a:schemeClr val="bg1"/>
                </a:solidFill>
              </a:defRPr>
            </a:lvl1pPr>
          </a:lstStyle>
          <a:p>
            <a:pPr rtl="0"/>
            <a:r>
              <a:rPr lang="en-GB" noProof="0"/>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en-GB" noProof="0"/>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rtlCol="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rtlCol="0"/>
          <a:lstStyle>
            <a:lvl1pPr>
              <a:defRPr>
                <a:solidFill>
                  <a:schemeClr val="bg1"/>
                </a:solidFill>
                <a:latin typeface="+mn-lt"/>
              </a:defRPr>
            </a:lvl1pPr>
          </a:lstStyle>
          <a:p>
            <a:pPr rtl="0">
              <a:defRPr/>
            </a:pPr>
            <a:r>
              <a:rPr lang="en-GB" noProof="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rtlCol="0"/>
          <a:lstStyle>
            <a:lvl1pPr>
              <a:defRPr>
                <a:solidFill>
                  <a:schemeClr val="bg1"/>
                </a:solidFill>
                <a:latin typeface="+mn-lt"/>
              </a:defRPr>
            </a:lvl1pPr>
          </a:lstStyle>
          <a:p>
            <a:pPr rtl="0">
              <a:defRPr/>
            </a:pPr>
            <a:r>
              <a:rPr lang="en-GB" noProof="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rtlCol="0"/>
          <a:lstStyle>
            <a:lvl1pPr>
              <a:defRPr>
                <a:solidFill>
                  <a:schemeClr val="bg1"/>
                </a:solidFill>
                <a:latin typeface="+mn-lt"/>
              </a:defRPr>
            </a:lvl1pPr>
          </a:lstStyle>
          <a:p>
            <a:pPr rtl="0">
              <a:defRPr/>
            </a:pPr>
            <a:fld id="{D76B855D-E9CC-4FF8-AD85-6CDC7B89A0DE}" type="slidenum">
              <a:rPr lang="en-GB" noProof="0" smtClean="0"/>
              <a:pPr rtl="0">
                <a:defRPr/>
              </a:pPr>
              <a:t>‹#›</a:t>
            </a:fld>
            <a:endParaRPr lang="en-GB" noProof="0"/>
          </a:p>
        </p:txBody>
      </p:sp>
    </p:spTree>
    <p:extLst>
      <p:ext uri="{BB962C8B-B14F-4D97-AF65-F5344CB8AC3E}">
        <p14:creationId xmlns:p14="http://schemas.microsoft.com/office/powerpoint/2010/main" val="41946861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rtlCol="0"/>
          <a:lstStyle/>
          <a:p>
            <a:pPr rtl="0"/>
            <a:r>
              <a:rPr lang="en-GB" noProof="0"/>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6982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GB" noProof="0"/>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7672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GB" noProof="0"/>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19192608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rtlCol="0" anchor="ctr">
            <a:noAutofit/>
          </a:bodyPr>
          <a:lstStyle>
            <a:lvl1pPr algn="ctr">
              <a:buNone/>
              <a:defRPr sz="1800"/>
            </a:lvl1pPr>
          </a:lstStyle>
          <a:p>
            <a:pPr rtl="0"/>
            <a:r>
              <a:rPr lang="en-GB" noProof="0"/>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en-GB" noProof="0"/>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rtlCol="0"/>
          <a:lstStyle/>
          <a:p>
            <a:pPr rtl="0"/>
            <a:r>
              <a:rPr lang="en-GB" noProof="0"/>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p:txBody>
      </p:sp>
    </p:spTree>
    <p:extLst>
      <p:ext uri="{BB962C8B-B14F-4D97-AF65-F5344CB8AC3E}">
        <p14:creationId xmlns:p14="http://schemas.microsoft.com/office/powerpoint/2010/main" val="31793782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rtlCol="0"/>
          <a:lstStyle>
            <a:lvl1pPr algn="ctr">
              <a:defRPr>
                <a:solidFill>
                  <a:schemeClr val="bg1"/>
                </a:solidFill>
              </a:defRPr>
            </a:lvl1pPr>
          </a:lstStyle>
          <a:p>
            <a:pPr rtl="0"/>
            <a:r>
              <a:rPr lang="en-GB" noProof="0"/>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rtlCol="0"/>
          <a:lstStyle>
            <a:lvl1pPr algn="l">
              <a:defRPr>
                <a:latin typeface="+mn-lt"/>
              </a:defRPr>
            </a:lvl1pPr>
          </a:lstStyle>
          <a:p>
            <a:pPr algn="l"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rtlCol="0"/>
          <a:lstStyle>
            <a:lvl1pPr marL="0" indent="0">
              <a:buNone/>
              <a:defRPr sz="2400"/>
            </a:lvl1pPr>
            <a:lvl2pPr marL="228600">
              <a:defRPr sz="1800"/>
            </a:lvl2pPr>
            <a:lvl3pPr marL="457200">
              <a:defRPr sz="1800"/>
            </a:lvl3pPr>
          </a:lstStyle>
          <a:p>
            <a:pPr lvl="0" rtl="0"/>
            <a:r>
              <a:rPr lang="en-GB" noProof="0"/>
              <a:t>Click to edit Master text styles</a:t>
            </a:r>
          </a:p>
          <a:p>
            <a:pPr lvl="1" rtl="0"/>
            <a:r>
              <a:rPr lang="en-GB" noProof="0"/>
              <a:t>Second level</a:t>
            </a:r>
          </a:p>
          <a:p>
            <a:pPr lvl="2" rtl="0"/>
            <a:r>
              <a:rPr lang="en-GB" noProof="0"/>
              <a:t>Third level</a:t>
            </a:r>
          </a:p>
        </p:txBody>
      </p:sp>
    </p:spTree>
    <p:extLst>
      <p:ext uri="{BB962C8B-B14F-4D97-AF65-F5344CB8AC3E}">
        <p14:creationId xmlns:p14="http://schemas.microsoft.com/office/powerpoint/2010/main" val="40380534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72057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rtlCol="0"/>
          <a:lstStyle/>
          <a:p>
            <a:pPr rtl="0"/>
            <a:r>
              <a:rPr lang="en-GB" noProof="0"/>
              <a:t>Click to edit Master title style</a:t>
            </a:r>
          </a:p>
        </p:txBody>
      </p:sp>
    </p:spTree>
    <p:extLst>
      <p:ext uri="{BB962C8B-B14F-4D97-AF65-F5344CB8AC3E}">
        <p14:creationId xmlns:p14="http://schemas.microsoft.com/office/powerpoint/2010/main" val="37996263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rtlCol="0" anchor="b"/>
          <a:lstStyle>
            <a:lvl1pPr>
              <a:defRPr sz="3200"/>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8851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rtlCol="0" anchor="b"/>
          <a:lstStyle>
            <a:lvl1pPr>
              <a:defRPr sz="3200"/>
            </a:lvl1pPr>
          </a:lstStyle>
          <a:p>
            <a:pPr rtl="0"/>
            <a:r>
              <a:rPr lang="en-GB" noProof="0"/>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6162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378C4-F518-05FF-05B0-8CF1454E04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2D097E24-E20E-7CE4-8464-6A5E2AD0D0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08F3A004-3CE7-001D-05EC-5FBB74BE3AF4}"/>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5" name="Footer Placeholder 4">
            <a:extLst>
              <a:ext uri="{FF2B5EF4-FFF2-40B4-BE49-F238E27FC236}">
                <a16:creationId xmlns:a16="http://schemas.microsoft.com/office/drawing/2014/main" id="{3B2930E6-2246-3A97-6122-0AAC29755794}"/>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8E61E72E-640C-D341-26FB-19B53CE53B77}"/>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40754247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C78E-2F66-F41D-3015-439D7519B473}"/>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C8650640-A935-56FD-4F0D-45399D044C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B783D978-C8C7-948B-8CB0-ADA805D4DC17}"/>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5" name="Footer Placeholder 4">
            <a:extLst>
              <a:ext uri="{FF2B5EF4-FFF2-40B4-BE49-F238E27FC236}">
                <a16:creationId xmlns:a16="http://schemas.microsoft.com/office/drawing/2014/main" id="{7CBA57C8-9BCA-CDE7-5910-D6A1307C33AD}"/>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136B597-5059-2576-A435-6F3265A89BBF}"/>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20196906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E3EED-A8F4-5E65-D21C-E18E119B82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i-FI"/>
          </a:p>
        </p:txBody>
      </p:sp>
      <p:sp>
        <p:nvSpPr>
          <p:cNvPr id="3" name="Text Placeholder 2">
            <a:extLst>
              <a:ext uri="{FF2B5EF4-FFF2-40B4-BE49-F238E27FC236}">
                <a16:creationId xmlns:a16="http://schemas.microsoft.com/office/drawing/2014/main" id="{CF299058-91A1-28A8-0764-AFD2217060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3B5BF0-692F-442A-5326-E13EBA3865AA}"/>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5" name="Footer Placeholder 4">
            <a:extLst>
              <a:ext uri="{FF2B5EF4-FFF2-40B4-BE49-F238E27FC236}">
                <a16:creationId xmlns:a16="http://schemas.microsoft.com/office/drawing/2014/main" id="{D463AFF7-1C44-094E-64B5-A3750A90949F}"/>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97893C05-F024-A620-9DC8-0DCF920A84EF}"/>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1974465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656A2-84EF-0284-D98B-2CE0E92CF14C}"/>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FDA7E8DA-9E08-4D10-59C5-D66C437632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42081235-BC4D-B40F-115A-2565430F32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1E2836FC-0369-B75B-A886-3DD9CA1B89D4}"/>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6" name="Footer Placeholder 5">
            <a:extLst>
              <a:ext uri="{FF2B5EF4-FFF2-40B4-BE49-F238E27FC236}">
                <a16:creationId xmlns:a16="http://schemas.microsoft.com/office/drawing/2014/main" id="{E10A4784-22AA-4FF7-6C8A-468A402B074A}"/>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74A0B0C5-EFDD-50B6-FA55-937AC6FB1FBF}"/>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3350743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4E49F-3FC3-9EDD-5BD9-8E182A21FDA1}"/>
              </a:ext>
            </a:extLst>
          </p:cNvPr>
          <p:cNvSpPr>
            <a:spLocks noGrp="1"/>
          </p:cNvSpPr>
          <p:nvPr>
            <p:ph type="title"/>
          </p:nvPr>
        </p:nvSpPr>
        <p:spPr>
          <a:xfrm>
            <a:off x="839788" y="365125"/>
            <a:ext cx="10515600" cy="1325563"/>
          </a:xfrm>
        </p:spPr>
        <p:txBody>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EE40220-C36F-62A5-DD98-0FC65AE969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1E295-EC83-DD34-44B5-53178B379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3CF4D8C8-BE92-3991-B2DA-48D7917C69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1E87A8-60D9-782C-AF0B-4E4D521694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1CF79A3C-2F95-953B-BDB2-11F38FF9D92E}"/>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8" name="Footer Placeholder 7">
            <a:extLst>
              <a:ext uri="{FF2B5EF4-FFF2-40B4-BE49-F238E27FC236}">
                <a16:creationId xmlns:a16="http://schemas.microsoft.com/office/drawing/2014/main" id="{EB5484D6-09CD-B43D-538F-759FCF80A2C2}"/>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A8FFC2D1-626A-D3E5-ADF7-EE96BEE401FA}"/>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23345850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37C8-AD3F-743D-BEFB-D4FCE692FB08}"/>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9CCB90F5-A696-EC9C-52A8-883C7F82B02F}"/>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4" name="Footer Placeholder 3">
            <a:extLst>
              <a:ext uri="{FF2B5EF4-FFF2-40B4-BE49-F238E27FC236}">
                <a16:creationId xmlns:a16="http://schemas.microsoft.com/office/drawing/2014/main" id="{C5E60C01-A559-A4F5-93DD-B697D0A3AEFD}"/>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F6C422CD-A00A-7A97-3237-5CA35FE7C17B}"/>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36483435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4F2587-5EEC-29A1-376F-E957C8DABF57}"/>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3" name="Footer Placeholder 2">
            <a:extLst>
              <a:ext uri="{FF2B5EF4-FFF2-40B4-BE49-F238E27FC236}">
                <a16:creationId xmlns:a16="http://schemas.microsoft.com/office/drawing/2014/main" id="{48AC6B6D-E49B-9204-D2CA-3FAC53CEFA35}"/>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D6316B7B-7687-5250-C35D-EC50D1F80015}"/>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27227249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72A15-FBE7-1DDB-24BF-72BE9B3D1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Content Placeholder 2">
            <a:extLst>
              <a:ext uri="{FF2B5EF4-FFF2-40B4-BE49-F238E27FC236}">
                <a16:creationId xmlns:a16="http://schemas.microsoft.com/office/drawing/2014/main" id="{33B21362-B76A-956A-066B-398EB06CFE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xt Placeholder 3">
            <a:extLst>
              <a:ext uri="{FF2B5EF4-FFF2-40B4-BE49-F238E27FC236}">
                <a16:creationId xmlns:a16="http://schemas.microsoft.com/office/drawing/2014/main" id="{CE1A6C03-E989-EF65-724A-9554C63B6A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473CF5-0327-8663-D2F3-5F11446208DE}"/>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6" name="Footer Placeholder 5">
            <a:extLst>
              <a:ext uri="{FF2B5EF4-FFF2-40B4-BE49-F238E27FC236}">
                <a16:creationId xmlns:a16="http://schemas.microsoft.com/office/drawing/2014/main" id="{5C2A6C1C-2E7C-C0C5-0A11-FB929E0CA0B4}"/>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A116A09F-2531-1B5B-4BB7-3D0C15BD86BB}"/>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19793711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461E-C558-AA6A-D819-1D7DC763C3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Picture Placeholder 2">
            <a:extLst>
              <a:ext uri="{FF2B5EF4-FFF2-40B4-BE49-F238E27FC236}">
                <a16:creationId xmlns:a16="http://schemas.microsoft.com/office/drawing/2014/main" id="{CA6698E0-C300-7023-471A-60D44933C4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a:extLst>
              <a:ext uri="{FF2B5EF4-FFF2-40B4-BE49-F238E27FC236}">
                <a16:creationId xmlns:a16="http://schemas.microsoft.com/office/drawing/2014/main" id="{63745594-1BC2-7786-9589-4D982818FE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BD6A2-1026-3B80-041D-288CA95459EF}"/>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6" name="Footer Placeholder 5">
            <a:extLst>
              <a:ext uri="{FF2B5EF4-FFF2-40B4-BE49-F238E27FC236}">
                <a16:creationId xmlns:a16="http://schemas.microsoft.com/office/drawing/2014/main" id="{42E13FAF-68BF-F2A1-E318-3A0854AC0AE0}"/>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D9DD9BE2-DCC5-CC74-7E97-4AC94FEF8A60}"/>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41772549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4BB8-6A69-3D59-FD1F-615B91B2CF6E}"/>
              </a:ext>
            </a:extLst>
          </p:cNvPr>
          <p:cNvSpPr>
            <a:spLocks noGrp="1"/>
          </p:cNvSpPr>
          <p:nvPr>
            <p:ph type="title"/>
          </p:nvPr>
        </p:nvSpPr>
        <p:spPr/>
        <p:txBody>
          <a:bodyPr/>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3B6AE5A3-21EF-158E-DB6D-05AA6F3640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B8293C64-78B2-1675-80FA-02306C462C4F}"/>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5" name="Footer Placeholder 4">
            <a:extLst>
              <a:ext uri="{FF2B5EF4-FFF2-40B4-BE49-F238E27FC236}">
                <a16:creationId xmlns:a16="http://schemas.microsoft.com/office/drawing/2014/main" id="{C573F29B-8B66-C92D-68CA-4F36AE6B77C4}"/>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ECA7CE01-EE4B-3250-C579-160F9304CB5B}"/>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5919736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4F872-730C-0931-B33D-79CAB73B6F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i-FI"/>
          </a:p>
        </p:txBody>
      </p:sp>
      <p:sp>
        <p:nvSpPr>
          <p:cNvPr id="3" name="Vertical Text Placeholder 2">
            <a:extLst>
              <a:ext uri="{FF2B5EF4-FFF2-40B4-BE49-F238E27FC236}">
                <a16:creationId xmlns:a16="http://schemas.microsoft.com/office/drawing/2014/main" id="{57A8D581-3B3D-9F4A-52B0-96311A93A9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0DFC4B8B-15D9-D433-9D96-B53B55F8F9CB}"/>
              </a:ext>
            </a:extLst>
          </p:cNvPr>
          <p:cNvSpPr>
            <a:spLocks noGrp="1"/>
          </p:cNvSpPr>
          <p:nvPr>
            <p:ph type="dt" sz="half" idx="10"/>
          </p:nvPr>
        </p:nvSpPr>
        <p:spPr/>
        <p:txBody>
          <a:bodyPr/>
          <a:lstStyle/>
          <a:p>
            <a:fld id="{33E861A7-9E79-494C-B192-BB1F2DF56AAA}" type="datetimeFigureOut">
              <a:rPr lang="fi-FI" smtClean="0"/>
              <a:t>27.6.2025</a:t>
            </a:fld>
            <a:endParaRPr lang="fi-FI"/>
          </a:p>
        </p:txBody>
      </p:sp>
      <p:sp>
        <p:nvSpPr>
          <p:cNvPr id="5" name="Footer Placeholder 4">
            <a:extLst>
              <a:ext uri="{FF2B5EF4-FFF2-40B4-BE49-F238E27FC236}">
                <a16:creationId xmlns:a16="http://schemas.microsoft.com/office/drawing/2014/main" id="{885FB7CC-78C5-1B8B-5532-3E8E24D523A5}"/>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DF03EE77-58A2-EA4C-444B-12D1198DDB50}"/>
              </a:ext>
            </a:extLst>
          </p:cNvPr>
          <p:cNvSpPr>
            <a:spLocks noGrp="1"/>
          </p:cNvSpPr>
          <p:nvPr>
            <p:ph type="sldNum" sz="quarter" idx="12"/>
          </p:nvPr>
        </p:nvSpPr>
        <p:spPr/>
        <p:txBody>
          <a:bodyPr/>
          <a:lstStyle/>
          <a:p>
            <a:fld id="{7EC51F64-B1F7-47D6-BAEC-386502E4522F}" type="slidenum">
              <a:rPr lang="fi-FI" smtClean="0"/>
              <a:t>‹#›</a:t>
            </a:fld>
            <a:endParaRPr lang="fi-FI"/>
          </a:p>
        </p:txBody>
      </p:sp>
    </p:spTree>
    <p:extLst>
      <p:ext uri="{BB962C8B-B14F-4D97-AF65-F5344CB8AC3E}">
        <p14:creationId xmlns:p14="http://schemas.microsoft.com/office/powerpoint/2010/main" val="5054067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Laurea basic one column ">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501185" y="339745"/>
            <a:ext cx="9502507" cy="1325563"/>
          </a:xfrm>
        </p:spPr>
        <p:txBody>
          <a:bodyPr/>
          <a:lstStyle>
            <a:lvl1pPr>
              <a:defRPr sz="5333">
                <a:solidFill>
                  <a:schemeClr val="tx1"/>
                </a:solidFill>
              </a:defRPr>
            </a:lvl1pPr>
          </a:lstStyle>
          <a:p>
            <a:r>
              <a:rPr lang="en-US"/>
              <a:t>OTSIKKO / HEADING</a:t>
            </a:r>
          </a:p>
        </p:txBody>
      </p:sp>
      <p:sp>
        <p:nvSpPr>
          <p:cNvPr id="4" name="Content Placeholder 2"/>
          <p:cNvSpPr>
            <a:spLocks noGrp="1"/>
          </p:cNvSpPr>
          <p:nvPr>
            <p:ph idx="1"/>
          </p:nvPr>
        </p:nvSpPr>
        <p:spPr>
          <a:xfrm>
            <a:off x="501190" y="2564091"/>
            <a:ext cx="10693668" cy="3612344"/>
          </a:xfrm>
        </p:spPr>
        <p:txBody>
          <a:bodyPr/>
          <a:lstStyle>
            <a:lvl1pPr marL="228584" indent="-228584">
              <a:buClr>
                <a:srgbClr val="00B0F0"/>
              </a:buClr>
              <a:buFont typeface="Wingdings" charset="2"/>
              <a:buChar char="§"/>
              <a:defRPr/>
            </a:lvl1pPr>
            <a:lvl2pPr marL="685750" indent="-228584">
              <a:buClr>
                <a:srgbClr val="00B0F0"/>
              </a:buClr>
              <a:buFont typeface="Wingdings" charset="2"/>
              <a:buChar char="§"/>
              <a:defRPr/>
            </a:lvl2pPr>
            <a:lvl3pPr marL="1142914" indent="-228584">
              <a:buClr>
                <a:srgbClr val="00B0F0"/>
              </a:buClr>
              <a:buFont typeface="Wingdings" charset="2"/>
              <a:buChar char="§"/>
              <a:defRPr/>
            </a:lvl3pPr>
            <a:lvl4pPr marL="1600081" indent="-228584">
              <a:buClr>
                <a:srgbClr val="00B0F0"/>
              </a:buClr>
              <a:buFont typeface="Wingdings" charset="2"/>
              <a:buChar char="§"/>
              <a:defRPr/>
            </a:lvl4pPr>
            <a:lvl5pPr marL="2057247" indent="-228584">
              <a:buClr>
                <a:srgbClr val="00B0F0"/>
              </a:buClr>
              <a:buFont typeface="Wingdings"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p:cNvSpPr>
            <a:spLocks noGrp="1"/>
          </p:cNvSpPr>
          <p:nvPr>
            <p:ph type="body" sz="half" idx="11" hasCustomPrompt="1"/>
          </p:nvPr>
        </p:nvSpPr>
        <p:spPr>
          <a:xfrm>
            <a:off x="501187" y="1791002"/>
            <a:ext cx="7291639" cy="639335"/>
          </a:xfrm>
          <a:prstGeom prst="rect">
            <a:avLst/>
          </a:prstGeom>
        </p:spPr>
        <p:txBody>
          <a:bodyPr/>
          <a:lstStyle>
            <a:lvl1pPr marL="0" indent="0">
              <a:buNone/>
              <a:defRPr sz="2667" b="1" i="0" u="sng">
                <a:solidFill>
                  <a:srgbClr val="00B0F0"/>
                </a:solidFill>
                <a:latin typeface="Arial Black" charset="0"/>
                <a:ea typeface="Arial Black" charset="0"/>
                <a:cs typeface="Arial Black" charset="0"/>
              </a:defRPr>
            </a:lvl1pPr>
            <a:lvl2pPr marL="457166" indent="0">
              <a:buNone/>
              <a:defRPr sz="1401"/>
            </a:lvl2pPr>
            <a:lvl3pPr marL="914332" indent="0">
              <a:buNone/>
              <a:defRPr sz="1200"/>
            </a:lvl3pPr>
            <a:lvl4pPr marL="1371496" indent="0">
              <a:buNone/>
              <a:defRPr sz="1001"/>
            </a:lvl4pPr>
            <a:lvl5pPr marL="1828664" indent="0">
              <a:buNone/>
              <a:defRPr sz="1001"/>
            </a:lvl5pPr>
            <a:lvl6pPr marL="2285830" indent="0">
              <a:buNone/>
              <a:defRPr sz="1001"/>
            </a:lvl6pPr>
            <a:lvl7pPr marL="2742994" indent="0">
              <a:buNone/>
              <a:defRPr sz="1001"/>
            </a:lvl7pPr>
            <a:lvl8pPr marL="3200160" indent="0">
              <a:buNone/>
              <a:defRPr sz="1001"/>
            </a:lvl8pPr>
            <a:lvl9pPr marL="3657326" indent="0">
              <a:buNone/>
              <a:defRPr sz="1001"/>
            </a:lvl9pPr>
          </a:lstStyle>
          <a:p>
            <a:pPr lvl="0"/>
            <a:r>
              <a:rPr lang="en-US" err="1"/>
              <a:t>Alaotsikko</a:t>
            </a:r>
            <a:r>
              <a:rPr lang="en-US"/>
              <a:t> click to edit</a:t>
            </a:r>
          </a:p>
        </p:txBody>
      </p:sp>
    </p:spTree>
    <p:extLst>
      <p:ext uri="{BB962C8B-B14F-4D97-AF65-F5344CB8AC3E}">
        <p14:creationId xmlns:p14="http://schemas.microsoft.com/office/powerpoint/2010/main" val="7657514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ekstilaatikoll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EA0E9-CCFB-B74E-A750-26AD2372E6AF}"/>
              </a:ext>
            </a:extLst>
          </p:cNvPr>
          <p:cNvSpPr>
            <a:spLocks noGrp="1"/>
          </p:cNvSpPr>
          <p:nvPr>
            <p:ph type="ctrTitle"/>
          </p:nvPr>
        </p:nvSpPr>
        <p:spPr>
          <a:xfrm>
            <a:off x="420901" y="1730223"/>
            <a:ext cx="6695166" cy="332399"/>
          </a:xfrm>
          <a:prstGeom prst="rect">
            <a:avLst/>
          </a:prstGeom>
        </p:spPr>
        <p:txBody>
          <a:bodyPr wrap="square" lIns="0" tIns="0" rIns="0" bIns="0" anchor="ctr">
            <a:spAutoFit/>
          </a:bodyPr>
          <a:lstStyle>
            <a:lvl1pPr>
              <a:defRPr lang="fi-FI" sz="2400" b="1" i="0" dirty="0">
                <a:latin typeface="Arial Black" panose="020B0604020202020204" pitchFamily="34" charset="0"/>
                <a:cs typeface="Arial Black" panose="020B0604020202020204" pitchFamily="34" charset="0"/>
              </a:defRPr>
            </a:lvl1pPr>
          </a:lstStyle>
          <a:p>
            <a:pPr marL="0" lvl="0"/>
            <a:r>
              <a:rPr lang="en-US"/>
              <a:t>Click to edit Master title style</a:t>
            </a:r>
            <a:endParaRPr lang="fi-FI"/>
          </a:p>
        </p:txBody>
      </p:sp>
      <p:sp>
        <p:nvSpPr>
          <p:cNvPr id="3" name="Text Placeholder 3">
            <a:extLst>
              <a:ext uri="{FF2B5EF4-FFF2-40B4-BE49-F238E27FC236}">
                <a16:creationId xmlns:a16="http://schemas.microsoft.com/office/drawing/2014/main" id="{9382E808-4EC0-A94A-9E3F-0D2890670E44}"/>
              </a:ext>
            </a:extLst>
          </p:cNvPr>
          <p:cNvSpPr>
            <a:spLocks noGrp="1"/>
          </p:cNvSpPr>
          <p:nvPr>
            <p:ph type="body" sz="quarter" idx="10"/>
          </p:nvPr>
        </p:nvSpPr>
        <p:spPr>
          <a:xfrm>
            <a:off x="420898" y="2986088"/>
            <a:ext cx="10048665" cy="3485832"/>
          </a:xfrm>
          <a:prstGeom prst="rect">
            <a:avLst/>
          </a:prstGeom>
        </p:spPr>
        <p:txBody>
          <a:bodyPr/>
          <a:lstStyle>
            <a:lvl1pPr marL="0" indent="0">
              <a:buNone/>
              <a:defRPr sz="1351" b="0" i="0">
                <a:latin typeface="Corbel" panose="020B0503020204020204" pitchFamily="34" charset="0"/>
              </a:defRPr>
            </a:lvl1pPr>
            <a:lvl2pPr marL="457178" indent="0">
              <a:buNone/>
              <a:defRPr b="0" i="0">
                <a:latin typeface="Corbel" panose="020B0503020204020204" pitchFamily="34" charset="0"/>
              </a:defRPr>
            </a:lvl2pPr>
            <a:lvl3pPr marL="914356" indent="0">
              <a:buNone/>
              <a:defRPr b="0" i="0">
                <a:latin typeface="Corbel" panose="020B0503020204020204" pitchFamily="34" charset="0"/>
              </a:defRPr>
            </a:lvl3pPr>
            <a:lvl4pPr marL="1371532" indent="0">
              <a:buNone/>
              <a:defRPr b="0" i="0">
                <a:latin typeface="Corbel" panose="020B0503020204020204" pitchFamily="34" charset="0"/>
              </a:defRPr>
            </a:lvl4pPr>
            <a:lvl5pPr marL="1828709" indent="0">
              <a:buNone/>
              <a:defRPr b="0" i="0">
                <a:latin typeface="Corbel" panose="020B0503020204020204" pitchFamily="34" charset="0"/>
              </a:defRPr>
            </a:lvl5pPr>
          </a:lstStyle>
          <a:p>
            <a:pPr lvl="0"/>
            <a:r>
              <a:rPr lang="en-US"/>
              <a:t>Edit Master text styles</a:t>
            </a:r>
          </a:p>
        </p:txBody>
      </p:sp>
    </p:spTree>
    <p:extLst>
      <p:ext uri="{BB962C8B-B14F-4D97-AF65-F5344CB8AC3E}">
        <p14:creationId xmlns:p14="http://schemas.microsoft.com/office/powerpoint/2010/main" val="5034919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light" type="tx">
  <p:cSld name="Blank light">
    <p:bg>
      <p:bgPr>
        <a:solidFill>
          <a:srgbClr val="FFFFFF"/>
        </a:solidFill>
        <a:effectLst/>
      </p:bgPr>
    </p:bg>
    <p:spTree>
      <p:nvGrpSpPr>
        <p:cNvPr id="1" name="Shape 6"/>
        <p:cNvGrpSpPr/>
        <p:nvPr/>
      </p:nvGrpSpPr>
      <p:grpSpPr>
        <a:xfrm>
          <a:off x="0" y="0"/>
          <a:ext cx="0" cy="0"/>
          <a:chOff x="0" y="0"/>
          <a:chExt cx="0" cy="0"/>
        </a:xfrm>
      </p:grpSpPr>
      <p:sp>
        <p:nvSpPr>
          <p:cNvPr id="7" name="Google Shape;7;p33"/>
          <p:cNvSpPr txBox="1">
            <a:spLocks noGrp="1"/>
          </p:cNvSpPr>
          <p:nvPr>
            <p:ph type="body" idx="1"/>
          </p:nvPr>
        </p:nvSpPr>
        <p:spPr>
          <a:xfrm>
            <a:off x="376015" y="317500"/>
            <a:ext cx="10101130" cy="509590"/>
          </a:xfrm>
          <a:prstGeom prst="rect">
            <a:avLst/>
          </a:prstGeom>
          <a:noFill/>
          <a:ln>
            <a:noFill/>
          </a:ln>
        </p:spPr>
        <p:txBody>
          <a:bodyPr spcFirstLastPara="1" wrap="square" lIns="45700" tIns="45700" rIns="45700" bIns="45700" anchor="t" anchorCtr="0">
            <a:noAutofit/>
          </a:bodyPr>
          <a:lstStyle>
            <a:lvl1pPr marL="457200" marR="0" lvl="0" indent="-228600" algn="l" rtl="0">
              <a:lnSpc>
                <a:spcPct val="90000"/>
              </a:lnSpc>
              <a:spcBef>
                <a:spcPts val="1000"/>
              </a:spcBef>
              <a:spcAft>
                <a:spcPts val="0"/>
              </a:spcAft>
              <a:buClr>
                <a:schemeClr val="accent5"/>
              </a:buClr>
              <a:buSzPts val="3000"/>
              <a:buFont typeface="Arial"/>
              <a:buNone/>
              <a:defRPr sz="3000" b="1" i="0" u="none" strike="noStrike" cap="none">
                <a:solidFill>
                  <a:schemeClr val="dk1"/>
                </a:solidFill>
                <a:latin typeface="Arial"/>
                <a:ea typeface="Arial"/>
                <a:cs typeface="Arial"/>
                <a:sym typeface="Arial"/>
              </a:defRPr>
            </a:lvl1pPr>
            <a:lvl2pPr marL="914400" marR="0" lvl="1" indent="-419100" algn="l" rtl="0">
              <a:lnSpc>
                <a:spcPct val="90000"/>
              </a:lnSpc>
              <a:spcBef>
                <a:spcPts val="1000"/>
              </a:spcBef>
              <a:spcAft>
                <a:spcPts val="0"/>
              </a:spcAft>
              <a:buClr>
                <a:schemeClr val="accent5"/>
              </a:buClr>
              <a:buSzPts val="3000"/>
              <a:buFont typeface="Arial"/>
              <a:buChar char="•"/>
              <a:defRPr sz="3000" b="1" i="0" u="none" strike="noStrike" cap="none">
                <a:solidFill>
                  <a:schemeClr val="dk1"/>
                </a:solidFill>
                <a:latin typeface="Arial"/>
                <a:ea typeface="Arial"/>
                <a:cs typeface="Arial"/>
                <a:sym typeface="Arial"/>
              </a:defRPr>
            </a:lvl2pPr>
            <a:lvl3pPr marL="1371600" marR="0" lvl="2" indent="-419100" algn="l" rtl="0">
              <a:lnSpc>
                <a:spcPct val="90000"/>
              </a:lnSpc>
              <a:spcBef>
                <a:spcPts val="1000"/>
              </a:spcBef>
              <a:spcAft>
                <a:spcPts val="0"/>
              </a:spcAft>
              <a:buClr>
                <a:schemeClr val="accent5"/>
              </a:buClr>
              <a:buSzPts val="3000"/>
              <a:buFont typeface="Arial"/>
              <a:buChar char="•"/>
              <a:defRPr sz="3000" b="1" i="0" u="none" strike="noStrike" cap="none">
                <a:solidFill>
                  <a:schemeClr val="dk1"/>
                </a:solidFill>
                <a:latin typeface="Arial"/>
                <a:ea typeface="Arial"/>
                <a:cs typeface="Arial"/>
                <a:sym typeface="Arial"/>
              </a:defRPr>
            </a:lvl3pPr>
            <a:lvl4pPr marL="1828800" marR="0" lvl="3" indent="-419100" algn="l" rtl="0">
              <a:lnSpc>
                <a:spcPct val="90000"/>
              </a:lnSpc>
              <a:spcBef>
                <a:spcPts val="1000"/>
              </a:spcBef>
              <a:spcAft>
                <a:spcPts val="0"/>
              </a:spcAft>
              <a:buClr>
                <a:schemeClr val="accent5"/>
              </a:buClr>
              <a:buSzPts val="3000"/>
              <a:buFont typeface="Arial"/>
              <a:buChar char="•"/>
              <a:defRPr sz="3000" b="1" i="0" u="none" strike="noStrike" cap="none">
                <a:solidFill>
                  <a:schemeClr val="dk1"/>
                </a:solidFill>
                <a:latin typeface="Arial"/>
                <a:ea typeface="Arial"/>
                <a:cs typeface="Arial"/>
                <a:sym typeface="Arial"/>
              </a:defRPr>
            </a:lvl4pPr>
            <a:lvl5pPr marL="2286000" marR="0" lvl="4" indent="-419100" algn="l" rtl="0">
              <a:lnSpc>
                <a:spcPct val="90000"/>
              </a:lnSpc>
              <a:spcBef>
                <a:spcPts val="1000"/>
              </a:spcBef>
              <a:spcAft>
                <a:spcPts val="0"/>
              </a:spcAft>
              <a:buClr>
                <a:schemeClr val="accent5"/>
              </a:buClr>
              <a:buSzPts val="3000"/>
              <a:buFont typeface="Arial"/>
              <a:buChar char="•"/>
              <a:defRPr sz="3000" b="1" i="0" u="none" strike="noStrike" cap="none">
                <a:solidFill>
                  <a:schemeClr val="dk1"/>
                </a:solidFill>
                <a:latin typeface="Arial"/>
                <a:ea typeface="Arial"/>
                <a:cs typeface="Arial"/>
                <a:sym typeface="Arial"/>
              </a:defRPr>
            </a:lvl5pPr>
            <a:lvl6pPr marL="2743200" marR="0" lvl="5"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8" name="Google Shape;8;p33"/>
          <p:cNvSpPr txBox="1">
            <a:spLocks noGrp="1"/>
          </p:cNvSpPr>
          <p:nvPr>
            <p:ph type="body" idx="2"/>
          </p:nvPr>
        </p:nvSpPr>
        <p:spPr>
          <a:xfrm>
            <a:off x="376015" y="827090"/>
            <a:ext cx="10101485" cy="433385"/>
          </a:xfrm>
          <a:prstGeom prst="rect">
            <a:avLst/>
          </a:prstGeom>
          <a:noFill/>
          <a:ln>
            <a:noFill/>
          </a:ln>
        </p:spPr>
        <p:txBody>
          <a:bodyPr spcFirstLastPara="1" wrap="square" lIns="45700" tIns="45700" rIns="45700" bIns="45700" anchor="t" anchorCtr="0">
            <a:noAutofit/>
          </a:bodyPr>
          <a:lstStyle>
            <a:lvl1pPr marL="457200" marR="0" lvl="0" indent="-228600" algn="l" rtl="0">
              <a:lnSpc>
                <a:spcPct val="100000"/>
              </a:lnSpc>
              <a:spcBef>
                <a:spcPts val="1000"/>
              </a:spcBef>
              <a:spcAft>
                <a:spcPts val="0"/>
              </a:spcAft>
              <a:buClr>
                <a:srgbClr val="94969E"/>
              </a:buClr>
              <a:buSzPts val="1600"/>
              <a:buFont typeface="Roboto"/>
              <a:buNone/>
              <a:defRPr sz="1600" b="0" i="0" u="none" strike="noStrike" cap="none">
                <a:solidFill>
                  <a:srgbClr val="91959E"/>
                </a:solidFill>
                <a:latin typeface="Roboto"/>
                <a:ea typeface="Roboto"/>
                <a:cs typeface="Roboto"/>
                <a:sym typeface="Roboto"/>
              </a:defRPr>
            </a:lvl1pPr>
            <a:lvl2pPr marL="914400" marR="0" lvl="1" indent="-342900" algn="l" rtl="0">
              <a:lnSpc>
                <a:spcPct val="90000"/>
              </a:lnSpc>
              <a:spcBef>
                <a:spcPts val="1000"/>
              </a:spcBef>
              <a:spcAft>
                <a:spcPts val="0"/>
              </a:spcAft>
              <a:buClr>
                <a:schemeClr val="accent5"/>
              </a:buClr>
              <a:buSzPts val="1800"/>
              <a:buFont typeface="Arial"/>
              <a:buChar char="•"/>
              <a:defRPr sz="2400" b="0" i="0" u="none" strike="noStrike" cap="none">
                <a:solidFill>
                  <a:schemeClr val="dk1"/>
                </a:solidFill>
                <a:latin typeface="Roboto"/>
                <a:ea typeface="Roboto"/>
                <a:cs typeface="Roboto"/>
                <a:sym typeface="Roboto"/>
              </a:defRPr>
            </a:lvl2pPr>
            <a:lvl3pPr marL="1371600" marR="0" lvl="2" indent="-342900" algn="l" rtl="0">
              <a:lnSpc>
                <a:spcPct val="90000"/>
              </a:lnSpc>
              <a:spcBef>
                <a:spcPts val="1000"/>
              </a:spcBef>
              <a:spcAft>
                <a:spcPts val="0"/>
              </a:spcAft>
              <a:buClr>
                <a:schemeClr val="accent5"/>
              </a:buClr>
              <a:buSzPts val="18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1000"/>
              </a:spcBef>
              <a:spcAft>
                <a:spcPts val="0"/>
              </a:spcAft>
              <a:buClr>
                <a:schemeClr val="accent5"/>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9" name="Google Shape;9;p33"/>
          <p:cNvSpPr txBox="1">
            <a:spLocks noGrp="1"/>
          </p:cNvSpPr>
          <p:nvPr>
            <p:ph type="sldNum" idx="12"/>
          </p:nvPr>
        </p:nvSpPr>
        <p:spPr>
          <a:xfrm>
            <a:off x="5892800" y="6217871"/>
            <a:ext cx="2844800" cy="276959"/>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1pPr>
            <a:lvl2pPr marL="0" marR="0" lvl="1"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2pPr>
            <a:lvl3pPr marL="0" marR="0" lvl="2"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3pPr>
            <a:lvl4pPr marL="0" marR="0" lvl="3"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4pPr>
            <a:lvl5pPr marL="0" marR="0" lvl="4"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5pPr>
            <a:lvl6pPr marL="0" marR="0" lvl="5"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6pPr>
            <a:lvl7pPr marL="0" marR="0" lvl="6"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7pPr>
            <a:lvl8pPr marL="0" marR="0" lvl="7"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8pPr>
            <a:lvl9pPr marL="0" marR="0" lvl="8" indent="0" algn="r" rtl="0">
              <a:lnSpc>
                <a:spcPct val="100000"/>
              </a:lnSpc>
              <a:spcBef>
                <a:spcPts val="0"/>
              </a:spcBef>
              <a:spcAft>
                <a:spcPts val="0"/>
              </a:spcAft>
              <a:buClr>
                <a:schemeClr val="accent5"/>
              </a:buClr>
              <a:buSzPts val="1200"/>
              <a:buFont typeface="Roboto"/>
              <a:buNone/>
              <a:defRPr sz="1200" b="0" i="0" u="none" strike="noStrike" cap="none">
                <a:solidFill>
                  <a:srgbClr val="000000"/>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42032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orange+white text">
  <p:cSld name="orange+white text">
    <p:bg>
      <p:bgPr>
        <a:solidFill>
          <a:schemeClr val="accent4"/>
        </a:solidFill>
        <a:effectLst/>
      </p:bgPr>
    </p:bg>
    <p:spTree>
      <p:nvGrpSpPr>
        <p:cNvPr id="1" name="Shape 19"/>
        <p:cNvGrpSpPr/>
        <p:nvPr/>
      </p:nvGrpSpPr>
      <p:grpSpPr>
        <a:xfrm>
          <a:off x="0" y="0"/>
          <a:ext cx="0" cy="0"/>
          <a:chOff x="0" y="0"/>
          <a:chExt cx="0" cy="0"/>
        </a:xfrm>
      </p:grpSpPr>
      <p:sp>
        <p:nvSpPr>
          <p:cNvPr id="20" name="Google Shape;20;p37"/>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8855384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ingle image placeholder (diamond)">
  <p:cSld name="Single image placeholder (diamond)">
    <p:spTree>
      <p:nvGrpSpPr>
        <p:cNvPr id="1" name="Shape 21"/>
        <p:cNvGrpSpPr/>
        <p:nvPr/>
      </p:nvGrpSpPr>
      <p:grpSpPr>
        <a:xfrm>
          <a:off x="0" y="0"/>
          <a:ext cx="0" cy="0"/>
          <a:chOff x="0" y="0"/>
          <a:chExt cx="0" cy="0"/>
        </a:xfrm>
      </p:grpSpPr>
      <p:sp>
        <p:nvSpPr>
          <p:cNvPr id="22" name="Google Shape;22;p38"/>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23" name="Google Shape;23;p38"/>
          <p:cNvSpPr>
            <a:spLocks noGrp="1"/>
          </p:cNvSpPr>
          <p:nvPr>
            <p:ph type="pic" idx="2"/>
          </p:nvPr>
        </p:nvSpPr>
        <p:spPr>
          <a:xfrm>
            <a:off x="585294" y="1600200"/>
            <a:ext cx="4526422" cy="4417400"/>
          </a:xfrm>
          <a:prstGeom prst="rect">
            <a:avLst/>
          </a:prstGeom>
          <a:gradFill>
            <a:gsLst>
              <a:gs pos="0">
                <a:schemeClr val="accent1"/>
              </a:gs>
              <a:gs pos="10000">
                <a:schemeClr val="accent1"/>
              </a:gs>
              <a:gs pos="86000">
                <a:schemeClr val="accent2"/>
              </a:gs>
              <a:gs pos="100000">
                <a:schemeClr val="accent2"/>
              </a:gs>
            </a:gsLst>
            <a:lin ang="0" scaled="0"/>
          </a:gradFill>
          <a:ln>
            <a:noFill/>
          </a:ln>
        </p:spPr>
      </p:sp>
      <p:sp>
        <p:nvSpPr>
          <p:cNvPr id="24" name="Google Shape;24;p38"/>
          <p:cNvSpPr txBox="1">
            <a:spLocks noGrp="1"/>
          </p:cNvSpPr>
          <p:nvPr>
            <p:ph type="body" idx="3"/>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91959E"/>
              </a:buClr>
              <a:buSzPts val="1600"/>
              <a:buFont typeface="Arial"/>
              <a:buNone/>
              <a:defRPr sz="1600" b="0" i="0" u="none" strike="noStrike" cap="none">
                <a:solidFill>
                  <a:srgbClr val="91959E"/>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10096226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lank - blue+green gradient">
  <p:cSld name="Blank - blue+green gradient">
    <p:bg>
      <p:bgPr>
        <a:gradFill>
          <a:gsLst>
            <a:gs pos="0">
              <a:schemeClr val="accent1"/>
            </a:gs>
            <a:gs pos="10000">
              <a:schemeClr val="accent1"/>
            </a:gs>
            <a:gs pos="86000">
              <a:schemeClr val="accent2"/>
            </a:gs>
            <a:gs pos="100000">
              <a:schemeClr val="accent2"/>
            </a:gs>
          </a:gsLst>
          <a:lin ang="18900000" scaled="0"/>
        </a:gradFill>
        <a:effectLst/>
      </p:bgPr>
    </p:bg>
    <p:spTree>
      <p:nvGrpSpPr>
        <p:cNvPr id="1" name="Shape 25"/>
        <p:cNvGrpSpPr/>
        <p:nvPr/>
      </p:nvGrpSpPr>
      <p:grpSpPr>
        <a:xfrm>
          <a:off x="0" y="0"/>
          <a:ext cx="0" cy="0"/>
          <a:chOff x="0" y="0"/>
          <a:chExt cx="0" cy="0"/>
        </a:xfrm>
      </p:grpSpPr>
      <p:sp>
        <p:nvSpPr>
          <p:cNvPr id="26" name="Google Shape;2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
        <p:nvSpPr>
          <p:cNvPr id="29" name="Google Shape;29;p39"/>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30" name="Google Shape;30;p39"/>
          <p:cNvSpPr txBox="1">
            <a:spLocks noGrp="1"/>
          </p:cNvSpPr>
          <p:nvPr>
            <p:ph type="body" idx="2"/>
          </p:nvPr>
        </p:nvSpPr>
        <p:spPr>
          <a:xfrm>
            <a:off x="376015" y="827088"/>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16900155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circle placeholders-single blue">
  <p:cSld name="4-circle placeholders-single blue">
    <p:spTree>
      <p:nvGrpSpPr>
        <p:cNvPr id="1" name="Shape 31"/>
        <p:cNvGrpSpPr/>
        <p:nvPr/>
      </p:nvGrpSpPr>
      <p:grpSpPr>
        <a:xfrm>
          <a:off x="0" y="0"/>
          <a:ext cx="0" cy="0"/>
          <a:chOff x="0" y="0"/>
          <a:chExt cx="0" cy="0"/>
        </a:xfrm>
      </p:grpSpPr>
      <p:sp>
        <p:nvSpPr>
          <p:cNvPr id="32" name="Google Shape;32;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 name="Google Shape;34;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
        <p:nvSpPr>
          <p:cNvPr id="35" name="Google Shape;35;p40"/>
          <p:cNvSpPr>
            <a:spLocks noGrp="1"/>
          </p:cNvSpPr>
          <p:nvPr>
            <p:ph type="pic" idx="2"/>
          </p:nvPr>
        </p:nvSpPr>
        <p:spPr>
          <a:xfrm>
            <a:off x="738188" y="1724025"/>
            <a:ext cx="1409700" cy="1409700"/>
          </a:xfrm>
          <a:prstGeom prst="rect">
            <a:avLst/>
          </a:prstGeom>
          <a:solidFill>
            <a:schemeClr val="accent1"/>
          </a:solidFill>
          <a:ln>
            <a:noFill/>
          </a:ln>
        </p:spPr>
      </p:sp>
      <p:sp>
        <p:nvSpPr>
          <p:cNvPr id="36" name="Google Shape;36;p40"/>
          <p:cNvSpPr>
            <a:spLocks noGrp="1"/>
          </p:cNvSpPr>
          <p:nvPr>
            <p:ph type="pic" idx="3"/>
          </p:nvPr>
        </p:nvSpPr>
        <p:spPr>
          <a:xfrm>
            <a:off x="3462748" y="1724025"/>
            <a:ext cx="1409700" cy="1409700"/>
          </a:xfrm>
          <a:prstGeom prst="rect">
            <a:avLst/>
          </a:prstGeom>
          <a:solidFill>
            <a:schemeClr val="accent1"/>
          </a:solidFill>
          <a:ln>
            <a:noFill/>
          </a:ln>
        </p:spPr>
      </p:sp>
      <p:sp>
        <p:nvSpPr>
          <p:cNvPr id="37" name="Google Shape;37;p40"/>
          <p:cNvSpPr>
            <a:spLocks noGrp="1"/>
          </p:cNvSpPr>
          <p:nvPr>
            <p:ph type="pic" idx="4"/>
          </p:nvPr>
        </p:nvSpPr>
        <p:spPr>
          <a:xfrm>
            <a:off x="6187308" y="1724025"/>
            <a:ext cx="1409700" cy="1409700"/>
          </a:xfrm>
          <a:prstGeom prst="rect">
            <a:avLst/>
          </a:prstGeom>
          <a:solidFill>
            <a:schemeClr val="accent1"/>
          </a:solidFill>
          <a:ln>
            <a:noFill/>
          </a:ln>
        </p:spPr>
      </p:sp>
      <p:sp>
        <p:nvSpPr>
          <p:cNvPr id="38" name="Google Shape;38;p40"/>
          <p:cNvSpPr>
            <a:spLocks noGrp="1"/>
          </p:cNvSpPr>
          <p:nvPr>
            <p:ph type="pic" idx="5"/>
          </p:nvPr>
        </p:nvSpPr>
        <p:spPr>
          <a:xfrm>
            <a:off x="9066608" y="1720261"/>
            <a:ext cx="1409700" cy="1409700"/>
          </a:xfrm>
          <a:prstGeom prst="rect">
            <a:avLst/>
          </a:prstGeom>
          <a:solidFill>
            <a:schemeClr val="accent1"/>
          </a:solidFill>
          <a:ln>
            <a:noFill/>
          </a:ln>
        </p:spPr>
      </p:sp>
      <p:sp>
        <p:nvSpPr>
          <p:cNvPr id="39" name="Google Shape;39;p40"/>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40" name="Google Shape;40;p40"/>
          <p:cNvSpPr txBox="1">
            <a:spLocks noGrp="1"/>
          </p:cNvSpPr>
          <p:nvPr>
            <p:ph type="body" idx="6"/>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91959E"/>
              </a:buClr>
              <a:buSzPts val="1600"/>
              <a:buFont typeface="Arial"/>
              <a:buNone/>
              <a:defRPr sz="1600" b="0" i="0" u="none" strike="noStrike" cap="none">
                <a:solidFill>
                  <a:srgbClr val="91959E"/>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9689138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circle placeholders-gradient 1">
  <p:cSld name="4-circle placeholders-gradient 1">
    <p:bg>
      <p:bgPr>
        <a:gradFill>
          <a:gsLst>
            <a:gs pos="0">
              <a:schemeClr val="accent1"/>
            </a:gs>
            <a:gs pos="10000">
              <a:schemeClr val="accent1"/>
            </a:gs>
            <a:gs pos="86000">
              <a:schemeClr val="accent2"/>
            </a:gs>
            <a:gs pos="100000">
              <a:schemeClr val="accent2"/>
            </a:gs>
          </a:gsLst>
          <a:lin ang="18900000" scaled="0"/>
        </a:gradFill>
        <a:effectLst/>
      </p:bgPr>
    </p:bg>
    <p:spTree>
      <p:nvGrpSpPr>
        <p:cNvPr id="1" name="Shape 41"/>
        <p:cNvGrpSpPr/>
        <p:nvPr/>
      </p:nvGrpSpPr>
      <p:grpSpPr>
        <a:xfrm>
          <a:off x="0" y="0"/>
          <a:ext cx="0" cy="0"/>
          <a:chOff x="0" y="0"/>
          <a:chExt cx="0" cy="0"/>
        </a:xfrm>
      </p:grpSpPr>
      <p:sp>
        <p:nvSpPr>
          <p:cNvPr id="42" name="Google Shape;4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 name="Google Shape;4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 name="Google Shape;4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
        <p:nvSpPr>
          <p:cNvPr id="45" name="Google Shape;45;p41"/>
          <p:cNvSpPr>
            <a:spLocks noGrp="1"/>
          </p:cNvSpPr>
          <p:nvPr>
            <p:ph type="pic" idx="2"/>
          </p:nvPr>
        </p:nvSpPr>
        <p:spPr>
          <a:xfrm>
            <a:off x="738188" y="1724025"/>
            <a:ext cx="1409700" cy="1409700"/>
          </a:xfrm>
          <a:prstGeom prst="rect">
            <a:avLst/>
          </a:prstGeom>
          <a:solidFill>
            <a:schemeClr val="accent1"/>
          </a:solidFill>
          <a:ln>
            <a:noFill/>
          </a:ln>
        </p:spPr>
      </p:sp>
      <p:sp>
        <p:nvSpPr>
          <p:cNvPr id="46" name="Google Shape;46;p41"/>
          <p:cNvSpPr>
            <a:spLocks noGrp="1"/>
          </p:cNvSpPr>
          <p:nvPr>
            <p:ph type="pic" idx="3"/>
          </p:nvPr>
        </p:nvSpPr>
        <p:spPr>
          <a:xfrm>
            <a:off x="3462748" y="1724025"/>
            <a:ext cx="1409700" cy="1409700"/>
          </a:xfrm>
          <a:prstGeom prst="rect">
            <a:avLst/>
          </a:prstGeom>
          <a:solidFill>
            <a:schemeClr val="accent1"/>
          </a:solidFill>
          <a:ln>
            <a:noFill/>
          </a:ln>
        </p:spPr>
      </p:sp>
      <p:sp>
        <p:nvSpPr>
          <p:cNvPr id="47" name="Google Shape;47;p41"/>
          <p:cNvSpPr>
            <a:spLocks noGrp="1"/>
          </p:cNvSpPr>
          <p:nvPr>
            <p:ph type="pic" idx="4"/>
          </p:nvPr>
        </p:nvSpPr>
        <p:spPr>
          <a:xfrm>
            <a:off x="6187308" y="1724025"/>
            <a:ext cx="1409700" cy="1409700"/>
          </a:xfrm>
          <a:prstGeom prst="rect">
            <a:avLst/>
          </a:prstGeom>
          <a:solidFill>
            <a:schemeClr val="accent1"/>
          </a:solidFill>
          <a:ln>
            <a:noFill/>
          </a:ln>
        </p:spPr>
      </p:sp>
      <p:sp>
        <p:nvSpPr>
          <p:cNvPr id="48" name="Google Shape;48;p41"/>
          <p:cNvSpPr>
            <a:spLocks noGrp="1"/>
          </p:cNvSpPr>
          <p:nvPr>
            <p:ph type="pic" idx="5"/>
          </p:nvPr>
        </p:nvSpPr>
        <p:spPr>
          <a:xfrm>
            <a:off x="9066608" y="1720261"/>
            <a:ext cx="1409700" cy="1409700"/>
          </a:xfrm>
          <a:prstGeom prst="rect">
            <a:avLst/>
          </a:prstGeom>
          <a:solidFill>
            <a:schemeClr val="accent1"/>
          </a:solidFill>
          <a:ln>
            <a:noFill/>
          </a:ln>
        </p:spPr>
      </p:sp>
      <p:sp>
        <p:nvSpPr>
          <p:cNvPr id="49" name="Google Shape;49;p41"/>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50" name="Google Shape;50;p41"/>
          <p:cNvSpPr txBox="1">
            <a:spLocks noGrp="1"/>
          </p:cNvSpPr>
          <p:nvPr>
            <p:ph type="body" idx="6"/>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41104565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circle placeholders-blue accents">
  <p:cSld name="4-circle placeholders-blue accents">
    <p:spTree>
      <p:nvGrpSpPr>
        <p:cNvPr id="1" name="Shape 51"/>
        <p:cNvGrpSpPr/>
        <p:nvPr/>
      </p:nvGrpSpPr>
      <p:grpSpPr>
        <a:xfrm>
          <a:off x="0" y="0"/>
          <a:ext cx="0" cy="0"/>
          <a:chOff x="0" y="0"/>
          <a:chExt cx="0" cy="0"/>
        </a:xfrm>
      </p:grpSpPr>
      <p:sp>
        <p:nvSpPr>
          <p:cNvPr id="52" name="Google Shape;5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
        <p:nvSpPr>
          <p:cNvPr id="55" name="Google Shape;55;p42"/>
          <p:cNvSpPr>
            <a:spLocks noGrp="1"/>
          </p:cNvSpPr>
          <p:nvPr>
            <p:ph type="pic" idx="2"/>
          </p:nvPr>
        </p:nvSpPr>
        <p:spPr>
          <a:xfrm>
            <a:off x="738188" y="1724025"/>
            <a:ext cx="1409700" cy="1409700"/>
          </a:xfrm>
          <a:prstGeom prst="rect">
            <a:avLst/>
          </a:prstGeom>
          <a:solidFill>
            <a:schemeClr val="accent1"/>
          </a:solidFill>
          <a:ln>
            <a:noFill/>
          </a:ln>
        </p:spPr>
      </p:sp>
      <p:sp>
        <p:nvSpPr>
          <p:cNvPr id="56" name="Google Shape;56;p42"/>
          <p:cNvSpPr>
            <a:spLocks noGrp="1"/>
          </p:cNvSpPr>
          <p:nvPr>
            <p:ph type="pic" idx="3"/>
          </p:nvPr>
        </p:nvSpPr>
        <p:spPr>
          <a:xfrm>
            <a:off x="3462748" y="1724025"/>
            <a:ext cx="1409700" cy="1409700"/>
          </a:xfrm>
          <a:prstGeom prst="rect">
            <a:avLst/>
          </a:prstGeom>
          <a:solidFill>
            <a:srgbClr val="3BB5FF"/>
          </a:solidFill>
          <a:ln>
            <a:noFill/>
          </a:ln>
        </p:spPr>
      </p:sp>
      <p:sp>
        <p:nvSpPr>
          <p:cNvPr id="57" name="Google Shape;57;p42"/>
          <p:cNvSpPr>
            <a:spLocks noGrp="1"/>
          </p:cNvSpPr>
          <p:nvPr>
            <p:ph type="pic" idx="4"/>
          </p:nvPr>
        </p:nvSpPr>
        <p:spPr>
          <a:xfrm>
            <a:off x="6187308" y="1724025"/>
            <a:ext cx="1409700" cy="1409700"/>
          </a:xfrm>
          <a:prstGeom prst="rect">
            <a:avLst/>
          </a:prstGeom>
          <a:solidFill>
            <a:srgbClr val="7DCDFF"/>
          </a:solidFill>
          <a:ln>
            <a:noFill/>
          </a:ln>
        </p:spPr>
      </p:sp>
      <p:sp>
        <p:nvSpPr>
          <p:cNvPr id="58" name="Google Shape;58;p42"/>
          <p:cNvSpPr>
            <a:spLocks noGrp="1"/>
          </p:cNvSpPr>
          <p:nvPr>
            <p:ph type="pic" idx="5"/>
          </p:nvPr>
        </p:nvSpPr>
        <p:spPr>
          <a:xfrm>
            <a:off x="9066608" y="1720261"/>
            <a:ext cx="1409700" cy="1409700"/>
          </a:xfrm>
          <a:prstGeom prst="rect">
            <a:avLst/>
          </a:prstGeom>
          <a:solidFill>
            <a:srgbClr val="BEE6FF"/>
          </a:solidFill>
          <a:ln>
            <a:noFill/>
          </a:ln>
        </p:spPr>
      </p:sp>
      <p:sp>
        <p:nvSpPr>
          <p:cNvPr id="59" name="Google Shape;59;p42"/>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60" name="Google Shape;60;p42"/>
          <p:cNvSpPr txBox="1">
            <a:spLocks noGrp="1"/>
          </p:cNvSpPr>
          <p:nvPr>
            <p:ph type="body" idx="6"/>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91959E"/>
              </a:buClr>
              <a:buSzPts val="1600"/>
              <a:buFont typeface="Arial"/>
              <a:buNone/>
              <a:defRPr sz="1600" b="0" i="0" u="none" strike="noStrike" cap="none">
                <a:solidFill>
                  <a:srgbClr val="91959E"/>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28902526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circle placeholders (4 colors)">
  <p:cSld name="4-circle placeholders (4 colors)">
    <p:spTree>
      <p:nvGrpSpPr>
        <p:cNvPr id="1" name="Shape 61"/>
        <p:cNvGrpSpPr/>
        <p:nvPr/>
      </p:nvGrpSpPr>
      <p:grpSpPr>
        <a:xfrm>
          <a:off x="0" y="0"/>
          <a:ext cx="0" cy="0"/>
          <a:chOff x="0" y="0"/>
          <a:chExt cx="0" cy="0"/>
        </a:xfrm>
      </p:grpSpPr>
      <p:sp>
        <p:nvSpPr>
          <p:cNvPr id="62" name="Google Shape;6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
        <p:nvSpPr>
          <p:cNvPr id="65" name="Google Shape;65;p43"/>
          <p:cNvSpPr>
            <a:spLocks noGrp="1"/>
          </p:cNvSpPr>
          <p:nvPr>
            <p:ph type="pic" idx="2"/>
          </p:nvPr>
        </p:nvSpPr>
        <p:spPr>
          <a:xfrm>
            <a:off x="738188" y="1724025"/>
            <a:ext cx="1409700" cy="1409700"/>
          </a:xfrm>
          <a:prstGeom prst="rect">
            <a:avLst/>
          </a:prstGeom>
          <a:solidFill>
            <a:schemeClr val="accent1"/>
          </a:solidFill>
          <a:ln>
            <a:noFill/>
          </a:ln>
        </p:spPr>
      </p:sp>
      <p:sp>
        <p:nvSpPr>
          <p:cNvPr id="66" name="Google Shape;66;p43"/>
          <p:cNvSpPr>
            <a:spLocks noGrp="1"/>
          </p:cNvSpPr>
          <p:nvPr>
            <p:ph type="pic" idx="3"/>
          </p:nvPr>
        </p:nvSpPr>
        <p:spPr>
          <a:xfrm>
            <a:off x="3462748" y="1724025"/>
            <a:ext cx="1409700" cy="1409700"/>
          </a:xfrm>
          <a:prstGeom prst="rect">
            <a:avLst/>
          </a:prstGeom>
          <a:solidFill>
            <a:schemeClr val="accent2"/>
          </a:solidFill>
          <a:ln>
            <a:noFill/>
          </a:ln>
        </p:spPr>
      </p:sp>
      <p:sp>
        <p:nvSpPr>
          <p:cNvPr id="67" name="Google Shape;67;p43"/>
          <p:cNvSpPr>
            <a:spLocks noGrp="1"/>
          </p:cNvSpPr>
          <p:nvPr>
            <p:ph type="pic" idx="4"/>
          </p:nvPr>
        </p:nvSpPr>
        <p:spPr>
          <a:xfrm>
            <a:off x="6187308" y="1724025"/>
            <a:ext cx="1409700" cy="1409700"/>
          </a:xfrm>
          <a:prstGeom prst="rect">
            <a:avLst/>
          </a:prstGeom>
          <a:solidFill>
            <a:schemeClr val="accent3"/>
          </a:solidFill>
          <a:ln>
            <a:noFill/>
          </a:ln>
        </p:spPr>
      </p:sp>
      <p:sp>
        <p:nvSpPr>
          <p:cNvPr id="68" name="Google Shape;68;p43"/>
          <p:cNvSpPr>
            <a:spLocks noGrp="1"/>
          </p:cNvSpPr>
          <p:nvPr>
            <p:ph type="pic" idx="5"/>
          </p:nvPr>
        </p:nvSpPr>
        <p:spPr>
          <a:xfrm>
            <a:off x="9066608" y="1720261"/>
            <a:ext cx="1409700" cy="1409700"/>
          </a:xfrm>
          <a:prstGeom prst="rect">
            <a:avLst/>
          </a:prstGeom>
          <a:solidFill>
            <a:schemeClr val="accent4"/>
          </a:solidFill>
          <a:ln>
            <a:noFill/>
          </a:ln>
        </p:spPr>
      </p:sp>
      <p:sp>
        <p:nvSpPr>
          <p:cNvPr id="69" name="Google Shape;69;p43"/>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70" name="Google Shape;70;p43"/>
          <p:cNvSpPr txBox="1">
            <a:spLocks noGrp="1"/>
          </p:cNvSpPr>
          <p:nvPr>
            <p:ph type="body" idx="6"/>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91959E"/>
              </a:buClr>
              <a:buSzPts val="1600"/>
              <a:buFont typeface="Arial"/>
              <a:buNone/>
              <a:defRPr sz="1600" b="0" i="0" u="none" strike="noStrike" cap="none">
                <a:solidFill>
                  <a:srgbClr val="91959E"/>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2062749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lank_no logo" type="obj">
  <p:cSld name="blank_no logo">
    <p:spTree>
      <p:nvGrpSpPr>
        <p:cNvPr id="1" name="Shape 71"/>
        <p:cNvGrpSpPr/>
        <p:nvPr/>
      </p:nvGrpSpPr>
      <p:grpSpPr>
        <a:xfrm>
          <a:off x="0" y="0"/>
          <a:ext cx="0" cy="0"/>
          <a:chOff x="0" y="0"/>
          <a:chExt cx="0" cy="0"/>
        </a:xfrm>
      </p:grpSpPr>
      <p:sp>
        <p:nvSpPr>
          <p:cNvPr id="72" name="Google Shape;72;p44"/>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3" name="Google Shape;73;p44"/>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74" name="Google Shape;74;p4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 name="Google Shape;75;p4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 name="Google Shape;76;p4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960822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lue+white text">
  <p:cSld name="blue+white text">
    <p:bg>
      <p:bgPr>
        <a:solidFill>
          <a:schemeClr val="accent1"/>
        </a:solidFill>
        <a:effectLst/>
      </p:bgPr>
    </p:bg>
    <p:spTree>
      <p:nvGrpSpPr>
        <p:cNvPr id="1" name="Shape 77"/>
        <p:cNvGrpSpPr/>
        <p:nvPr/>
      </p:nvGrpSpPr>
      <p:grpSpPr>
        <a:xfrm>
          <a:off x="0" y="0"/>
          <a:ext cx="0" cy="0"/>
          <a:chOff x="0" y="0"/>
          <a:chExt cx="0" cy="0"/>
        </a:xfrm>
      </p:grpSpPr>
      <p:sp>
        <p:nvSpPr>
          <p:cNvPr id="78" name="Google Shape;78;p45"/>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41100446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green+white text">
  <p:cSld name="green+white text">
    <p:bg>
      <p:bgPr>
        <a:solidFill>
          <a:schemeClr val="accent2"/>
        </a:solidFill>
        <a:effectLst/>
      </p:bgPr>
    </p:bg>
    <p:spTree>
      <p:nvGrpSpPr>
        <p:cNvPr id="1" name="Shape 79"/>
        <p:cNvGrpSpPr/>
        <p:nvPr/>
      </p:nvGrpSpPr>
      <p:grpSpPr>
        <a:xfrm>
          <a:off x="0" y="0"/>
          <a:ext cx="0" cy="0"/>
          <a:chOff x="0" y="0"/>
          <a:chExt cx="0" cy="0"/>
        </a:xfrm>
      </p:grpSpPr>
      <p:sp>
        <p:nvSpPr>
          <p:cNvPr id="80" name="Google Shape;80;p46"/>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342898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red+white text">
  <p:cSld name="red+white text">
    <p:bg>
      <p:bgPr>
        <a:solidFill>
          <a:schemeClr val="accent3"/>
        </a:solidFill>
        <a:effectLst/>
      </p:bgPr>
    </p:bg>
    <p:spTree>
      <p:nvGrpSpPr>
        <p:cNvPr id="1" name="Shape 81"/>
        <p:cNvGrpSpPr/>
        <p:nvPr/>
      </p:nvGrpSpPr>
      <p:grpSpPr>
        <a:xfrm>
          <a:off x="0" y="0"/>
          <a:ext cx="0" cy="0"/>
          <a:chOff x="0" y="0"/>
          <a:chExt cx="0" cy="0"/>
        </a:xfrm>
      </p:grpSpPr>
      <p:sp>
        <p:nvSpPr>
          <p:cNvPr id="82" name="Google Shape;82;p47"/>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0253186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dark grey+white text">
  <p:cSld name="dark grey+white text">
    <p:bg>
      <p:bgPr>
        <a:solidFill>
          <a:schemeClr val="accent5"/>
        </a:solidFill>
        <a:effectLst/>
      </p:bgPr>
    </p:bg>
    <p:spTree>
      <p:nvGrpSpPr>
        <p:cNvPr id="1" name="Shape 83"/>
        <p:cNvGrpSpPr/>
        <p:nvPr/>
      </p:nvGrpSpPr>
      <p:grpSpPr>
        <a:xfrm>
          <a:off x="0" y="0"/>
          <a:ext cx="0" cy="0"/>
          <a:chOff x="0" y="0"/>
          <a:chExt cx="0" cy="0"/>
        </a:xfrm>
      </p:grpSpPr>
      <p:sp>
        <p:nvSpPr>
          <p:cNvPr id="84" name="Google Shape;84;p48"/>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5825515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yellow+dark grey text-">
  <p:cSld name="yellow+dark grey text-">
    <p:bg>
      <p:bgPr>
        <a:solidFill>
          <a:schemeClr val="dk2"/>
        </a:solidFill>
        <a:effectLst/>
      </p:bgPr>
    </p:bg>
    <p:spTree>
      <p:nvGrpSpPr>
        <p:cNvPr id="1" name="Shape 85"/>
        <p:cNvGrpSpPr/>
        <p:nvPr/>
      </p:nvGrpSpPr>
      <p:grpSpPr>
        <a:xfrm>
          <a:off x="0" y="0"/>
          <a:ext cx="0" cy="0"/>
          <a:chOff x="0" y="0"/>
          <a:chExt cx="0" cy="0"/>
        </a:xfrm>
      </p:grpSpPr>
      <p:sp>
        <p:nvSpPr>
          <p:cNvPr id="86" name="Google Shape;86;p49"/>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accent5"/>
              </a:buClr>
              <a:buSzPts val="3200"/>
              <a:buFont typeface="Arial"/>
              <a:buNone/>
              <a:defRPr sz="32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5448101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purple+white text">
  <p:cSld name="purple+white text">
    <p:bg>
      <p:bgPr>
        <a:solidFill>
          <a:schemeClr val="lt2"/>
        </a:solidFill>
        <a:effectLst/>
      </p:bgPr>
    </p:bg>
    <p:spTree>
      <p:nvGrpSpPr>
        <p:cNvPr id="1" name="Shape 87"/>
        <p:cNvGrpSpPr/>
        <p:nvPr/>
      </p:nvGrpSpPr>
      <p:grpSpPr>
        <a:xfrm>
          <a:off x="0" y="0"/>
          <a:ext cx="0" cy="0"/>
          <a:chOff x="0" y="0"/>
          <a:chExt cx="0" cy="0"/>
        </a:xfrm>
      </p:grpSpPr>
      <p:sp>
        <p:nvSpPr>
          <p:cNvPr id="88" name="Google Shape;88;p50"/>
          <p:cNvSpPr txBox="1">
            <a:spLocks noGrp="1"/>
          </p:cNvSpPr>
          <p:nvPr>
            <p:ph type="title"/>
          </p:nvPr>
        </p:nvSpPr>
        <p:spPr>
          <a:xfrm>
            <a:off x="838200" y="2894013"/>
            <a:ext cx="10515600" cy="106997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8737233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lank+text with logo">
  <p:cSld name="blank+text with logo">
    <p:bg>
      <p:bgPr>
        <a:solidFill>
          <a:schemeClr val="lt1"/>
        </a:solidFill>
        <a:effectLst/>
      </p:bgPr>
    </p:bg>
    <p:spTree>
      <p:nvGrpSpPr>
        <p:cNvPr id="1" name="Shape 89"/>
        <p:cNvGrpSpPr/>
        <p:nvPr/>
      </p:nvGrpSpPr>
      <p:grpSpPr>
        <a:xfrm>
          <a:off x="0" y="0"/>
          <a:ext cx="0" cy="0"/>
          <a:chOff x="0" y="0"/>
          <a:chExt cx="0" cy="0"/>
        </a:xfrm>
      </p:grpSpPr>
      <p:sp>
        <p:nvSpPr>
          <p:cNvPr id="90" name="Google Shape;90;p51"/>
          <p:cNvSpPr/>
          <p:nvPr/>
        </p:nvSpPr>
        <p:spPr>
          <a:xfrm>
            <a:off x="9822018" y="-290981"/>
            <a:ext cx="3092108" cy="173931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1"/>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92" name="Google Shape;92;p51"/>
          <p:cNvSpPr txBox="1">
            <a:spLocks noGrp="1"/>
          </p:cNvSpPr>
          <p:nvPr>
            <p:ph type="body" idx="2"/>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91959E"/>
              </a:buClr>
              <a:buSzPts val="1600"/>
              <a:buFont typeface="Arial"/>
              <a:buNone/>
              <a:defRPr sz="1600" b="0" i="0" u="none" strike="noStrike" cap="none">
                <a:solidFill>
                  <a:srgbClr val="91959E"/>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22767872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_Blank" type="blank">
  <p:cSld name="1_Blank">
    <p:spTree>
      <p:nvGrpSpPr>
        <p:cNvPr id="1" name="Shape 93"/>
        <p:cNvGrpSpPr/>
        <p:nvPr/>
      </p:nvGrpSpPr>
      <p:grpSpPr>
        <a:xfrm>
          <a:off x="0" y="0"/>
          <a:ext cx="0" cy="0"/>
          <a:chOff x="0" y="0"/>
          <a:chExt cx="0" cy="0"/>
        </a:xfrm>
      </p:grpSpPr>
      <p:sp>
        <p:nvSpPr>
          <p:cNvPr id="94" name="Google Shape;94;p5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5" name="Google Shape;95;p5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5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02981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3_Blank light">
  <p:cSld name="3_Blank light">
    <p:spTree>
      <p:nvGrpSpPr>
        <p:cNvPr id="1" name="Shape 97"/>
        <p:cNvGrpSpPr/>
        <p:nvPr/>
      </p:nvGrpSpPr>
      <p:grpSpPr>
        <a:xfrm>
          <a:off x="0" y="0"/>
          <a:ext cx="0" cy="0"/>
          <a:chOff x="0" y="0"/>
          <a:chExt cx="0" cy="0"/>
        </a:xfrm>
      </p:grpSpPr>
      <p:sp>
        <p:nvSpPr>
          <p:cNvPr id="98" name="Google Shape;98;p53"/>
          <p:cNvSpPr txBox="1">
            <a:spLocks noGrp="1"/>
          </p:cNvSpPr>
          <p:nvPr>
            <p:ph type="body" idx="1"/>
          </p:nvPr>
        </p:nvSpPr>
        <p:spPr>
          <a:xfrm>
            <a:off x="376015" y="417490"/>
            <a:ext cx="10101129" cy="40959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accent5"/>
              </a:buClr>
              <a:buSzPts val="2400"/>
              <a:buFont typeface="Arial"/>
              <a:buNone/>
              <a:defRPr sz="2400" b="0" i="0" u="none" strike="noStrike" cap="none">
                <a:solidFill>
                  <a:schemeClr val="accent5"/>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99" name="Google Shape;99;p53"/>
          <p:cNvSpPr txBox="1">
            <a:spLocks noGrp="1"/>
          </p:cNvSpPr>
          <p:nvPr>
            <p:ph type="body" idx="2"/>
          </p:nvPr>
        </p:nvSpPr>
        <p:spPr>
          <a:xfrm>
            <a:off x="376015" y="779463"/>
            <a:ext cx="10101485" cy="32543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600"/>
              <a:buFont typeface="Arial"/>
              <a:buNone/>
              <a:defRPr sz="1600" b="0" i="0" u="none" strike="noStrike" cap="none">
                <a:solidFill>
                  <a:schemeClr val="lt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100" name="Google Shape;100;p53"/>
          <p:cNvSpPr/>
          <p:nvPr/>
        </p:nvSpPr>
        <p:spPr>
          <a:xfrm>
            <a:off x="11411934" y="6282499"/>
            <a:ext cx="413576" cy="413576"/>
          </a:xfrm>
          <a:prstGeom prst="ellipse">
            <a:avLst/>
          </a:prstGeom>
          <a:noFill/>
          <a:ln w="12700" cap="flat" cmpd="sng">
            <a:solidFill>
              <a:srgbClr val="57565A">
                <a:alpha val="49411"/>
              </a:srgb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oboto"/>
              <a:ea typeface="Roboto"/>
              <a:cs typeface="Roboto"/>
              <a:sym typeface="Roboto"/>
            </a:endParaRPr>
          </a:p>
        </p:txBody>
      </p:sp>
      <p:sp>
        <p:nvSpPr>
          <p:cNvPr id="101" name="Google Shape;101;p53"/>
          <p:cNvSpPr txBox="1"/>
          <p:nvPr/>
        </p:nvSpPr>
        <p:spPr>
          <a:xfrm>
            <a:off x="11411934" y="6339205"/>
            <a:ext cx="413576" cy="328295"/>
          </a:xfrm>
          <a:prstGeom prst="rect">
            <a:avLst/>
          </a:prstGeom>
          <a:noFill/>
          <a:ln>
            <a:noFill/>
          </a:ln>
        </p:spPr>
        <p:txBody>
          <a:bodyPr spcFirstLastPara="1" wrap="square" lIns="121900" tIns="60950" rIns="121900" bIns="60950" anchor="ctr" anchorCtr="0">
            <a:noAutofit/>
          </a:bodyPr>
          <a:lstStyle/>
          <a:p>
            <a:pPr marL="0" marR="0" lvl="0" indent="0" algn="ct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91959E"/>
                </a:solidFill>
                <a:latin typeface="Arial"/>
                <a:ea typeface="Arial"/>
                <a:cs typeface="Arial"/>
                <a:sym typeface="Arial"/>
              </a:rPr>
              <a:t>‹#›</a:t>
            </a:fld>
            <a:endParaRPr sz="1400" b="0" i="0" u="none" strike="noStrike" cap="none">
              <a:solidFill>
                <a:srgbClr val="91959E"/>
              </a:solidFill>
              <a:latin typeface="Arial"/>
              <a:ea typeface="Arial"/>
              <a:cs typeface="Arial"/>
              <a:sym typeface="Arial"/>
            </a:endParaRPr>
          </a:p>
        </p:txBody>
      </p:sp>
    </p:spTree>
    <p:extLst>
      <p:ext uri="{BB962C8B-B14F-4D97-AF65-F5344CB8AC3E}">
        <p14:creationId xmlns:p14="http://schemas.microsoft.com/office/powerpoint/2010/main" val="26353668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5167" y="2125980"/>
            <a:ext cx="10371908" cy="473656"/>
          </a:xfrm>
          <a:prstGeom prst="rect">
            <a:avLst/>
          </a:prstGeom>
        </p:spPr>
        <p:txBody>
          <a:bodyPr wrap="square" lIns="0" tIns="0" rIns="0" bIns="0">
            <a:spAutoFit/>
          </a:bodyPr>
          <a:lstStyle>
            <a:lvl1pPr>
              <a:defRPr sz="3078" b="1" i="0">
                <a:solidFill>
                  <a:schemeClr val="bg1"/>
                </a:solidFill>
                <a:latin typeface="Arial"/>
                <a:cs typeface="Arial"/>
              </a:defRPr>
            </a:lvl1pPr>
          </a:lstStyle>
          <a:p>
            <a:endParaRPr/>
          </a:p>
        </p:txBody>
      </p:sp>
      <p:sp>
        <p:nvSpPr>
          <p:cNvPr id="3" name="Holder 3"/>
          <p:cNvSpPr>
            <a:spLocks noGrp="1"/>
          </p:cNvSpPr>
          <p:nvPr>
            <p:ph type="subTitle" idx="4"/>
          </p:nvPr>
        </p:nvSpPr>
        <p:spPr>
          <a:xfrm>
            <a:off x="1830337" y="3840480"/>
            <a:ext cx="854157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817728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0" y="301279"/>
            <a:ext cx="8616363" cy="473656"/>
          </a:xfrm>
        </p:spPr>
        <p:txBody>
          <a:bodyPr lIns="0" tIns="0" rIns="0" bIns="0"/>
          <a:lstStyle>
            <a:lvl1pPr>
              <a:defRPr sz="3078"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615838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0" y="301279"/>
            <a:ext cx="8616363" cy="473656"/>
          </a:xfrm>
        </p:spPr>
        <p:txBody>
          <a:bodyPr lIns="0" tIns="0" rIns="0" bIns="0"/>
          <a:lstStyle>
            <a:lvl1pPr>
              <a:defRPr sz="3078" b="1" i="0">
                <a:solidFill>
                  <a:schemeClr val="bg1"/>
                </a:solidFill>
                <a:latin typeface="Arial"/>
                <a:cs typeface="Arial"/>
              </a:defRPr>
            </a:lvl1pPr>
          </a:lstStyle>
          <a:p>
            <a:endParaRPr/>
          </a:p>
        </p:txBody>
      </p:sp>
      <p:sp>
        <p:nvSpPr>
          <p:cNvPr id="3" name="Holder 3"/>
          <p:cNvSpPr>
            <a:spLocks noGrp="1"/>
          </p:cNvSpPr>
          <p:nvPr>
            <p:ph sz="half" idx="2"/>
          </p:nvPr>
        </p:nvSpPr>
        <p:spPr>
          <a:xfrm>
            <a:off x="610112" y="1577340"/>
            <a:ext cx="530797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4156" y="1577340"/>
            <a:ext cx="530797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79208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0" y="301279"/>
            <a:ext cx="8616363" cy="473656"/>
          </a:xfrm>
        </p:spPr>
        <p:txBody>
          <a:bodyPr lIns="0" tIns="0" rIns="0" bIns="0"/>
          <a:lstStyle>
            <a:lvl1pPr>
              <a:defRPr sz="3078"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515438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7598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354172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it-IT"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3"/>
            </p:custDataLst>
          </p:nvPr>
        </p:nvSpPr>
        <p:spPr>
          <a:xfrm>
            <a:off x="554736" y="172212"/>
            <a:ext cx="11082528" cy="731520"/>
          </a:xfrm>
        </p:spPr>
        <p:txBody>
          <a:bodyPr vert="horz" wrap="square" lIns="0" tIns="0" rIns="0" bIns="0" rtlCol="0" anchor="b" anchorCtr="0">
            <a:noAutofit/>
          </a:bodyPr>
          <a:lstStyle>
            <a:lvl1pPr>
              <a:defRPr lang="it-IT" i="0" dirty="0">
                <a:latin typeface="Azo Sans Bk" panose="02000000000000000000" pitchFamily="2" charset="0"/>
              </a:defRPr>
            </a:lvl1pPr>
          </a:lstStyle>
          <a:p>
            <a:pPr lvl="0"/>
            <a:r>
              <a:rPr lang="en-US"/>
              <a:t>Click to edit Master title style</a:t>
            </a:r>
            <a:endParaRPr lang="it-IT"/>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4"/>
            </p:custDataLst>
          </p:nvPr>
        </p:nvSpPr>
        <p:spPr>
          <a:xfrm>
            <a:off x="554736" y="919250"/>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it-IT" b="0" baseline="0" dirty="0">
                <a:solidFill>
                  <a:schemeClr val="accent1"/>
                </a:solidFill>
              </a:defRPr>
            </a:lvl1pPr>
          </a:lstStyle>
          <a:p>
            <a:pPr lvl="0"/>
            <a:r>
              <a:rPr lang="en-US"/>
              <a:t>Click to edit Master subtitle style</a:t>
            </a:r>
            <a:endParaRPr lang="it-IT"/>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5"/>
            </p:custDataLst>
          </p:nvPr>
        </p:nvSpPr>
        <p:spPr bwMode="black">
          <a:xfrm>
            <a:off x="11312525" y="6454939"/>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it-IT" sz="900" b="0" smtClean="0">
                <a:solidFill>
                  <a:schemeClr val="accent1"/>
                </a:solidFill>
                <a:latin typeface="+mn-lt"/>
                <a:ea typeface="+mn-ea"/>
                <a:cs typeface="Arial" panose="020B0604020202020204" pitchFamily="34" charset="0"/>
              </a:rPr>
              <a:pPr algn="r" defTabSz="610744" fontAlgn="auto">
                <a:spcBef>
                  <a:spcPts val="0"/>
                </a:spcBef>
                <a:spcAft>
                  <a:spcPts val="0"/>
                </a:spcAft>
                <a:defRPr/>
              </a:pPr>
              <a:t>‹#›</a:t>
            </a:fld>
            <a:endParaRPr lang="it-IT"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6"/>
            </p:custDataLst>
          </p:nvPr>
        </p:nvSpPr>
        <p:spPr>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solidFill>
                  <a:schemeClr val="accent1"/>
                </a:solidFill>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it-IT"/>
              <a:t>Fonte: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7"/>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it-IT" sz="800" b="0" dirty="0">
                <a:solidFill>
                  <a:schemeClr val="accent1"/>
                </a:solidFill>
                <a:cs typeface="+mn-cs"/>
              </a:defRPr>
            </a:lvl1pPr>
          </a:lstStyle>
          <a:p>
            <a:pPr lvl="0">
              <a:buNone/>
            </a:pPr>
            <a:r>
              <a:rPr lang="it-IT" err="1"/>
              <a:t>Add</a:t>
            </a:r>
            <a:r>
              <a:rPr lang="it-IT"/>
              <a:t> tracker</a:t>
            </a:r>
          </a:p>
        </p:txBody>
      </p:sp>
    </p:spTree>
    <p:extLst>
      <p:ext uri="{BB962C8B-B14F-4D97-AF65-F5344CB8AC3E}">
        <p14:creationId xmlns:p14="http://schemas.microsoft.com/office/powerpoint/2010/main" val="839408512"/>
      </p:ext>
    </p:extLst>
  </p:cSld>
  <p:clrMapOvr>
    <a:masterClrMapping/>
  </p:clrMapOvr>
  <p:transition>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716B-FCDE-4D86-9758-07B2C9189E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D340A3-D6D8-CF76-C9B8-FB1B68CC68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D87248F-4443-EA29-D621-E51EB136F397}"/>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5" name="Footer Placeholder 4">
            <a:extLst>
              <a:ext uri="{FF2B5EF4-FFF2-40B4-BE49-F238E27FC236}">
                <a16:creationId xmlns:a16="http://schemas.microsoft.com/office/drawing/2014/main" id="{91EBC5E4-C692-C34E-284A-160A59D56D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604AAD-36A8-2893-381A-9D840E811401}"/>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21436522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6155F-806A-F9CB-8117-9FBD555E87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5B64BF-B0C7-1E00-1A44-ADDFDEC569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2E3E19-0B69-DC15-1909-BA5299B9AD84}"/>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5" name="Footer Placeholder 4">
            <a:extLst>
              <a:ext uri="{FF2B5EF4-FFF2-40B4-BE49-F238E27FC236}">
                <a16:creationId xmlns:a16="http://schemas.microsoft.com/office/drawing/2014/main" id="{D3B30634-57CF-8769-8464-01FE34FF5B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15B6A0-B593-EFC3-F740-0F8D2C44DA6E}"/>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20379569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221D3-91B1-14EF-E028-5B049922B4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5B3C33A-E598-8166-BF0A-F69A11C20E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214BC8-F261-3B31-2CAC-ADEE8272038F}"/>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5" name="Footer Placeholder 4">
            <a:extLst>
              <a:ext uri="{FF2B5EF4-FFF2-40B4-BE49-F238E27FC236}">
                <a16:creationId xmlns:a16="http://schemas.microsoft.com/office/drawing/2014/main" id="{B610F9A0-ECEA-22A8-D47E-42EB30688E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4B9B0A-B3C3-8444-8051-534357831780}"/>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35988958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1AE52-D82A-1F98-C7A7-2F268ADE4E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E42AB8-A6A2-B7D2-65F7-0AD4817669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9979C6-B827-1EC4-8625-EF561C4377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09E34F-89CF-0C2F-B746-36693DBD5D97}"/>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6" name="Footer Placeholder 5">
            <a:extLst>
              <a:ext uri="{FF2B5EF4-FFF2-40B4-BE49-F238E27FC236}">
                <a16:creationId xmlns:a16="http://schemas.microsoft.com/office/drawing/2014/main" id="{4A8F4FD4-BA6A-C8D6-9DF8-45B38D1C60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CDD8A7-D516-1B41-3F8C-BEE25BB3D2A2}"/>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11190377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88A68-2027-A4E7-1FC3-0B5AF8E94C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844C9A-2514-A473-72E7-7C8B33CC9F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510E04-4E65-DB1C-FB9D-098101B158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BE99BC-F3E2-1D93-971C-C4DE09552F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CC6CC8-6AA3-9452-33D8-2E3CE56638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FFE915F-72BD-32A5-E977-18FC3F2C5E5C}"/>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8" name="Footer Placeholder 7">
            <a:extLst>
              <a:ext uri="{FF2B5EF4-FFF2-40B4-BE49-F238E27FC236}">
                <a16:creationId xmlns:a16="http://schemas.microsoft.com/office/drawing/2014/main" id="{48AB8E34-5EED-22FA-961A-9CCA49C53C7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9BA948-19A2-0A4E-DC98-6FF081D86961}"/>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5029309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4DDE-450F-07D3-903B-4DCCE52E345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589302-DAB5-D94D-EC33-C7D87F22C84A}"/>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4" name="Footer Placeholder 3">
            <a:extLst>
              <a:ext uri="{FF2B5EF4-FFF2-40B4-BE49-F238E27FC236}">
                <a16:creationId xmlns:a16="http://schemas.microsoft.com/office/drawing/2014/main" id="{439C8E49-8B4C-9D10-A395-7AE0F9C01F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E94BAA0-F4CC-36FD-9C2C-B9530C6DAE18}"/>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30394672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9B0286-FA80-1EF0-70ED-EDAA689B96E1}"/>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3" name="Footer Placeholder 2">
            <a:extLst>
              <a:ext uri="{FF2B5EF4-FFF2-40B4-BE49-F238E27FC236}">
                <a16:creationId xmlns:a16="http://schemas.microsoft.com/office/drawing/2014/main" id="{5FA14ADB-A8EA-FA8A-0559-8FCADCF5852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1DFB9A-0395-F4B2-869A-B409BA254450}"/>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14669449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B081-7C37-1760-D396-8E4A78CB3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13443A-0E83-44B4-A1A1-40DE4BE07C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D53EFAC-C5A3-EF5E-FA3F-697E6E8530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7A77A4-CD36-1B0C-65C8-0BA628264268}"/>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6" name="Footer Placeholder 5">
            <a:extLst>
              <a:ext uri="{FF2B5EF4-FFF2-40B4-BE49-F238E27FC236}">
                <a16:creationId xmlns:a16="http://schemas.microsoft.com/office/drawing/2014/main" id="{5EB7F758-E516-4B67-7BD3-54B47AA244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86A674-5C42-D338-B9BD-CA85BADA1867}"/>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28698997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FD1F5-7E19-E13C-0C4B-C923E32D65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96780F7-7F2A-FB8B-185A-DAC9CD4683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8781F52-F08E-8E9A-7E59-F94886316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641668-B79D-47B6-BECC-8AAE58AE7890}"/>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6" name="Footer Placeholder 5">
            <a:extLst>
              <a:ext uri="{FF2B5EF4-FFF2-40B4-BE49-F238E27FC236}">
                <a16:creationId xmlns:a16="http://schemas.microsoft.com/office/drawing/2014/main" id="{3829B005-ADD8-5470-19FB-F0F4648CCE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82C086-11A5-7299-8EB1-C379251B811F}"/>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70840577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D6AA-4701-39F7-B43C-06057797E85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6AB95F-F512-5E25-0F5A-F855007B7F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27A9E3-70F0-3D2F-28B2-4CEFA88E9DF4}"/>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5" name="Footer Placeholder 4">
            <a:extLst>
              <a:ext uri="{FF2B5EF4-FFF2-40B4-BE49-F238E27FC236}">
                <a16:creationId xmlns:a16="http://schemas.microsoft.com/office/drawing/2014/main" id="{41C9D51B-F3C2-DDFB-5569-FB7DBB7E41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4E3BAB-7645-5E53-B9DC-CFE3324FED5D}"/>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24205879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48D61C-CAB7-A8FF-FB6D-A9BAFE6BAAD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DC02AA-F864-1FB7-9049-72A4681706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A5CC06-DB9F-1E24-88E5-1BF8D98CDACE}"/>
              </a:ext>
            </a:extLst>
          </p:cNvPr>
          <p:cNvSpPr>
            <a:spLocks noGrp="1"/>
          </p:cNvSpPr>
          <p:nvPr>
            <p:ph type="dt" sz="half" idx="10"/>
          </p:nvPr>
        </p:nvSpPr>
        <p:spPr/>
        <p:txBody>
          <a:bodyPr/>
          <a:lstStyle/>
          <a:p>
            <a:fld id="{FB9E1E3F-2B30-43A5-9763-8AE7A94094EA}" type="datetimeFigureOut">
              <a:rPr lang="en-GB" smtClean="0"/>
              <a:t>27/06/2025</a:t>
            </a:fld>
            <a:endParaRPr lang="en-GB"/>
          </a:p>
        </p:txBody>
      </p:sp>
      <p:sp>
        <p:nvSpPr>
          <p:cNvPr id="5" name="Footer Placeholder 4">
            <a:extLst>
              <a:ext uri="{FF2B5EF4-FFF2-40B4-BE49-F238E27FC236}">
                <a16:creationId xmlns:a16="http://schemas.microsoft.com/office/drawing/2014/main" id="{7E0DD410-CA80-A895-BE34-F5A1DD688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B65E17-46C7-8960-15BC-2E6A26732E6A}"/>
              </a:ext>
            </a:extLst>
          </p:cNvPr>
          <p:cNvSpPr>
            <a:spLocks noGrp="1"/>
          </p:cNvSpPr>
          <p:nvPr>
            <p:ph type="sldNum" sz="quarter" idx="12"/>
          </p:nvPr>
        </p:nvSpPr>
        <p:spPr/>
        <p:txBody>
          <a:bodyPr/>
          <a:lstStyle/>
          <a:p>
            <a:fld id="{9F01FFB5-DF97-452F-9408-7AEAA8B456F5}" type="slidenum">
              <a:rPr lang="en-GB" smtClean="0"/>
              <a:t>‹#›</a:t>
            </a:fld>
            <a:endParaRPr lang="en-GB"/>
          </a:p>
        </p:txBody>
      </p:sp>
    </p:spTree>
    <p:extLst>
      <p:ext uri="{BB962C8B-B14F-4D97-AF65-F5344CB8AC3E}">
        <p14:creationId xmlns:p14="http://schemas.microsoft.com/office/powerpoint/2010/main" val="1131385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5.jpeg"/><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3.xml"/><Relationship Id="rId1" Type="http://schemas.openxmlformats.org/officeDocument/2006/relationships/slideLayout" Target="../slideLayouts/slideLayout12.xml"/><Relationship Id="rId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theme" Target="../theme/theme5.xml"/><Relationship Id="rId1" Type="http://schemas.openxmlformats.org/officeDocument/2006/relationships/slideLayout" Target="../slideLayouts/slideLayout19.xml"/><Relationship Id="rId5" Type="http://schemas.openxmlformats.org/officeDocument/2006/relationships/image" Target="../media/image13.emf"/><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theme" Target="../theme/theme7.xml"/><Relationship Id="rId1" Type="http://schemas.openxmlformats.org/officeDocument/2006/relationships/slideLayout" Target="../slideLayouts/slideLayout33.xml"/><Relationship Id="rId5" Type="http://schemas.openxmlformats.org/officeDocument/2006/relationships/image" Target="../media/image13.emf"/><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theme" Target="../theme/theme8.xml"/><Relationship Id="rId1" Type="http://schemas.openxmlformats.org/officeDocument/2006/relationships/slideLayout" Target="../slideLayouts/slideLayout34.xml"/><Relationship Id="rId5" Type="http://schemas.openxmlformats.org/officeDocument/2006/relationships/image" Target="../media/image13.emf"/><Relationship Id="rId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theme" Target="../theme/theme9.xml"/><Relationship Id="rId1" Type="http://schemas.openxmlformats.org/officeDocument/2006/relationships/slideLayout" Target="../slideLayouts/slideLayout35.xml"/><Relationship Id="rId5" Type="http://schemas.openxmlformats.org/officeDocument/2006/relationships/image" Target="../media/image13.emf"/><Relationship Id="rId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10.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21" Type="http://schemas.openxmlformats.org/officeDocument/2006/relationships/oleObject" Target="../embeddings/oleObject1.bin"/><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tags" Target="../tags/tag2.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theme" Target="../theme/theme12.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image" Target="../media/image16.emf"/></Relationships>
</file>

<file path=ppt/slideMasters/_rels/slideMaster13.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85.xml"/><Relationship Id="rId7" Type="http://schemas.openxmlformats.org/officeDocument/2006/relationships/theme" Target="../theme/theme13.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image" Target="../media/image17.png"/><Relationship Id="rId5" Type="http://schemas.openxmlformats.org/officeDocument/2006/relationships/slideLayout" Target="../slideLayouts/slideLayout87.xml"/><Relationship Id="rId10" Type="http://schemas.openxmlformats.org/officeDocument/2006/relationships/image" Target="../media/image16.emf"/><Relationship Id="rId4" Type="http://schemas.openxmlformats.org/officeDocument/2006/relationships/slideLayout" Target="../slideLayouts/slideLayout86.xml"/><Relationship Id="rId9" Type="http://schemas.openxmlformats.org/officeDocument/2006/relationships/oleObject" Target="../embeddings/oleObject2.bin"/></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14.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80E066-32BB-2779-AAEE-4197567302C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310041"/>
          </a:xfrm>
          <a:prstGeom prst="rect">
            <a:avLst/>
          </a:prstGeom>
        </p:spPr>
      </p:pic>
      <p:sp>
        <p:nvSpPr>
          <p:cNvPr id="2" name="Rectangle 1">
            <a:extLst>
              <a:ext uri="{FF2B5EF4-FFF2-40B4-BE49-F238E27FC236}">
                <a16:creationId xmlns:a16="http://schemas.microsoft.com/office/drawing/2014/main" id="{A6C39307-AFA4-7643-720C-2E4F98712BB3}"/>
              </a:ext>
            </a:extLst>
          </p:cNvPr>
          <p:cNvSpPr/>
          <p:nvPr userDrawn="1"/>
        </p:nvSpPr>
        <p:spPr>
          <a:xfrm>
            <a:off x="0" y="-4180"/>
            <a:ext cx="9960900" cy="6314222"/>
          </a:xfrm>
          <a:prstGeom prst="rect">
            <a:avLst/>
          </a:prstGeom>
          <a:gradFill>
            <a:gsLst>
              <a:gs pos="0">
                <a:srgbClr val="00337B">
                  <a:lumMod val="100000"/>
                </a:srgbClr>
              </a:gs>
              <a:gs pos="97000">
                <a:srgbClr val="0092D5">
                  <a:alpha val="0"/>
                </a:srgbClr>
              </a:gs>
              <a:gs pos="74000">
                <a:srgbClr val="0092D5">
                  <a:alpha val="92019"/>
                </a:srgbClr>
              </a:gs>
              <a:gs pos="33000">
                <a:srgbClr val="006CB1"/>
              </a:gs>
              <a:gs pos="55000">
                <a:srgbClr val="0092D5">
                  <a:alpha val="94000"/>
                </a:srgb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pic>
        <p:nvPicPr>
          <p:cNvPr id="10" name="Picture 9" descr="A black and white logo&#10;&#10;Description automatically generated">
            <a:extLst>
              <a:ext uri="{FF2B5EF4-FFF2-40B4-BE49-F238E27FC236}">
                <a16:creationId xmlns:a16="http://schemas.microsoft.com/office/drawing/2014/main" id="{6AE1B125-C1E0-983E-31AF-F48C271E3DE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67544" y="611417"/>
            <a:ext cx="5418790" cy="893821"/>
          </a:xfrm>
          <a:prstGeom prst="rect">
            <a:avLst/>
          </a:prstGeom>
        </p:spPr>
      </p:pic>
      <p:sp>
        <p:nvSpPr>
          <p:cNvPr id="12" name="Rectangle 11">
            <a:extLst>
              <a:ext uri="{FF2B5EF4-FFF2-40B4-BE49-F238E27FC236}">
                <a16:creationId xmlns:a16="http://schemas.microsoft.com/office/drawing/2014/main" id="{E4BC3427-9789-7C7D-879E-D7EA46E0C6EC}"/>
              </a:ext>
            </a:extLst>
          </p:cNvPr>
          <p:cNvSpPr/>
          <p:nvPr userDrawn="1"/>
        </p:nvSpPr>
        <p:spPr>
          <a:xfrm>
            <a:off x="0" y="6730738"/>
            <a:ext cx="12192000" cy="186205"/>
          </a:xfrm>
          <a:prstGeom prst="rect">
            <a:avLst/>
          </a:prstGeom>
          <a:gradFill>
            <a:gsLst>
              <a:gs pos="0">
                <a:srgbClr val="00337B">
                  <a:lumMod val="100000"/>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sp>
        <p:nvSpPr>
          <p:cNvPr id="3" name="Rectangle 2">
            <a:extLst>
              <a:ext uri="{FF2B5EF4-FFF2-40B4-BE49-F238E27FC236}">
                <a16:creationId xmlns:a16="http://schemas.microsoft.com/office/drawing/2014/main" id="{503A1BC4-E936-F89F-3013-E3BD04A02F6E}"/>
              </a:ext>
            </a:extLst>
          </p:cNvPr>
          <p:cNvSpPr/>
          <p:nvPr userDrawn="1"/>
        </p:nvSpPr>
        <p:spPr>
          <a:xfrm>
            <a:off x="11000232" y="-3474"/>
            <a:ext cx="1191768" cy="6314221"/>
          </a:xfrm>
          <a:prstGeom prst="rect">
            <a:avLst/>
          </a:prstGeom>
          <a:gradFill>
            <a:gsLst>
              <a:gs pos="0">
                <a:srgbClr val="94C6EC">
                  <a:alpha val="37221"/>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4" name="Parallelogram 3">
            <a:extLst>
              <a:ext uri="{FF2B5EF4-FFF2-40B4-BE49-F238E27FC236}">
                <a16:creationId xmlns:a16="http://schemas.microsoft.com/office/drawing/2014/main" id="{BEB0989A-BE55-989A-9E7D-DC9003C518FF}"/>
              </a:ext>
            </a:extLst>
          </p:cNvPr>
          <p:cNvSpPr/>
          <p:nvPr userDrawn="1"/>
        </p:nvSpPr>
        <p:spPr>
          <a:xfrm>
            <a:off x="9753600" y="-10620"/>
            <a:ext cx="2438400" cy="6320661"/>
          </a:xfrm>
          <a:prstGeom prst="parallelogram">
            <a:avLst/>
          </a:prstGeom>
          <a:gradFill>
            <a:gsLst>
              <a:gs pos="0">
                <a:srgbClr val="94C6EC">
                  <a:alpha val="41522"/>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6" name="Picture 5" descr="A black and white logo&#10;&#10;Description automatically generated">
            <a:extLst>
              <a:ext uri="{FF2B5EF4-FFF2-40B4-BE49-F238E27FC236}">
                <a16:creationId xmlns:a16="http://schemas.microsoft.com/office/drawing/2014/main" id="{FA40A1F5-C697-783A-97D7-A2B0E3F51B15}"/>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339614" y="629199"/>
            <a:ext cx="1218402" cy="1231364"/>
          </a:xfrm>
          <a:prstGeom prst="rect">
            <a:avLst/>
          </a:prstGeom>
        </p:spPr>
      </p:pic>
    </p:spTree>
    <p:extLst>
      <p:ext uri="{BB962C8B-B14F-4D97-AF65-F5344CB8AC3E}">
        <p14:creationId xmlns:p14="http://schemas.microsoft.com/office/powerpoint/2010/main" val="2926012662"/>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Picture 18" descr="A black background with blue text&#10;&#10;Description automatically generated">
            <a:extLst>
              <a:ext uri="{FF2B5EF4-FFF2-40B4-BE49-F238E27FC236}">
                <a16:creationId xmlns:a16="http://schemas.microsoft.com/office/drawing/2014/main" id="{21352F92-8138-FC22-1E50-ECE7884A681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681167" y="6175375"/>
            <a:ext cx="1460500" cy="457200"/>
          </a:xfrm>
          <a:prstGeom prst="rect">
            <a:avLst/>
          </a:prstGeom>
        </p:spPr>
      </p:pic>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grpSp>
        <p:nvGrpSpPr>
          <p:cNvPr id="5" name="Group 4">
            <a:extLst>
              <a:ext uri="{FF2B5EF4-FFF2-40B4-BE49-F238E27FC236}">
                <a16:creationId xmlns:a16="http://schemas.microsoft.com/office/drawing/2014/main" id="{13D7E9DB-D705-1973-AF89-56FFA1758105}"/>
              </a:ext>
            </a:extLst>
          </p:cNvPr>
          <p:cNvGrpSpPr/>
          <p:nvPr userDrawn="1"/>
        </p:nvGrpSpPr>
        <p:grpSpPr>
          <a:xfrm>
            <a:off x="431371" y="6453784"/>
            <a:ext cx="10116864" cy="238125"/>
            <a:chOff x="431371" y="6428384"/>
            <a:chExt cx="10116864" cy="238125"/>
          </a:xfrm>
        </p:grpSpPr>
        <p:grpSp>
          <p:nvGrpSpPr>
            <p:cNvPr id="6" name="Group 5">
              <a:extLst>
                <a:ext uri="{FF2B5EF4-FFF2-40B4-BE49-F238E27FC236}">
                  <a16:creationId xmlns:a16="http://schemas.microsoft.com/office/drawing/2014/main" id="{9B66CE92-7BD1-79BC-0C4D-ADE0A6FE51A4}"/>
                </a:ext>
              </a:extLst>
            </p:cNvPr>
            <p:cNvGrpSpPr/>
            <p:nvPr userDrawn="1"/>
          </p:nvGrpSpPr>
          <p:grpSpPr>
            <a:xfrm>
              <a:off x="2359633" y="6512132"/>
              <a:ext cx="8188602" cy="70364"/>
              <a:chOff x="2359633" y="6512132"/>
              <a:chExt cx="8188602" cy="70364"/>
            </a:xfrm>
          </p:grpSpPr>
          <p:sp>
            <p:nvSpPr>
              <p:cNvPr id="8" name="Rectangle 7">
                <a:extLst>
                  <a:ext uri="{FF2B5EF4-FFF2-40B4-BE49-F238E27FC236}">
                    <a16:creationId xmlns:a16="http://schemas.microsoft.com/office/drawing/2014/main" id="{14631856-2DAB-98AC-BC47-87986754CEEA}"/>
                  </a:ext>
                </a:extLst>
              </p:cNvPr>
              <p:cNvSpPr/>
              <p:nvPr/>
            </p:nvSpPr>
            <p:spPr>
              <a:xfrm>
                <a:off x="2359633" y="6512132"/>
                <a:ext cx="8188602" cy="68400"/>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 name="Group 8">
                <a:extLst>
                  <a:ext uri="{FF2B5EF4-FFF2-40B4-BE49-F238E27FC236}">
                    <a16:creationId xmlns:a16="http://schemas.microsoft.com/office/drawing/2014/main" id="{9879817E-69E4-1617-C09D-8A25FFCDE534}"/>
                  </a:ext>
                </a:extLst>
              </p:cNvPr>
              <p:cNvGrpSpPr/>
              <p:nvPr userDrawn="1"/>
            </p:nvGrpSpPr>
            <p:grpSpPr>
              <a:xfrm>
                <a:off x="3883826" y="6512199"/>
                <a:ext cx="6664409" cy="70297"/>
                <a:chOff x="3883826" y="6512199"/>
                <a:chExt cx="6664409" cy="70297"/>
              </a:xfrm>
            </p:grpSpPr>
            <p:sp>
              <p:nvSpPr>
                <p:cNvPr id="10" name="Rectangle 9">
                  <a:extLst>
                    <a:ext uri="{FF2B5EF4-FFF2-40B4-BE49-F238E27FC236}">
                      <a16:creationId xmlns:a16="http://schemas.microsoft.com/office/drawing/2014/main" id="{89558274-0BC3-36FD-C3B2-CD219A16C15A}"/>
                    </a:ext>
                  </a:extLst>
                </p:cNvPr>
                <p:cNvSpPr/>
                <p:nvPr/>
              </p:nvSpPr>
              <p:spPr>
                <a:xfrm>
                  <a:off x="3883826" y="6514096"/>
                  <a:ext cx="64800" cy="68400"/>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Rectangle 10">
                  <a:extLst>
                    <a:ext uri="{FF2B5EF4-FFF2-40B4-BE49-F238E27FC236}">
                      <a16:creationId xmlns:a16="http://schemas.microsoft.com/office/drawing/2014/main" id="{A75ABE65-7DA8-28BF-5686-7209D99B8A75}"/>
                    </a:ext>
                  </a:extLst>
                </p:cNvPr>
                <p:cNvSpPr/>
                <p:nvPr/>
              </p:nvSpPr>
              <p:spPr>
                <a:xfrm>
                  <a:off x="3950345" y="6512200"/>
                  <a:ext cx="1729059" cy="68400"/>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Rectangle 11">
                  <a:extLst>
                    <a:ext uri="{FF2B5EF4-FFF2-40B4-BE49-F238E27FC236}">
                      <a16:creationId xmlns:a16="http://schemas.microsoft.com/office/drawing/2014/main" id="{5E5F31B1-E1EE-BDB2-5F1C-A9672E40BC43}"/>
                    </a:ext>
                  </a:extLst>
                </p:cNvPr>
                <p:cNvSpPr/>
                <p:nvPr/>
              </p:nvSpPr>
              <p:spPr>
                <a:xfrm>
                  <a:off x="5672431" y="6512199"/>
                  <a:ext cx="1365511" cy="68400"/>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3" name="Rectangle 12">
                  <a:extLst>
                    <a:ext uri="{FF2B5EF4-FFF2-40B4-BE49-F238E27FC236}">
                      <a16:creationId xmlns:a16="http://schemas.microsoft.com/office/drawing/2014/main" id="{7724FCDC-F8B4-6DC8-C6F9-ED214422570E}"/>
                    </a:ext>
                  </a:extLst>
                </p:cNvPr>
                <p:cNvSpPr/>
                <p:nvPr/>
              </p:nvSpPr>
              <p:spPr>
                <a:xfrm>
                  <a:off x="7110811" y="6512200"/>
                  <a:ext cx="176443" cy="68400"/>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Rectangle 13">
                  <a:extLst>
                    <a:ext uri="{FF2B5EF4-FFF2-40B4-BE49-F238E27FC236}">
                      <a16:creationId xmlns:a16="http://schemas.microsoft.com/office/drawing/2014/main" id="{E553DB61-783B-E04B-794B-C2AB45B35B64}"/>
                    </a:ext>
                  </a:extLst>
                </p:cNvPr>
                <p:cNvSpPr/>
                <p:nvPr/>
              </p:nvSpPr>
              <p:spPr>
                <a:xfrm>
                  <a:off x="8153990" y="6512200"/>
                  <a:ext cx="755785" cy="68400"/>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Rectangle 14">
                  <a:extLst>
                    <a:ext uri="{FF2B5EF4-FFF2-40B4-BE49-F238E27FC236}">
                      <a16:creationId xmlns:a16="http://schemas.microsoft.com/office/drawing/2014/main" id="{12BDE9B3-468F-EB19-570E-434039376A7E}"/>
                    </a:ext>
                  </a:extLst>
                </p:cNvPr>
                <p:cNvSpPr/>
                <p:nvPr/>
              </p:nvSpPr>
              <p:spPr>
                <a:xfrm>
                  <a:off x="9503207" y="6512200"/>
                  <a:ext cx="1045028" cy="68400"/>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7" name="Picture 2">
              <a:extLst>
                <a:ext uri="{FF2B5EF4-FFF2-40B4-BE49-F238E27FC236}">
                  <a16:creationId xmlns:a16="http://schemas.microsoft.com/office/drawing/2014/main" id="{50290BB7-31C6-C046-BC4C-71D44BB6ADAE}"/>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Slide Number Placeholder 5">
            <a:extLst>
              <a:ext uri="{FF2B5EF4-FFF2-40B4-BE49-F238E27FC236}">
                <a16:creationId xmlns:a16="http://schemas.microsoft.com/office/drawing/2014/main" id="{45716CA7-575C-487E-9A70-EC15A3F2EC46}"/>
              </a:ext>
            </a:extLst>
          </p:cNvPr>
          <p:cNvSpPr>
            <a:spLocks noGrp="1"/>
          </p:cNvSpPr>
          <p:nvPr>
            <p:ph type="sldNum" sz="quarter" idx="4"/>
          </p:nvPr>
        </p:nvSpPr>
        <p:spPr>
          <a:xfrm>
            <a:off x="11286323" y="6375600"/>
            <a:ext cx="580074"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246670825"/>
      </p:ext>
    </p:extLst>
  </p:cSld>
  <p:clrMap bg1="lt1" tx1="dk1" bg2="lt2" tx2="dk2" accent1="accent1" accent2="accent2" accent3="accent3" accent4="accent4" accent5="accent5" accent6="accent6" hlink="hlink" folHlink="folHlink"/>
  <p:sldLayoutIdLst>
    <p:sldLayoutId id="2147483894" r:id="rId1"/>
    <p:sldLayoutId id="2147483808" r:id="rId2"/>
    <p:sldLayoutId id="2147483860" r:id="rId3"/>
    <p:sldLayoutId id="2147483900" r:id="rId4"/>
    <p:sldLayoutId id="2147483930" r:id="rId5"/>
    <p:sldLayoutId id="2147483931" r:id="rId6"/>
    <p:sldLayoutId id="2147483970" r:id="rId7"/>
  </p:sldLayoutIdLst>
  <p:hf sldNum="0" hd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864E115-471E-C872-60D2-71EB9FC532B0}"/>
              </a:ext>
            </a:extLst>
          </p:cNvPr>
          <p:cNvSpPr/>
          <p:nvPr userDrawn="1"/>
        </p:nvSpPr>
        <p:spPr>
          <a:xfrm>
            <a:off x="0" y="6730738"/>
            <a:ext cx="12192000" cy="186205"/>
          </a:xfrm>
          <a:prstGeom prst="rect">
            <a:avLst/>
          </a:prstGeom>
          <a:gradFill>
            <a:gsLst>
              <a:gs pos="0">
                <a:srgbClr val="00337B">
                  <a:lumMod val="100000"/>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sp>
        <p:nvSpPr>
          <p:cNvPr id="17" name="Title 2">
            <a:extLst>
              <a:ext uri="{FF2B5EF4-FFF2-40B4-BE49-F238E27FC236}">
                <a16:creationId xmlns:a16="http://schemas.microsoft.com/office/drawing/2014/main" id="{0377FE3D-ADB1-CCDE-4708-69ED9E561998}"/>
              </a:ext>
            </a:extLst>
          </p:cNvPr>
          <p:cNvSpPr txBox="1">
            <a:spLocks/>
          </p:cNvSpPr>
          <p:nvPr userDrawn="1"/>
        </p:nvSpPr>
        <p:spPr>
          <a:xfrm>
            <a:off x="785907" y="2935468"/>
            <a:ext cx="4800533" cy="47059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600" b="0">
                <a:solidFill>
                  <a:srgbClr val="0093D6"/>
                </a:solidFill>
                <a:latin typeface="Arial" panose="020B0604020202020204" pitchFamily="34" charset="0"/>
                <a:ea typeface="+mn-ea"/>
                <a:cs typeface="Arial" panose="020B0604020202020204" pitchFamily="34" charset="0"/>
              </a:rPr>
              <a:t>www.cedefop.europa.eu</a:t>
            </a:r>
            <a:endParaRPr lang="en-GB" sz="2600" b="0">
              <a:solidFill>
                <a:srgbClr val="0093D6"/>
              </a:solidFill>
              <a:latin typeface="Arial" panose="020B0604020202020204" pitchFamily="34" charset="0"/>
              <a:cs typeface="Arial" panose="020B0604020202020204" pitchFamily="34" charset="0"/>
            </a:endParaRPr>
          </a:p>
        </p:txBody>
      </p:sp>
      <p:sp>
        <p:nvSpPr>
          <p:cNvPr id="18" name="Title 2">
            <a:extLst>
              <a:ext uri="{FF2B5EF4-FFF2-40B4-BE49-F238E27FC236}">
                <a16:creationId xmlns:a16="http://schemas.microsoft.com/office/drawing/2014/main" id="{19F85460-D782-D2E2-2039-01F1B0176B76}"/>
              </a:ext>
            </a:extLst>
          </p:cNvPr>
          <p:cNvSpPr txBox="1">
            <a:spLocks/>
          </p:cNvSpPr>
          <p:nvPr userDrawn="1"/>
        </p:nvSpPr>
        <p:spPr>
          <a:xfrm>
            <a:off x="772052" y="3431561"/>
            <a:ext cx="4045789" cy="5113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a:solidFill>
                  <a:schemeClr val="tx1">
                    <a:lumMod val="85000"/>
                    <a:lumOff val="15000"/>
                  </a:schemeClr>
                </a:solidFill>
                <a:latin typeface="Arial" panose="020B0604020202020204" pitchFamily="34" charset="0"/>
                <a:ea typeface="+mn-ea"/>
                <a:cs typeface="Arial" panose="020B0604020202020204" pitchFamily="34" charset="0"/>
              </a:rPr>
              <a:t>Follow us on social media</a:t>
            </a:r>
            <a:endParaRPr lang="en-GB" sz="2400" b="0">
              <a:solidFill>
                <a:schemeClr val="tx1">
                  <a:lumMod val="85000"/>
                  <a:lumOff val="15000"/>
                </a:schemeClr>
              </a:solidFill>
              <a:latin typeface="Arial" panose="020B0604020202020204" pitchFamily="34" charset="0"/>
              <a:cs typeface="Arial" panose="020B0604020202020204" pitchFamily="34" charset="0"/>
            </a:endParaRPr>
          </a:p>
        </p:txBody>
      </p:sp>
      <p:sp>
        <p:nvSpPr>
          <p:cNvPr id="19" name="Title 2">
            <a:extLst>
              <a:ext uri="{FF2B5EF4-FFF2-40B4-BE49-F238E27FC236}">
                <a16:creationId xmlns:a16="http://schemas.microsoft.com/office/drawing/2014/main" id="{42E11959-26F2-2875-3ECE-31A108D493D8}"/>
              </a:ext>
            </a:extLst>
          </p:cNvPr>
          <p:cNvSpPr txBox="1">
            <a:spLocks/>
          </p:cNvSpPr>
          <p:nvPr userDrawn="1"/>
        </p:nvSpPr>
        <p:spPr>
          <a:xfrm>
            <a:off x="778726" y="1896229"/>
            <a:ext cx="4800533" cy="105611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b="1">
                <a:solidFill>
                  <a:srgbClr val="0093D6"/>
                </a:solidFill>
                <a:latin typeface="Arial" panose="020B0604020202020204" pitchFamily="34" charset="0"/>
                <a:ea typeface="+mn-ea"/>
                <a:cs typeface="Arial" panose="020B0604020202020204" pitchFamily="34" charset="0"/>
              </a:rPr>
              <a:t>Thank</a:t>
            </a:r>
            <a:r>
              <a:rPr lang="en-GB" sz="4800" b="1" baseline="0">
                <a:solidFill>
                  <a:srgbClr val="0093D6"/>
                </a:solidFill>
                <a:latin typeface="Arial" panose="020B0604020202020204" pitchFamily="34" charset="0"/>
                <a:ea typeface="+mn-ea"/>
                <a:cs typeface="Arial" panose="020B0604020202020204" pitchFamily="34" charset="0"/>
              </a:rPr>
              <a:t> you</a:t>
            </a:r>
            <a:endParaRPr lang="en-GB" sz="4800" b="1">
              <a:solidFill>
                <a:srgbClr val="0093D6"/>
              </a:solidFill>
              <a:latin typeface="Arial" panose="020B0604020202020204" pitchFamily="34" charset="0"/>
              <a:ea typeface="+mn-ea"/>
              <a:cs typeface="Arial" panose="020B0604020202020204" pitchFamily="34" charset="0"/>
            </a:endParaRPr>
          </a:p>
        </p:txBody>
      </p:sp>
      <p:pic>
        <p:nvPicPr>
          <p:cNvPr id="21" name="Picture 20">
            <a:extLst>
              <a:ext uri="{FF2B5EF4-FFF2-40B4-BE49-F238E27FC236}">
                <a16:creationId xmlns:a16="http://schemas.microsoft.com/office/drawing/2014/main" id="{18E7DCD1-27F8-CDA3-64FF-CD1CF4A57A2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44342" y="3942901"/>
            <a:ext cx="3213327" cy="642305"/>
          </a:xfrm>
          <a:prstGeom prst="rect">
            <a:avLst/>
          </a:prstGeom>
        </p:spPr>
      </p:pic>
      <p:pic>
        <p:nvPicPr>
          <p:cNvPr id="3" name="Picture 2" descr="A close-up of a flag&#10;&#10;Description automatically generated">
            <a:extLst>
              <a:ext uri="{FF2B5EF4-FFF2-40B4-BE49-F238E27FC236}">
                <a16:creationId xmlns:a16="http://schemas.microsoft.com/office/drawing/2014/main" id="{FA58EE58-CD04-1683-7BFE-DA6721BC1A6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91095" y="4702247"/>
            <a:ext cx="4216400" cy="1333500"/>
          </a:xfrm>
          <a:prstGeom prst="rect">
            <a:avLst/>
          </a:prstGeom>
        </p:spPr>
      </p:pic>
    </p:spTree>
    <p:extLst>
      <p:ext uri="{BB962C8B-B14F-4D97-AF65-F5344CB8AC3E}">
        <p14:creationId xmlns:p14="http://schemas.microsoft.com/office/powerpoint/2010/main" val="1614425961"/>
      </p:ext>
    </p:extLst>
  </p:cSld>
  <p:clrMap bg1="lt1" tx1="dk1" bg2="lt2" tx2="dk2" accent1="accent1" accent2="accent2" accent3="accent3" accent4="accent4" accent5="accent5" accent6="accent6" hlink="hlink" folHlink="folHlink"/>
  <p:sldLayoutIdLst>
    <p:sldLayoutId id="2147483898" r:id="rId1"/>
  </p:sldLayoutIdLst>
  <p:hf sldNum="0" hd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2447596" y="6517828"/>
            <a:ext cx="8832985" cy="64027"/>
            <a:chOff x="1835696" y="4888371"/>
            <a:chExt cx="6624739" cy="48020"/>
          </a:xfrm>
        </p:grpSpPr>
        <p:sp>
          <p:nvSpPr>
            <p:cNvPr id="95" name="Rectangle 94"/>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6" name="Group 95"/>
            <p:cNvGrpSpPr/>
            <p:nvPr userDrawn="1"/>
          </p:nvGrpSpPr>
          <p:grpSpPr>
            <a:xfrm>
              <a:off x="2827572" y="4888371"/>
              <a:ext cx="5173941" cy="48020"/>
              <a:chOff x="896786" y="6751484"/>
              <a:chExt cx="7586765" cy="130813"/>
            </a:xfrm>
          </p:grpSpPr>
          <p:sp>
            <p:nvSpPr>
              <p:cNvPr id="97" name="Rectangle 96"/>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8" name="Rectangle 97"/>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9" name="Rectangle 98"/>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0" name="Rectangle 99"/>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1" name="Rectangle 100"/>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2" name="Rectangle 101"/>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3" name="Rectangle 102"/>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04" name="Picture 2"/>
          <p:cNvPicPr>
            <a:picLocks noChangeAspect="1" noChangeArrowheads="1"/>
          </p:cNvPicPr>
          <p:nvPr userDrawn="1"/>
        </p:nvPicPr>
        <p:blipFill>
          <a:blip r:embed="rId8" cstate="screen">
            <a:extLst>
              <a:ext uri="{28A0092B-C50C-407E-A947-70E740481C1C}">
                <a14:useLocalDpi xmlns:a14="http://schemas.microsoft.com/office/drawing/2010/main"/>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a:p>
        </p:txBody>
      </p:sp>
    </p:spTree>
    <p:extLst>
      <p:ext uri="{BB962C8B-B14F-4D97-AF65-F5344CB8AC3E}">
        <p14:creationId xmlns:p14="http://schemas.microsoft.com/office/powerpoint/2010/main" val="3285261046"/>
      </p:ext>
    </p:extLst>
  </p:cSld>
  <p:clrMap bg1="lt1" tx1="dk1" bg2="lt2" tx2="dk2" accent1="accent1" accent2="accent2" accent3="accent3" accent4="accent4" accent5="accent5" accent6="accent6" hlink="hlink" folHlink="folHlink"/>
  <p:sldLayoutIdLst>
    <p:sldLayoutId id="2147483902" r:id="rId1"/>
    <p:sldLayoutId id="2147483873" r:id="rId2"/>
    <p:sldLayoutId id="2147483880" r:id="rId3"/>
    <p:sldLayoutId id="2147483881" r:id="rId4"/>
    <p:sldLayoutId id="2147483882" r:id="rId5"/>
    <p:sldLayoutId id="2147483883" r:id="rId6"/>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25ACD6-3AC8-4E1B-D648-35C63EFB5CE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105167" y="2322"/>
            <a:ext cx="10086833" cy="6305566"/>
          </a:xfrm>
          <a:prstGeom prst="rect">
            <a:avLst/>
          </a:prstGeom>
        </p:spPr>
      </p:pic>
      <p:sp>
        <p:nvSpPr>
          <p:cNvPr id="4" name="Rectangle 3">
            <a:extLst>
              <a:ext uri="{FF2B5EF4-FFF2-40B4-BE49-F238E27FC236}">
                <a16:creationId xmlns:a16="http://schemas.microsoft.com/office/drawing/2014/main" id="{246FC9BA-AD8E-A1EA-9CBA-3CE1FA48C92A}"/>
              </a:ext>
            </a:extLst>
          </p:cNvPr>
          <p:cNvSpPr/>
          <p:nvPr userDrawn="1"/>
        </p:nvSpPr>
        <p:spPr>
          <a:xfrm>
            <a:off x="0" y="-4180"/>
            <a:ext cx="9960900" cy="6314222"/>
          </a:xfrm>
          <a:prstGeom prst="rect">
            <a:avLst/>
          </a:prstGeom>
          <a:gradFill>
            <a:gsLst>
              <a:gs pos="0">
                <a:srgbClr val="00337B">
                  <a:lumMod val="100000"/>
                </a:srgbClr>
              </a:gs>
              <a:gs pos="97000">
                <a:srgbClr val="0092D5">
                  <a:alpha val="0"/>
                </a:srgbClr>
              </a:gs>
              <a:gs pos="74000">
                <a:srgbClr val="0092D5">
                  <a:alpha val="92019"/>
                </a:srgbClr>
              </a:gs>
              <a:gs pos="33000">
                <a:srgbClr val="006CB1"/>
              </a:gs>
              <a:gs pos="55000">
                <a:srgbClr val="0092D5">
                  <a:alpha val="94000"/>
                </a:srgb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pic>
        <p:nvPicPr>
          <p:cNvPr id="7" name="Picture 6" descr="A black and white logo&#10;&#10;Description automatically generated">
            <a:extLst>
              <a:ext uri="{FF2B5EF4-FFF2-40B4-BE49-F238E27FC236}">
                <a16:creationId xmlns:a16="http://schemas.microsoft.com/office/drawing/2014/main" id="{C4E3E3DA-B561-ACF5-79E9-379F8417DA7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7544" y="611417"/>
            <a:ext cx="5418790" cy="893821"/>
          </a:xfrm>
          <a:prstGeom prst="rect">
            <a:avLst/>
          </a:prstGeom>
        </p:spPr>
      </p:pic>
      <p:sp>
        <p:nvSpPr>
          <p:cNvPr id="8" name="Rectangle 7">
            <a:extLst>
              <a:ext uri="{FF2B5EF4-FFF2-40B4-BE49-F238E27FC236}">
                <a16:creationId xmlns:a16="http://schemas.microsoft.com/office/drawing/2014/main" id="{C87C18E8-EBF2-3EA7-6466-DBDF00C2AF57}"/>
              </a:ext>
            </a:extLst>
          </p:cNvPr>
          <p:cNvSpPr/>
          <p:nvPr userDrawn="1"/>
        </p:nvSpPr>
        <p:spPr>
          <a:xfrm>
            <a:off x="0" y="6730738"/>
            <a:ext cx="12192000" cy="186205"/>
          </a:xfrm>
          <a:prstGeom prst="rect">
            <a:avLst/>
          </a:prstGeom>
          <a:gradFill>
            <a:gsLst>
              <a:gs pos="0">
                <a:srgbClr val="00337B">
                  <a:lumMod val="100000"/>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sp>
        <p:nvSpPr>
          <p:cNvPr id="2" name="Rectangle 1">
            <a:extLst>
              <a:ext uri="{FF2B5EF4-FFF2-40B4-BE49-F238E27FC236}">
                <a16:creationId xmlns:a16="http://schemas.microsoft.com/office/drawing/2014/main" id="{41D78B5F-EF94-FCE7-350E-EE78A3DD824D}"/>
              </a:ext>
            </a:extLst>
          </p:cNvPr>
          <p:cNvSpPr/>
          <p:nvPr userDrawn="1"/>
        </p:nvSpPr>
        <p:spPr>
          <a:xfrm>
            <a:off x="11000232" y="-3474"/>
            <a:ext cx="1191768" cy="6314221"/>
          </a:xfrm>
          <a:prstGeom prst="rect">
            <a:avLst/>
          </a:prstGeom>
          <a:gradFill>
            <a:gsLst>
              <a:gs pos="0">
                <a:srgbClr val="94C6EC">
                  <a:alpha val="37221"/>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 name="Parallelogram 2">
            <a:extLst>
              <a:ext uri="{FF2B5EF4-FFF2-40B4-BE49-F238E27FC236}">
                <a16:creationId xmlns:a16="http://schemas.microsoft.com/office/drawing/2014/main" id="{FE1FFF16-6AF8-BA0D-BDAD-AF59636790F6}"/>
              </a:ext>
            </a:extLst>
          </p:cNvPr>
          <p:cNvSpPr/>
          <p:nvPr userDrawn="1"/>
        </p:nvSpPr>
        <p:spPr>
          <a:xfrm>
            <a:off x="9753600" y="-10620"/>
            <a:ext cx="2438400" cy="6314222"/>
          </a:xfrm>
          <a:prstGeom prst="parallelogram">
            <a:avLst/>
          </a:prstGeom>
          <a:gradFill>
            <a:gsLst>
              <a:gs pos="0">
                <a:srgbClr val="94C6EC">
                  <a:alpha val="41522"/>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6" name="Picture 5">
            <a:extLst>
              <a:ext uri="{FF2B5EF4-FFF2-40B4-BE49-F238E27FC236}">
                <a16:creationId xmlns:a16="http://schemas.microsoft.com/office/drawing/2014/main" id="{350917BB-049A-7F1A-4D4A-814E8CF32966}"/>
              </a:ext>
            </a:extLst>
          </p:cNvPr>
          <p:cNvPicPr>
            <a:picLocks noChangeAspect="1"/>
          </p:cNvPicPr>
          <p:nvPr userDrawn="1"/>
        </p:nvPicPr>
        <p:blipFill>
          <a:blip r:embed="rId5"/>
          <a:stretch>
            <a:fillRect/>
          </a:stretch>
        </p:blipFill>
        <p:spPr>
          <a:xfrm>
            <a:off x="10409065" y="690422"/>
            <a:ext cx="1079500" cy="1092200"/>
          </a:xfrm>
          <a:prstGeom prst="rect">
            <a:avLst/>
          </a:prstGeom>
        </p:spPr>
      </p:pic>
    </p:spTree>
    <p:extLst>
      <p:ext uri="{BB962C8B-B14F-4D97-AF65-F5344CB8AC3E}">
        <p14:creationId xmlns:p14="http://schemas.microsoft.com/office/powerpoint/2010/main" val="393336785"/>
      </p:ext>
    </p:extLst>
  </p:cSld>
  <p:clrMap bg1="lt1" tx1="dk1" bg2="lt2" tx2="dk2" accent1="accent1" accent2="accent2" accent3="accent3" accent4="accent4" accent5="accent5" accent6="accent6" hlink="hlink" folHlink="folHlink"/>
  <p:sldLayoutIdLst>
    <p:sldLayoutId id="2147483812"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27/06/2025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86858672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929" r:id="rId12"/>
    <p:sldLayoutId id="21474839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25ACD6-3AC8-4E1B-D648-35C63EFB5CE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105167" y="2322"/>
            <a:ext cx="10086833" cy="6305566"/>
          </a:xfrm>
          <a:prstGeom prst="rect">
            <a:avLst/>
          </a:prstGeom>
        </p:spPr>
      </p:pic>
      <p:sp>
        <p:nvSpPr>
          <p:cNvPr id="4" name="Rectangle 3">
            <a:extLst>
              <a:ext uri="{FF2B5EF4-FFF2-40B4-BE49-F238E27FC236}">
                <a16:creationId xmlns:a16="http://schemas.microsoft.com/office/drawing/2014/main" id="{246FC9BA-AD8E-A1EA-9CBA-3CE1FA48C92A}"/>
              </a:ext>
            </a:extLst>
          </p:cNvPr>
          <p:cNvSpPr/>
          <p:nvPr userDrawn="1"/>
        </p:nvSpPr>
        <p:spPr>
          <a:xfrm>
            <a:off x="0" y="-4180"/>
            <a:ext cx="9960900" cy="6314222"/>
          </a:xfrm>
          <a:prstGeom prst="rect">
            <a:avLst/>
          </a:prstGeom>
          <a:gradFill>
            <a:gsLst>
              <a:gs pos="0">
                <a:srgbClr val="00337B">
                  <a:lumMod val="100000"/>
                </a:srgbClr>
              </a:gs>
              <a:gs pos="97000">
                <a:srgbClr val="0092D5">
                  <a:alpha val="0"/>
                </a:srgbClr>
              </a:gs>
              <a:gs pos="74000">
                <a:srgbClr val="0092D5">
                  <a:alpha val="92019"/>
                </a:srgbClr>
              </a:gs>
              <a:gs pos="33000">
                <a:srgbClr val="006CB1"/>
              </a:gs>
              <a:gs pos="55000">
                <a:srgbClr val="0092D5">
                  <a:alpha val="94000"/>
                </a:srgb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pic>
        <p:nvPicPr>
          <p:cNvPr id="7" name="Picture 6" descr="A black and white logo&#10;&#10;Description automatically generated">
            <a:extLst>
              <a:ext uri="{FF2B5EF4-FFF2-40B4-BE49-F238E27FC236}">
                <a16:creationId xmlns:a16="http://schemas.microsoft.com/office/drawing/2014/main" id="{C4E3E3DA-B561-ACF5-79E9-379F8417DA7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7544" y="611417"/>
            <a:ext cx="5418790" cy="893821"/>
          </a:xfrm>
          <a:prstGeom prst="rect">
            <a:avLst/>
          </a:prstGeom>
        </p:spPr>
      </p:pic>
      <p:sp>
        <p:nvSpPr>
          <p:cNvPr id="8" name="Rectangle 7">
            <a:extLst>
              <a:ext uri="{FF2B5EF4-FFF2-40B4-BE49-F238E27FC236}">
                <a16:creationId xmlns:a16="http://schemas.microsoft.com/office/drawing/2014/main" id="{C87C18E8-EBF2-3EA7-6466-DBDF00C2AF57}"/>
              </a:ext>
            </a:extLst>
          </p:cNvPr>
          <p:cNvSpPr/>
          <p:nvPr userDrawn="1"/>
        </p:nvSpPr>
        <p:spPr>
          <a:xfrm>
            <a:off x="0" y="6730738"/>
            <a:ext cx="12192000" cy="186205"/>
          </a:xfrm>
          <a:prstGeom prst="rect">
            <a:avLst/>
          </a:prstGeom>
          <a:gradFill>
            <a:gsLst>
              <a:gs pos="0">
                <a:srgbClr val="00337B">
                  <a:lumMod val="100000"/>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sp>
        <p:nvSpPr>
          <p:cNvPr id="2" name="Rectangle 1">
            <a:extLst>
              <a:ext uri="{FF2B5EF4-FFF2-40B4-BE49-F238E27FC236}">
                <a16:creationId xmlns:a16="http://schemas.microsoft.com/office/drawing/2014/main" id="{41D78B5F-EF94-FCE7-350E-EE78A3DD824D}"/>
              </a:ext>
            </a:extLst>
          </p:cNvPr>
          <p:cNvSpPr/>
          <p:nvPr userDrawn="1"/>
        </p:nvSpPr>
        <p:spPr>
          <a:xfrm>
            <a:off x="11000232" y="-3474"/>
            <a:ext cx="1191768" cy="6314221"/>
          </a:xfrm>
          <a:prstGeom prst="rect">
            <a:avLst/>
          </a:prstGeom>
          <a:gradFill>
            <a:gsLst>
              <a:gs pos="0">
                <a:srgbClr val="94C6EC">
                  <a:alpha val="37221"/>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 name="Parallelogram 2">
            <a:extLst>
              <a:ext uri="{FF2B5EF4-FFF2-40B4-BE49-F238E27FC236}">
                <a16:creationId xmlns:a16="http://schemas.microsoft.com/office/drawing/2014/main" id="{FE1FFF16-6AF8-BA0D-BDAD-AF59636790F6}"/>
              </a:ext>
            </a:extLst>
          </p:cNvPr>
          <p:cNvSpPr/>
          <p:nvPr userDrawn="1"/>
        </p:nvSpPr>
        <p:spPr>
          <a:xfrm>
            <a:off x="9753600" y="-10620"/>
            <a:ext cx="2438400" cy="6314222"/>
          </a:xfrm>
          <a:prstGeom prst="parallelogram">
            <a:avLst/>
          </a:prstGeom>
          <a:gradFill>
            <a:gsLst>
              <a:gs pos="0">
                <a:srgbClr val="94C6EC">
                  <a:alpha val="41522"/>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9" name="Picture 8">
            <a:extLst>
              <a:ext uri="{FF2B5EF4-FFF2-40B4-BE49-F238E27FC236}">
                <a16:creationId xmlns:a16="http://schemas.microsoft.com/office/drawing/2014/main" id="{DBA0E4F1-A3F2-4CA2-4F0A-7952A78EB7CA}"/>
              </a:ext>
            </a:extLst>
          </p:cNvPr>
          <p:cNvPicPr>
            <a:picLocks noChangeAspect="1"/>
          </p:cNvPicPr>
          <p:nvPr userDrawn="1"/>
        </p:nvPicPr>
        <p:blipFill>
          <a:blip r:embed="rId5"/>
          <a:stretch>
            <a:fillRect/>
          </a:stretch>
        </p:blipFill>
        <p:spPr>
          <a:xfrm>
            <a:off x="10409065" y="690422"/>
            <a:ext cx="1079500" cy="1092200"/>
          </a:xfrm>
          <a:prstGeom prst="rect">
            <a:avLst/>
          </a:prstGeom>
        </p:spPr>
      </p:pic>
    </p:spTree>
    <p:extLst>
      <p:ext uri="{BB962C8B-B14F-4D97-AF65-F5344CB8AC3E}">
        <p14:creationId xmlns:p14="http://schemas.microsoft.com/office/powerpoint/2010/main" val="891279338"/>
      </p:ext>
    </p:extLst>
  </p:cSld>
  <p:clrMap bg1="lt1" tx1="dk1" bg2="lt2" tx2="dk2" accent1="accent1" accent2="accent2" accent3="accent3" accent4="accent4" accent5="accent5" accent6="accent6" hlink="hlink" folHlink="folHlink"/>
  <p:sldLayoutIdLst>
    <p:sldLayoutId id="2147483934"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C295E7-AD5F-D5A9-F4B2-8564E93D41D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838047" y="0"/>
            <a:ext cx="9353954" cy="6305566"/>
          </a:xfrm>
          <a:prstGeom prst="rect">
            <a:avLst/>
          </a:prstGeom>
        </p:spPr>
      </p:pic>
      <p:sp>
        <p:nvSpPr>
          <p:cNvPr id="4" name="Rectangle 3">
            <a:extLst>
              <a:ext uri="{FF2B5EF4-FFF2-40B4-BE49-F238E27FC236}">
                <a16:creationId xmlns:a16="http://schemas.microsoft.com/office/drawing/2014/main" id="{FF8FDC4F-4BB5-AF65-48CD-236A868302A3}"/>
              </a:ext>
            </a:extLst>
          </p:cNvPr>
          <p:cNvSpPr/>
          <p:nvPr userDrawn="1"/>
        </p:nvSpPr>
        <p:spPr>
          <a:xfrm>
            <a:off x="0" y="-4180"/>
            <a:ext cx="9960900" cy="6314222"/>
          </a:xfrm>
          <a:prstGeom prst="rect">
            <a:avLst/>
          </a:prstGeom>
          <a:gradFill>
            <a:gsLst>
              <a:gs pos="0">
                <a:srgbClr val="00337B">
                  <a:lumMod val="100000"/>
                </a:srgbClr>
              </a:gs>
              <a:gs pos="97000">
                <a:srgbClr val="0092D5">
                  <a:alpha val="0"/>
                </a:srgbClr>
              </a:gs>
              <a:gs pos="74000">
                <a:srgbClr val="0092D5">
                  <a:alpha val="92019"/>
                </a:srgbClr>
              </a:gs>
              <a:gs pos="33000">
                <a:srgbClr val="006CB1"/>
              </a:gs>
              <a:gs pos="55000">
                <a:srgbClr val="0092D5">
                  <a:alpha val="94000"/>
                </a:srgb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pic>
        <p:nvPicPr>
          <p:cNvPr id="7" name="Picture 6" descr="A black and white logo&#10;&#10;Description automatically generated">
            <a:extLst>
              <a:ext uri="{FF2B5EF4-FFF2-40B4-BE49-F238E27FC236}">
                <a16:creationId xmlns:a16="http://schemas.microsoft.com/office/drawing/2014/main" id="{FDD52F94-26DA-1B97-40BE-E8E85F33E33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7544" y="611417"/>
            <a:ext cx="5418790" cy="893821"/>
          </a:xfrm>
          <a:prstGeom prst="rect">
            <a:avLst/>
          </a:prstGeom>
        </p:spPr>
      </p:pic>
      <p:sp>
        <p:nvSpPr>
          <p:cNvPr id="8" name="Rectangle 7">
            <a:extLst>
              <a:ext uri="{FF2B5EF4-FFF2-40B4-BE49-F238E27FC236}">
                <a16:creationId xmlns:a16="http://schemas.microsoft.com/office/drawing/2014/main" id="{2120B9EF-75CD-0AD8-919C-A4A980549799}"/>
              </a:ext>
            </a:extLst>
          </p:cNvPr>
          <p:cNvSpPr/>
          <p:nvPr userDrawn="1"/>
        </p:nvSpPr>
        <p:spPr>
          <a:xfrm>
            <a:off x="0" y="6730738"/>
            <a:ext cx="12192000" cy="186205"/>
          </a:xfrm>
          <a:prstGeom prst="rect">
            <a:avLst/>
          </a:prstGeom>
          <a:gradFill>
            <a:gsLst>
              <a:gs pos="0">
                <a:srgbClr val="00337B">
                  <a:lumMod val="100000"/>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sp>
        <p:nvSpPr>
          <p:cNvPr id="12" name="TextBox 11">
            <a:extLst>
              <a:ext uri="{FF2B5EF4-FFF2-40B4-BE49-F238E27FC236}">
                <a16:creationId xmlns:a16="http://schemas.microsoft.com/office/drawing/2014/main" id="{1D2DCB27-6DE5-6274-DE97-0B5F47114949}"/>
              </a:ext>
            </a:extLst>
          </p:cNvPr>
          <p:cNvSpPr txBox="1"/>
          <p:nvPr userDrawn="1"/>
        </p:nvSpPr>
        <p:spPr>
          <a:xfrm>
            <a:off x="12893040" y="3712464"/>
            <a:ext cx="184731" cy="369332"/>
          </a:xfrm>
          <a:prstGeom prst="rect">
            <a:avLst/>
          </a:prstGeom>
          <a:noFill/>
        </p:spPr>
        <p:txBody>
          <a:bodyPr wrap="none" rtlCol="0">
            <a:spAutoFit/>
          </a:bodyPr>
          <a:lstStyle/>
          <a:p>
            <a:pPr algn="l"/>
            <a:endParaRPr lang="en-GR">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DBF4538-E80F-8C0D-F544-A8109EA7E9ED}"/>
              </a:ext>
            </a:extLst>
          </p:cNvPr>
          <p:cNvSpPr/>
          <p:nvPr userDrawn="1"/>
        </p:nvSpPr>
        <p:spPr>
          <a:xfrm>
            <a:off x="11000232" y="-3473"/>
            <a:ext cx="1191768" cy="6312020"/>
          </a:xfrm>
          <a:prstGeom prst="rect">
            <a:avLst/>
          </a:prstGeom>
          <a:gradFill>
            <a:gsLst>
              <a:gs pos="0">
                <a:srgbClr val="94C6EC">
                  <a:alpha val="37221"/>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 name="Parallelogram 2">
            <a:extLst>
              <a:ext uri="{FF2B5EF4-FFF2-40B4-BE49-F238E27FC236}">
                <a16:creationId xmlns:a16="http://schemas.microsoft.com/office/drawing/2014/main" id="{02DC2773-D3E8-9510-2AE1-FC6DC953FCF6}"/>
              </a:ext>
            </a:extLst>
          </p:cNvPr>
          <p:cNvSpPr/>
          <p:nvPr userDrawn="1"/>
        </p:nvSpPr>
        <p:spPr>
          <a:xfrm>
            <a:off x="9753600" y="-5676"/>
            <a:ext cx="2438400" cy="6314222"/>
          </a:xfrm>
          <a:prstGeom prst="parallelogram">
            <a:avLst/>
          </a:prstGeom>
          <a:gradFill>
            <a:gsLst>
              <a:gs pos="0">
                <a:srgbClr val="94C6EC">
                  <a:alpha val="41522"/>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9" name="Picture 8">
            <a:extLst>
              <a:ext uri="{FF2B5EF4-FFF2-40B4-BE49-F238E27FC236}">
                <a16:creationId xmlns:a16="http://schemas.microsoft.com/office/drawing/2014/main" id="{E566ED6E-0719-7429-A8D1-EF112644D430}"/>
              </a:ext>
            </a:extLst>
          </p:cNvPr>
          <p:cNvPicPr>
            <a:picLocks noChangeAspect="1"/>
          </p:cNvPicPr>
          <p:nvPr userDrawn="1"/>
        </p:nvPicPr>
        <p:blipFill>
          <a:blip r:embed="rId5"/>
          <a:stretch>
            <a:fillRect/>
          </a:stretch>
        </p:blipFill>
        <p:spPr>
          <a:xfrm>
            <a:off x="10409065" y="690422"/>
            <a:ext cx="1079500" cy="1092200"/>
          </a:xfrm>
          <a:prstGeom prst="rect">
            <a:avLst/>
          </a:prstGeom>
        </p:spPr>
      </p:pic>
    </p:spTree>
    <p:extLst>
      <p:ext uri="{BB962C8B-B14F-4D97-AF65-F5344CB8AC3E}">
        <p14:creationId xmlns:p14="http://schemas.microsoft.com/office/powerpoint/2010/main" val="4059780903"/>
      </p:ext>
    </p:extLst>
  </p:cSld>
  <p:clrMap bg1="lt1" tx1="dk1" bg2="lt2" tx2="dk2" accent1="accent1" accent2="accent2" accent3="accent3" accent4="accent4" accent5="accent5" accent6="accent6" hlink="hlink" folHlink="folHlink"/>
  <p:sldLayoutIdLst>
    <p:sldLayoutId id="2147483936"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AD3158-960A-A6EC-41C8-9E38C5B35FD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2291542" y="-1037"/>
            <a:ext cx="9900457" cy="6305566"/>
          </a:xfrm>
          <a:prstGeom prst="rect">
            <a:avLst/>
          </a:prstGeom>
        </p:spPr>
      </p:pic>
      <p:sp>
        <p:nvSpPr>
          <p:cNvPr id="4" name="Rectangle 3">
            <a:extLst>
              <a:ext uri="{FF2B5EF4-FFF2-40B4-BE49-F238E27FC236}">
                <a16:creationId xmlns:a16="http://schemas.microsoft.com/office/drawing/2014/main" id="{1BE1BC5F-DA46-65A8-1C6F-79615560E16E}"/>
              </a:ext>
            </a:extLst>
          </p:cNvPr>
          <p:cNvSpPr/>
          <p:nvPr userDrawn="1"/>
        </p:nvSpPr>
        <p:spPr>
          <a:xfrm>
            <a:off x="0" y="-4180"/>
            <a:ext cx="9960900" cy="6314222"/>
          </a:xfrm>
          <a:prstGeom prst="rect">
            <a:avLst/>
          </a:prstGeom>
          <a:gradFill>
            <a:gsLst>
              <a:gs pos="0">
                <a:srgbClr val="00337B">
                  <a:lumMod val="100000"/>
                </a:srgbClr>
              </a:gs>
              <a:gs pos="97000">
                <a:srgbClr val="0092D5">
                  <a:alpha val="0"/>
                </a:srgbClr>
              </a:gs>
              <a:gs pos="74000">
                <a:srgbClr val="0092D5">
                  <a:alpha val="92019"/>
                </a:srgbClr>
              </a:gs>
              <a:gs pos="33000">
                <a:srgbClr val="006CB1"/>
              </a:gs>
              <a:gs pos="55000">
                <a:srgbClr val="0092D5">
                  <a:alpha val="94000"/>
                </a:srgb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pic>
        <p:nvPicPr>
          <p:cNvPr id="9" name="Picture 8" descr="A black and white logo&#10;&#10;Description automatically generated">
            <a:extLst>
              <a:ext uri="{FF2B5EF4-FFF2-40B4-BE49-F238E27FC236}">
                <a16:creationId xmlns:a16="http://schemas.microsoft.com/office/drawing/2014/main" id="{B77614DD-28E2-AE15-8A02-17103E3C96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7544" y="611417"/>
            <a:ext cx="5418790" cy="893821"/>
          </a:xfrm>
          <a:prstGeom prst="rect">
            <a:avLst/>
          </a:prstGeom>
        </p:spPr>
      </p:pic>
      <p:sp>
        <p:nvSpPr>
          <p:cNvPr id="10" name="Rectangle 9">
            <a:extLst>
              <a:ext uri="{FF2B5EF4-FFF2-40B4-BE49-F238E27FC236}">
                <a16:creationId xmlns:a16="http://schemas.microsoft.com/office/drawing/2014/main" id="{46946501-4515-0FD1-77EF-9D1036DC74E9}"/>
              </a:ext>
            </a:extLst>
          </p:cNvPr>
          <p:cNvSpPr/>
          <p:nvPr userDrawn="1"/>
        </p:nvSpPr>
        <p:spPr>
          <a:xfrm>
            <a:off x="0" y="6730738"/>
            <a:ext cx="12192000" cy="186205"/>
          </a:xfrm>
          <a:prstGeom prst="rect">
            <a:avLst/>
          </a:prstGeom>
          <a:gradFill>
            <a:gsLst>
              <a:gs pos="0">
                <a:srgbClr val="00337B">
                  <a:lumMod val="100000"/>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solidFill>
                <a:srgbClr val="09539D"/>
              </a:solidFill>
            </a:endParaRPr>
          </a:p>
        </p:txBody>
      </p:sp>
      <p:sp>
        <p:nvSpPr>
          <p:cNvPr id="2" name="Rectangle 1">
            <a:extLst>
              <a:ext uri="{FF2B5EF4-FFF2-40B4-BE49-F238E27FC236}">
                <a16:creationId xmlns:a16="http://schemas.microsoft.com/office/drawing/2014/main" id="{F2D269A1-8B86-9F51-C02C-65EC7D343EBB}"/>
              </a:ext>
            </a:extLst>
          </p:cNvPr>
          <p:cNvSpPr/>
          <p:nvPr userDrawn="1"/>
        </p:nvSpPr>
        <p:spPr>
          <a:xfrm>
            <a:off x="11000232" y="-3474"/>
            <a:ext cx="1191768" cy="6305567"/>
          </a:xfrm>
          <a:prstGeom prst="rect">
            <a:avLst/>
          </a:prstGeom>
          <a:gradFill>
            <a:gsLst>
              <a:gs pos="0">
                <a:srgbClr val="94C6EC">
                  <a:alpha val="37221"/>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 name="Parallelogram 2">
            <a:extLst>
              <a:ext uri="{FF2B5EF4-FFF2-40B4-BE49-F238E27FC236}">
                <a16:creationId xmlns:a16="http://schemas.microsoft.com/office/drawing/2014/main" id="{779369EF-04FF-A2F4-E62E-64A6C196D5C2}"/>
              </a:ext>
            </a:extLst>
          </p:cNvPr>
          <p:cNvSpPr/>
          <p:nvPr userDrawn="1"/>
        </p:nvSpPr>
        <p:spPr>
          <a:xfrm>
            <a:off x="9753600" y="0"/>
            <a:ext cx="2438400" cy="6302093"/>
          </a:xfrm>
          <a:prstGeom prst="parallelogram">
            <a:avLst/>
          </a:prstGeom>
          <a:gradFill>
            <a:gsLst>
              <a:gs pos="0">
                <a:srgbClr val="94C6EC">
                  <a:alpha val="41522"/>
                </a:srgbClr>
              </a:gs>
              <a:gs pos="100000">
                <a:srgbClr val="0092D5"/>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7" name="Picture 6">
            <a:extLst>
              <a:ext uri="{FF2B5EF4-FFF2-40B4-BE49-F238E27FC236}">
                <a16:creationId xmlns:a16="http://schemas.microsoft.com/office/drawing/2014/main" id="{FB0531FA-8B97-5576-097D-A6F64EFE0E63}"/>
              </a:ext>
            </a:extLst>
          </p:cNvPr>
          <p:cNvPicPr>
            <a:picLocks noChangeAspect="1"/>
          </p:cNvPicPr>
          <p:nvPr userDrawn="1"/>
        </p:nvPicPr>
        <p:blipFill>
          <a:blip r:embed="rId5"/>
          <a:stretch>
            <a:fillRect/>
          </a:stretch>
        </p:blipFill>
        <p:spPr>
          <a:xfrm>
            <a:off x="10409065" y="690422"/>
            <a:ext cx="1079500" cy="1092200"/>
          </a:xfrm>
          <a:prstGeom prst="rect">
            <a:avLst/>
          </a:prstGeom>
        </p:spPr>
      </p:pic>
    </p:spTree>
    <p:extLst>
      <p:ext uri="{BB962C8B-B14F-4D97-AF65-F5344CB8AC3E}">
        <p14:creationId xmlns:p14="http://schemas.microsoft.com/office/powerpoint/2010/main" val="1820954456"/>
      </p:ext>
    </p:extLst>
  </p:cSld>
  <p:clrMap bg1="lt1" tx1="dk1" bg2="lt2" tx2="dk2" accent1="accent1" accent2="accent2" accent3="accent3" accent4="accent4" accent5="accent5" accent6="accent6" hlink="hlink" folHlink="folHlink"/>
  <p:sldLayoutIdLst>
    <p:sldLayoutId id="2147483938"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GB" noProof="0"/>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rtl="0">
              <a:defRPr/>
            </a:pPr>
            <a:fld id="{D76B855D-E9CC-4FF8-AD85-6CDC7B89A0DE}" type="slidenum">
              <a:rPr lang="en-GB" noProof="0" smtClean="0">
                <a:solidFill>
                  <a:prstClr val="black">
                    <a:tint val="75000"/>
                  </a:prstClr>
                </a:solidFill>
              </a:rPr>
              <a:pPr rtl="0">
                <a:defRPr/>
              </a:pPr>
              <a:t>‹#›</a:t>
            </a:fld>
            <a:endParaRPr lang="en-GB" noProof="0">
              <a:solidFill>
                <a:prstClr val="black">
                  <a:tint val="75000"/>
                </a:prstClr>
              </a:solidFill>
            </a:endParaRPr>
          </a:p>
        </p:txBody>
      </p:sp>
    </p:spTree>
    <p:extLst>
      <p:ext uri="{BB962C8B-B14F-4D97-AF65-F5344CB8AC3E}">
        <p14:creationId xmlns:p14="http://schemas.microsoft.com/office/powerpoint/2010/main" val="1396115459"/>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3969"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6808C0-3CDF-1B07-5804-96A9E31D30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7810AD10-8701-3A34-872D-D3C27B932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8F563DD7-1EA1-F404-C1CD-14E0C6EEAC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E861A7-9E79-494C-B192-BB1F2DF56AAA}" type="datetimeFigureOut">
              <a:rPr lang="fi-FI" smtClean="0"/>
              <a:t>27.6.2025</a:t>
            </a:fld>
            <a:endParaRPr lang="fi-FI"/>
          </a:p>
        </p:txBody>
      </p:sp>
      <p:sp>
        <p:nvSpPr>
          <p:cNvPr id="5" name="Footer Placeholder 4">
            <a:extLst>
              <a:ext uri="{FF2B5EF4-FFF2-40B4-BE49-F238E27FC236}">
                <a16:creationId xmlns:a16="http://schemas.microsoft.com/office/drawing/2014/main" id="{3F36959D-5614-9C89-717C-35B391E798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Slide Number Placeholder 5">
            <a:extLst>
              <a:ext uri="{FF2B5EF4-FFF2-40B4-BE49-F238E27FC236}">
                <a16:creationId xmlns:a16="http://schemas.microsoft.com/office/drawing/2014/main" id="{FBFCCA4F-E477-AAA9-4EC7-030F8EBF9A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C51F64-B1F7-47D6-BAEC-386502E4522F}" type="slidenum">
              <a:rPr lang="fi-FI" smtClean="0"/>
              <a:t>‹#›</a:t>
            </a:fld>
            <a:endParaRPr lang="fi-FI"/>
          </a:p>
        </p:txBody>
      </p:sp>
    </p:spTree>
    <p:extLst>
      <p:ext uri="{BB962C8B-B14F-4D97-AF65-F5344CB8AC3E}">
        <p14:creationId xmlns:p14="http://schemas.microsoft.com/office/powerpoint/2010/main" val="957316741"/>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AEC8E0C-6955-6668-4A9B-8796AD45DA25}"/>
              </a:ext>
            </a:extLst>
          </p:cNvPr>
          <p:cNvGraphicFramePr>
            <a:graphicFrameLocks noChangeAspect="1"/>
          </p:cNvGraphicFramePr>
          <p:nvPr userDrawn="1">
            <p:custDataLst>
              <p:tags r:id="rId20"/>
            </p:custDataLst>
            <p:extLst>
              <p:ext uri="{D42A27DB-BD31-4B8C-83A1-F6EECF244321}">
                <p14:modId xmlns:p14="http://schemas.microsoft.com/office/powerpoint/2010/main" val="3354532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526" imgH="526" progId="TCLayout.ActiveDocument.1">
                  <p:embed/>
                </p:oleObj>
              </mc:Choice>
              <mc:Fallback>
                <p:oleObj name="think-cell Slide" r:id="rId21" imgW="526" imgH="526" progId="TCLayout.ActiveDocument.1">
                  <p:embed/>
                  <p:pic>
                    <p:nvPicPr>
                      <p:cNvPr id="2" name="think-cell data - do not delete" hidden="1">
                        <a:extLst>
                          <a:ext uri="{FF2B5EF4-FFF2-40B4-BE49-F238E27FC236}">
                            <a16:creationId xmlns:a16="http://schemas.microsoft.com/office/drawing/2014/main" id="{8AEC8E0C-6955-6668-4A9B-8796AD45DA25}"/>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340774544"/>
      </p:ext>
    </p:extLst>
  </p:cSld>
  <p:clrMap bg1="lt1" tx1="dk1" bg2="dk2" tx2="lt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 id="2147484000" r:id="rId15"/>
    <p:sldLayoutId id="2147484001" r:id="rId16"/>
    <p:sldLayoutId id="2147484002" r:id="rId17"/>
    <p:sldLayoutId id="2147484003"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D0D63C5-3E8C-C41F-90DA-D2DC19B784BF}"/>
              </a:ext>
            </a:extLst>
          </p:cNvPr>
          <p:cNvGraphicFramePr>
            <a:graphicFrameLocks noChangeAspect="1"/>
          </p:cNvGraphicFramePr>
          <p:nvPr userDrawn="1">
            <p:custDataLst>
              <p:tags r:id="rId8"/>
            </p:custDataLst>
            <p:extLst>
              <p:ext uri="{D42A27DB-BD31-4B8C-83A1-F6EECF244321}">
                <p14:modId xmlns:p14="http://schemas.microsoft.com/office/powerpoint/2010/main" val="3643370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26" imgH="526" progId="TCLayout.ActiveDocument.1">
                  <p:embed/>
                </p:oleObj>
              </mc:Choice>
              <mc:Fallback>
                <p:oleObj name="think-cell Slide" r:id="rId9" imgW="526" imgH="526" progId="TCLayout.ActiveDocument.1">
                  <p:embed/>
                  <p:pic>
                    <p:nvPicPr>
                      <p:cNvPr id="7" name="think-cell data - do not delete" hidden="1">
                        <a:extLst>
                          <a:ext uri="{FF2B5EF4-FFF2-40B4-BE49-F238E27FC236}">
                            <a16:creationId xmlns:a16="http://schemas.microsoft.com/office/drawing/2014/main" id="{3D0D63C5-3E8C-C41F-90DA-D2DC19B784BF}"/>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Holder 2"/>
          <p:cNvSpPr>
            <a:spLocks noGrp="1"/>
          </p:cNvSpPr>
          <p:nvPr>
            <p:ph type="title"/>
          </p:nvPr>
        </p:nvSpPr>
        <p:spPr>
          <a:xfrm>
            <a:off x="0" y="301279"/>
            <a:ext cx="8616363" cy="738664"/>
          </a:xfrm>
          <a:prstGeom prst="rect">
            <a:avLst/>
          </a:prstGeom>
        </p:spPr>
        <p:txBody>
          <a:bodyPr wrap="square" lIns="0" tIns="0" rIns="0" bIns="0">
            <a:spAutoFit/>
          </a:bodyPr>
          <a:lstStyle>
            <a:lvl1pPr>
              <a:defRPr sz="4800" b="1" i="0">
                <a:solidFill>
                  <a:schemeClr val="bg1"/>
                </a:solidFill>
                <a:latin typeface="Arial"/>
                <a:cs typeface="Arial"/>
              </a:defRPr>
            </a:lvl1pPr>
          </a:lstStyle>
          <a:p>
            <a:endParaRPr/>
          </a:p>
        </p:txBody>
      </p:sp>
      <p:sp>
        <p:nvSpPr>
          <p:cNvPr id="3" name="Holder 3"/>
          <p:cNvSpPr>
            <a:spLocks noGrp="1"/>
          </p:cNvSpPr>
          <p:nvPr>
            <p:ph type="body" idx="1"/>
          </p:nvPr>
        </p:nvSpPr>
        <p:spPr>
          <a:xfrm>
            <a:off x="610112" y="1577340"/>
            <a:ext cx="10982021"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8763" y="6377940"/>
            <a:ext cx="3904719" cy="215444"/>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10112" y="6377940"/>
            <a:ext cx="2806516" cy="215444"/>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6/27/2025</a:t>
            </a:fld>
            <a:endParaRPr lang="en-US"/>
          </a:p>
        </p:txBody>
      </p:sp>
      <p:sp>
        <p:nvSpPr>
          <p:cNvPr id="6" name="Holder 6"/>
          <p:cNvSpPr>
            <a:spLocks noGrp="1"/>
          </p:cNvSpPr>
          <p:nvPr>
            <p:ph type="sldNum" sz="quarter" idx="7"/>
          </p:nvPr>
        </p:nvSpPr>
        <p:spPr>
          <a:xfrm>
            <a:off x="8785617" y="6377940"/>
            <a:ext cx="2806516" cy="215444"/>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pic>
        <p:nvPicPr>
          <p:cNvPr id="8" name="bg object 16"/>
          <p:cNvPicPr/>
          <p:nvPr userDrawn="1"/>
        </p:nvPicPr>
        <p:blipFill>
          <a:blip r:embed="rId11" cstate="print"/>
          <a:stretch>
            <a:fillRect/>
          </a:stretch>
        </p:blipFill>
        <p:spPr>
          <a:xfrm>
            <a:off x="1" y="0"/>
            <a:ext cx="12197655" cy="6857104"/>
          </a:xfrm>
          <a:prstGeom prst="rect">
            <a:avLst/>
          </a:prstGeom>
        </p:spPr>
      </p:pic>
    </p:spTree>
    <p:extLst>
      <p:ext uri="{BB962C8B-B14F-4D97-AF65-F5344CB8AC3E}">
        <p14:creationId xmlns:p14="http://schemas.microsoft.com/office/powerpoint/2010/main" val="3251580899"/>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Lst>
  <p:txStyles>
    <p:titleStyle>
      <a:lvl1pPr>
        <a:defRPr>
          <a:latin typeface="+mj-lt"/>
          <a:ea typeface="+mj-ea"/>
          <a:cs typeface="+mj-cs"/>
        </a:defRPr>
      </a:lvl1pPr>
    </p:titleStyle>
    <p:bodyStyle>
      <a:lvl1pPr marL="0">
        <a:defRPr>
          <a:latin typeface="+mn-lt"/>
          <a:ea typeface="+mn-ea"/>
          <a:cs typeface="+mn-cs"/>
        </a:defRPr>
      </a:lvl1pPr>
      <a:lvl2pPr marL="293202">
        <a:defRPr>
          <a:latin typeface="+mn-lt"/>
          <a:ea typeface="+mn-ea"/>
          <a:cs typeface="+mn-cs"/>
        </a:defRPr>
      </a:lvl2pPr>
      <a:lvl3pPr marL="586405">
        <a:defRPr>
          <a:latin typeface="+mn-lt"/>
          <a:ea typeface="+mn-ea"/>
          <a:cs typeface="+mn-cs"/>
        </a:defRPr>
      </a:lvl3pPr>
      <a:lvl4pPr marL="879607">
        <a:defRPr>
          <a:latin typeface="+mn-lt"/>
          <a:ea typeface="+mn-ea"/>
          <a:cs typeface="+mn-cs"/>
        </a:defRPr>
      </a:lvl4pPr>
      <a:lvl5pPr marL="1172809">
        <a:defRPr>
          <a:latin typeface="+mn-lt"/>
          <a:ea typeface="+mn-ea"/>
          <a:cs typeface="+mn-cs"/>
        </a:defRPr>
      </a:lvl5pPr>
      <a:lvl6pPr marL="1466012">
        <a:defRPr>
          <a:latin typeface="+mn-lt"/>
          <a:ea typeface="+mn-ea"/>
          <a:cs typeface="+mn-cs"/>
        </a:defRPr>
      </a:lvl6pPr>
      <a:lvl7pPr marL="1759214">
        <a:defRPr>
          <a:latin typeface="+mn-lt"/>
          <a:ea typeface="+mn-ea"/>
          <a:cs typeface="+mn-cs"/>
        </a:defRPr>
      </a:lvl7pPr>
      <a:lvl8pPr marL="2052417">
        <a:defRPr>
          <a:latin typeface="+mn-lt"/>
          <a:ea typeface="+mn-ea"/>
          <a:cs typeface="+mn-cs"/>
        </a:defRPr>
      </a:lvl8pPr>
      <a:lvl9pPr marL="2345619">
        <a:defRPr>
          <a:latin typeface="+mn-lt"/>
          <a:ea typeface="+mn-ea"/>
          <a:cs typeface="+mn-cs"/>
        </a:defRPr>
      </a:lvl9pPr>
    </p:bodyStyle>
    <p:otherStyle>
      <a:lvl1pPr marL="0">
        <a:defRPr>
          <a:latin typeface="+mn-lt"/>
          <a:ea typeface="+mn-ea"/>
          <a:cs typeface="+mn-cs"/>
        </a:defRPr>
      </a:lvl1pPr>
      <a:lvl2pPr marL="293202">
        <a:defRPr>
          <a:latin typeface="+mn-lt"/>
          <a:ea typeface="+mn-ea"/>
          <a:cs typeface="+mn-cs"/>
        </a:defRPr>
      </a:lvl2pPr>
      <a:lvl3pPr marL="586405">
        <a:defRPr>
          <a:latin typeface="+mn-lt"/>
          <a:ea typeface="+mn-ea"/>
          <a:cs typeface="+mn-cs"/>
        </a:defRPr>
      </a:lvl3pPr>
      <a:lvl4pPr marL="879607">
        <a:defRPr>
          <a:latin typeface="+mn-lt"/>
          <a:ea typeface="+mn-ea"/>
          <a:cs typeface="+mn-cs"/>
        </a:defRPr>
      </a:lvl4pPr>
      <a:lvl5pPr marL="1172809">
        <a:defRPr>
          <a:latin typeface="+mn-lt"/>
          <a:ea typeface="+mn-ea"/>
          <a:cs typeface="+mn-cs"/>
        </a:defRPr>
      </a:lvl5pPr>
      <a:lvl6pPr marL="1466012">
        <a:defRPr>
          <a:latin typeface="+mn-lt"/>
          <a:ea typeface="+mn-ea"/>
          <a:cs typeface="+mn-cs"/>
        </a:defRPr>
      </a:lvl6pPr>
      <a:lvl7pPr marL="1759214">
        <a:defRPr>
          <a:latin typeface="+mn-lt"/>
          <a:ea typeface="+mn-ea"/>
          <a:cs typeface="+mn-cs"/>
        </a:defRPr>
      </a:lvl7pPr>
      <a:lvl8pPr marL="2052417">
        <a:defRPr>
          <a:latin typeface="+mn-lt"/>
          <a:ea typeface="+mn-ea"/>
          <a:cs typeface="+mn-cs"/>
        </a:defRPr>
      </a:lvl8pPr>
      <a:lvl9pPr marL="2345619">
        <a:defRPr>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C2C930-90AE-AF48-13CA-76CAFF5128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7DD824-460F-502E-08C2-C71D9D67E2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50605A-C792-1E03-B671-8E0D9A4BD7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9E1E3F-2B30-43A5-9763-8AE7A94094EA}" type="datetimeFigureOut">
              <a:rPr lang="en-GB" smtClean="0"/>
              <a:t>27/06/2025</a:t>
            </a:fld>
            <a:endParaRPr lang="en-GB"/>
          </a:p>
        </p:txBody>
      </p:sp>
      <p:sp>
        <p:nvSpPr>
          <p:cNvPr id="5" name="Footer Placeholder 4">
            <a:extLst>
              <a:ext uri="{FF2B5EF4-FFF2-40B4-BE49-F238E27FC236}">
                <a16:creationId xmlns:a16="http://schemas.microsoft.com/office/drawing/2014/main" id="{7DCE76F6-A275-2063-F1D9-E1F7FB6001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043B503-C862-DDAF-DAAC-022384952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01FFB5-DF97-452F-9408-7AEAA8B456F5}" type="slidenum">
              <a:rPr lang="en-GB" smtClean="0"/>
              <a:t>‹#›</a:t>
            </a:fld>
            <a:endParaRPr lang="en-GB"/>
          </a:p>
        </p:txBody>
      </p:sp>
    </p:spTree>
    <p:extLst>
      <p:ext uri="{BB962C8B-B14F-4D97-AF65-F5344CB8AC3E}">
        <p14:creationId xmlns:p14="http://schemas.microsoft.com/office/powerpoint/2010/main" val="1369537064"/>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7.png"/><Relationship Id="rId7"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8.sv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32.emf"/></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32.emf"/><Relationship Id="rId5" Type="http://schemas.openxmlformats.org/officeDocument/2006/relationships/hyperlink" Target="http://www.cedefop.europa.eu/TEL-toolkit" TargetMode="External"/><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9.xml"/><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32.emf"/><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s>
</file>

<file path=ppt/slides/_rels/slide2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s://www.cedefop.europa.eu/en/publications/6224" TargetMode="External"/><Relationship Id="rId4" Type="http://schemas.openxmlformats.org/officeDocument/2006/relationships/image" Target="../media/image83.png"/></Relationships>
</file>

<file path=ppt/slides/_rels/slide29.xml.rels><?xml version="1.0" encoding="UTF-8" standalone="yes"?>
<Relationships xmlns="http://schemas.openxmlformats.org/package/2006/relationships"><Relationship Id="rId8" Type="http://schemas.openxmlformats.org/officeDocument/2006/relationships/image" Target="../media/image85.svg"/><Relationship Id="rId3" Type="http://schemas.openxmlformats.org/officeDocument/2006/relationships/hyperlink" Target="https://www.cedefop.europa.eu/en/publications/6224" TargetMode="External"/><Relationship Id="rId7" Type="http://schemas.openxmlformats.org/officeDocument/2006/relationships/image" Target="../media/image84.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34.png"/><Relationship Id="rId10" Type="http://schemas.openxmlformats.org/officeDocument/2006/relationships/image" Target="../media/image87.svg"/><Relationship Id="rId4" Type="http://schemas.openxmlformats.org/officeDocument/2006/relationships/chart" Target="../charts/chart6.xml"/><Relationship Id="rId9" Type="http://schemas.openxmlformats.org/officeDocument/2006/relationships/image" Target="../media/image86.png"/></Relationships>
</file>

<file path=ppt/slides/_rels/slide30.xml.rels><?xml version="1.0" encoding="UTF-8" standalone="yes"?>
<Relationships xmlns="http://schemas.openxmlformats.org/package/2006/relationships"><Relationship Id="rId3" Type="http://schemas.openxmlformats.org/officeDocument/2006/relationships/hyperlink" Target="https://www.cedefop.europa.eu/en/publications/6224"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chart" Target="../charts/chart7.xml"/></Relationships>
</file>

<file path=ppt/slides/_rels/slide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hyperlink" Target="https://www.cedefop.europa.eu/en/publications/6224" TargetMode="Externa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hyperlink" Target="https://www.cedefop.europa.eu/en/publications/6224" TargetMode="External"/><Relationship Id="rId5" Type="http://schemas.openxmlformats.org/officeDocument/2006/relationships/image" Target="../media/image90.jpeg"/><Relationship Id="rId4" Type="http://schemas.openxmlformats.org/officeDocument/2006/relationships/chart" Target="../charts/chart10.xml"/></Relationships>
</file>

<file path=ppt/slides/_rels/slide3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2.emf"/><Relationship Id="rId7" Type="http://schemas.openxmlformats.org/officeDocument/2006/relationships/image" Target="../media/image94.svg"/><Relationship Id="rId12" Type="http://schemas.openxmlformats.org/officeDocument/2006/relationships/hyperlink" Target="https://www.cedefop.europa.eu/en/publications/6224" TargetMode="External"/><Relationship Id="rId2" Type="http://schemas.openxmlformats.org/officeDocument/2006/relationships/image" Target="../media/image91.jpeg"/><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98.svg"/><Relationship Id="rId5" Type="http://schemas.openxmlformats.org/officeDocument/2006/relationships/image" Target="../media/image28.svg"/><Relationship Id="rId10" Type="http://schemas.openxmlformats.org/officeDocument/2006/relationships/image" Target="../media/image97.png"/><Relationship Id="rId4" Type="http://schemas.openxmlformats.org/officeDocument/2006/relationships/image" Target="../media/image27.png"/><Relationship Id="rId9" Type="http://schemas.openxmlformats.org/officeDocument/2006/relationships/image" Target="../media/image96.svg"/></Relationships>
</file>

<file path=ppt/slides/_rels/slide3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1.xml"/><Relationship Id="rId1" Type="http://schemas.openxmlformats.org/officeDocument/2006/relationships/slideLayout" Target="../slideLayouts/slideLayout46.xml"/><Relationship Id="rId5" Type="http://schemas.openxmlformats.org/officeDocument/2006/relationships/image" Target="../media/image109.png"/><Relationship Id="rId4" Type="http://schemas.openxmlformats.org/officeDocument/2006/relationships/image" Target="../media/image108.png"/></Relationships>
</file>

<file path=ppt/slides/_rels/slide4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4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6.xml"/><Relationship Id="rId1" Type="http://schemas.openxmlformats.org/officeDocument/2006/relationships/slideLayout" Target="../slideLayouts/slideLayout52.xml"/><Relationship Id="rId5" Type="http://schemas.openxmlformats.org/officeDocument/2006/relationships/image" Target="../media/image115.jpeg"/><Relationship Id="rId4" Type="http://schemas.openxmlformats.org/officeDocument/2006/relationships/image" Target="../media/image114.png"/></Relationships>
</file>

<file path=ppt/slides/_rels/slide46.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116.png"/><Relationship Id="rId7" Type="http://schemas.openxmlformats.org/officeDocument/2006/relationships/image" Target="../media/image120.jpeg"/><Relationship Id="rId2" Type="http://schemas.openxmlformats.org/officeDocument/2006/relationships/notesSlide" Target="../notesSlides/notesSlide27.xml"/><Relationship Id="rId1" Type="http://schemas.openxmlformats.org/officeDocument/2006/relationships/slideLayout" Target="../slideLayouts/slideLayout63.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4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8.xml"/><Relationship Id="rId1" Type="http://schemas.openxmlformats.org/officeDocument/2006/relationships/slideLayout" Target="../slideLayouts/slideLayout63.xml"/><Relationship Id="rId4" Type="http://schemas.openxmlformats.org/officeDocument/2006/relationships/image" Target="../media/image119.jpeg"/></Relationships>
</file>

<file path=ppt/slides/_rels/slide4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29.xml"/><Relationship Id="rId1" Type="http://schemas.openxmlformats.org/officeDocument/2006/relationships/slideLayout" Target="../slideLayouts/slideLayout64.xml"/><Relationship Id="rId4" Type="http://schemas.openxmlformats.org/officeDocument/2006/relationships/image" Target="../media/image124.jpeg"/></Relationships>
</file>

<file path=ppt/slides/_rels/slide4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30.xml"/><Relationship Id="rId1" Type="http://schemas.openxmlformats.org/officeDocument/2006/relationships/slideLayout" Target="../slideLayouts/slideLayout64.xml"/><Relationship Id="rId4" Type="http://schemas.openxmlformats.org/officeDocument/2006/relationships/image" Target="../media/image124.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3.xml"/></Relationships>
</file>

<file path=ppt/slides/_rels/slide5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32.xml"/><Relationship Id="rId1" Type="http://schemas.openxmlformats.org/officeDocument/2006/relationships/slideLayout" Target="../slideLayouts/slideLayout63.xml"/><Relationship Id="rId5" Type="http://schemas.openxmlformats.org/officeDocument/2006/relationships/image" Target="../media/image117.jpeg"/><Relationship Id="rId4" Type="http://schemas.openxmlformats.org/officeDocument/2006/relationships/image" Target="../media/image119.jpeg"/></Relationships>
</file>

<file path=ppt/slides/_rels/slide5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3.xml"/><Relationship Id="rId1" Type="http://schemas.openxmlformats.org/officeDocument/2006/relationships/slideLayout" Target="../slideLayouts/slideLayout64.xml"/></Relationships>
</file>

<file path=ppt/slides/_rels/slide53.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3.jpeg"/><Relationship Id="rId7" Type="http://schemas.openxmlformats.org/officeDocument/2006/relationships/image" Target="../media/image129.png"/><Relationship Id="rId2" Type="http://schemas.openxmlformats.org/officeDocument/2006/relationships/notesSlide" Target="../notesSlides/notesSlide34.xml"/><Relationship Id="rId1" Type="http://schemas.openxmlformats.org/officeDocument/2006/relationships/slideLayout" Target="../slideLayouts/slideLayout64.xml"/><Relationship Id="rId6" Type="http://schemas.openxmlformats.org/officeDocument/2006/relationships/image" Target="../media/image128.png"/><Relationship Id="rId5" Type="http://schemas.openxmlformats.org/officeDocument/2006/relationships/image" Target="../media/image127.jpeg"/><Relationship Id="rId10" Type="http://schemas.openxmlformats.org/officeDocument/2006/relationships/image" Target="../media/image132.png"/><Relationship Id="rId4" Type="http://schemas.openxmlformats.org/officeDocument/2006/relationships/image" Target="../media/image126.jpeg"/><Relationship Id="rId9" Type="http://schemas.openxmlformats.org/officeDocument/2006/relationships/image" Target="../media/image131.png"/></Relationships>
</file>

<file path=ppt/slides/_rels/slide54.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notesSlide" Target="../notesSlides/notesSlide35.xml"/><Relationship Id="rId7" Type="http://schemas.openxmlformats.org/officeDocument/2006/relationships/image" Target="../media/image134.png"/><Relationship Id="rId2" Type="http://schemas.openxmlformats.org/officeDocument/2006/relationships/slideLayout" Target="../slideLayouts/slideLayout65.xml"/><Relationship Id="rId1" Type="http://schemas.openxmlformats.org/officeDocument/2006/relationships/tags" Target="../tags/tag11.xml"/><Relationship Id="rId6" Type="http://schemas.openxmlformats.org/officeDocument/2006/relationships/image" Target="../media/image133.jpeg"/><Relationship Id="rId5" Type="http://schemas.openxmlformats.org/officeDocument/2006/relationships/image" Target="../media/image16.emf"/><Relationship Id="rId4" Type="http://schemas.openxmlformats.org/officeDocument/2006/relationships/oleObject" Target="../embeddings/oleObject4.bin"/><Relationship Id="rId9"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36.xml"/><Relationship Id="rId1" Type="http://schemas.openxmlformats.org/officeDocument/2006/relationships/slideLayout" Target="../slideLayouts/slideLayout65.xml"/><Relationship Id="rId6" Type="http://schemas.openxmlformats.org/officeDocument/2006/relationships/image" Target="../media/image138.png"/><Relationship Id="rId5" Type="http://schemas.openxmlformats.org/officeDocument/2006/relationships/hyperlink" Target="http://www.generation.org/" TargetMode="External"/><Relationship Id="rId4" Type="http://schemas.openxmlformats.org/officeDocument/2006/relationships/image" Target="../media/image137.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141.png"/><Relationship Id="rId2" Type="http://schemas.openxmlformats.org/officeDocument/2006/relationships/slideLayout" Target="../slideLayouts/slideLayout65.xml"/><Relationship Id="rId1" Type="http://schemas.openxmlformats.org/officeDocument/2006/relationships/tags" Target="../tags/tag12.xml"/><Relationship Id="rId6" Type="http://schemas.openxmlformats.org/officeDocument/2006/relationships/image" Target="../media/image140.jpeg"/><Relationship Id="rId5" Type="http://schemas.openxmlformats.org/officeDocument/2006/relationships/image" Target="../media/image139.emf"/><Relationship Id="rId4" Type="http://schemas.openxmlformats.org/officeDocument/2006/relationships/oleObject" Target="../embeddings/oleObject5.bin"/></Relationships>
</file>

<file path=ppt/slides/_rels/slide57.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notesSlide" Target="../notesSlides/notesSlide38.xml"/><Relationship Id="rId7" Type="http://schemas.openxmlformats.org/officeDocument/2006/relationships/image" Target="../media/image137.png"/><Relationship Id="rId2" Type="http://schemas.openxmlformats.org/officeDocument/2006/relationships/slideLayout" Target="../slideLayouts/slideLayout65.xml"/><Relationship Id="rId1" Type="http://schemas.openxmlformats.org/officeDocument/2006/relationships/tags" Target="../tags/tag13.xml"/><Relationship Id="rId6" Type="http://schemas.openxmlformats.org/officeDocument/2006/relationships/image" Target="../media/image142.jpeg"/><Relationship Id="rId5" Type="http://schemas.openxmlformats.org/officeDocument/2006/relationships/image" Target="../media/image16.emf"/><Relationship Id="rId10" Type="http://schemas.openxmlformats.org/officeDocument/2006/relationships/image" Target="../media/image145.png"/><Relationship Id="rId4" Type="http://schemas.openxmlformats.org/officeDocument/2006/relationships/oleObject" Target="../embeddings/oleObject6.bin"/><Relationship Id="rId9" Type="http://schemas.openxmlformats.org/officeDocument/2006/relationships/image" Target="../media/image144.png"/></Relationships>
</file>

<file path=ppt/slides/_rels/slide58.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hyperlink" Target="https://ssir.org/articles/entry/beyond_x_number_served" TargetMode="External"/><Relationship Id="rId3" Type="http://schemas.openxmlformats.org/officeDocument/2006/relationships/image" Target="../media/image147.png"/><Relationship Id="rId7" Type="http://schemas.openxmlformats.org/officeDocument/2006/relationships/image" Target="../media/image151.png"/><Relationship Id="rId12" Type="http://schemas.openxmlformats.org/officeDocument/2006/relationships/image" Target="../media/image156.png"/><Relationship Id="rId2" Type="http://schemas.openxmlformats.org/officeDocument/2006/relationships/image" Target="../media/image146.png"/><Relationship Id="rId1" Type="http://schemas.openxmlformats.org/officeDocument/2006/relationships/slideLayout" Target="../slideLayouts/slideLayout84.xml"/><Relationship Id="rId6" Type="http://schemas.openxmlformats.org/officeDocument/2006/relationships/image" Target="../media/image150.png"/><Relationship Id="rId11" Type="http://schemas.openxmlformats.org/officeDocument/2006/relationships/image" Target="../media/image155.png"/><Relationship Id="rId5" Type="http://schemas.openxmlformats.org/officeDocument/2006/relationships/image" Target="../media/image149.png"/><Relationship Id="rId10" Type="http://schemas.openxmlformats.org/officeDocument/2006/relationships/image" Target="../media/image154.png"/><Relationship Id="rId4" Type="http://schemas.openxmlformats.org/officeDocument/2006/relationships/image" Target="../media/image148.png"/><Relationship Id="rId9" Type="http://schemas.openxmlformats.org/officeDocument/2006/relationships/image" Target="../media/image153.png"/><Relationship Id="rId14" Type="http://schemas.openxmlformats.org/officeDocument/2006/relationships/image" Target="../media/image137.png"/></Relationships>
</file>

<file path=ppt/slides/_rels/slide59.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4.jpeg"/><Relationship Id="rId18" Type="http://schemas.openxmlformats.org/officeDocument/2006/relationships/image" Target="../media/image153.png"/><Relationship Id="rId3" Type="http://schemas.openxmlformats.org/officeDocument/2006/relationships/oleObject" Target="../embeddings/oleObject7.bin"/><Relationship Id="rId21" Type="http://schemas.openxmlformats.org/officeDocument/2006/relationships/image" Target="../media/image154.png"/><Relationship Id="rId7" Type="http://schemas.openxmlformats.org/officeDocument/2006/relationships/image" Target="../media/image159.png"/><Relationship Id="rId12" Type="http://schemas.openxmlformats.org/officeDocument/2006/relationships/image" Target="../media/image163.jpeg"/><Relationship Id="rId17" Type="http://schemas.openxmlformats.org/officeDocument/2006/relationships/image" Target="../media/image150.png"/><Relationship Id="rId2" Type="http://schemas.openxmlformats.org/officeDocument/2006/relationships/slideLayout" Target="../slideLayouts/slideLayout84.xml"/><Relationship Id="rId16" Type="http://schemas.openxmlformats.org/officeDocument/2006/relationships/image" Target="../media/image149.png"/><Relationship Id="rId20" Type="http://schemas.openxmlformats.org/officeDocument/2006/relationships/image" Target="../media/image152.png"/><Relationship Id="rId1" Type="http://schemas.openxmlformats.org/officeDocument/2006/relationships/tags" Target="../tags/tag14.xml"/><Relationship Id="rId6" Type="http://schemas.openxmlformats.org/officeDocument/2006/relationships/image" Target="../media/image158.jpeg"/><Relationship Id="rId11" Type="http://schemas.openxmlformats.org/officeDocument/2006/relationships/image" Target="../media/image162.jpeg"/><Relationship Id="rId5" Type="http://schemas.openxmlformats.org/officeDocument/2006/relationships/image" Target="../media/image157.png"/><Relationship Id="rId15" Type="http://schemas.openxmlformats.org/officeDocument/2006/relationships/image" Target="../media/image166.jpeg"/><Relationship Id="rId23" Type="http://schemas.openxmlformats.org/officeDocument/2006/relationships/image" Target="../media/image156.png"/><Relationship Id="rId10" Type="http://schemas.openxmlformats.org/officeDocument/2006/relationships/image" Target="../media/image137.png"/><Relationship Id="rId19" Type="http://schemas.openxmlformats.org/officeDocument/2006/relationships/image" Target="../media/image151.png"/><Relationship Id="rId4" Type="http://schemas.openxmlformats.org/officeDocument/2006/relationships/image" Target="../media/image139.emf"/><Relationship Id="rId9" Type="http://schemas.openxmlformats.org/officeDocument/2006/relationships/image" Target="../media/image161.png"/><Relationship Id="rId14" Type="http://schemas.openxmlformats.org/officeDocument/2006/relationships/image" Target="../media/image165.jpeg"/><Relationship Id="rId22" Type="http://schemas.openxmlformats.org/officeDocument/2006/relationships/image" Target="../media/image155.png"/></Relationships>
</file>

<file path=ppt/slides/_rels/slide60.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tags" Target="../tags/tag17.xml"/><Relationship Id="rId7" Type="http://schemas.openxmlformats.org/officeDocument/2006/relationships/image" Target="../media/image168.png"/><Relationship Id="rId12" Type="http://schemas.openxmlformats.org/officeDocument/2006/relationships/image" Target="../media/image137.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67.emf"/><Relationship Id="rId11" Type="http://schemas.openxmlformats.org/officeDocument/2006/relationships/image" Target="../media/image172.png"/><Relationship Id="rId5" Type="http://schemas.openxmlformats.org/officeDocument/2006/relationships/oleObject" Target="../embeddings/oleObject8.bin"/><Relationship Id="rId10" Type="http://schemas.openxmlformats.org/officeDocument/2006/relationships/image" Target="../media/image171.png"/><Relationship Id="rId4" Type="http://schemas.openxmlformats.org/officeDocument/2006/relationships/slideLayout" Target="../slideLayouts/slideLayout88.xml"/><Relationship Id="rId9" Type="http://schemas.openxmlformats.org/officeDocument/2006/relationships/image" Target="../media/image170.png"/></Relationships>
</file>

<file path=ppt/slides/_rels/slide61.xml.rels><?xml version="1.0" encoding="UTF-8" standalone="yes"?>
<Relationships xmlns="http://schemas.openxmlformats.org/package/2006/relationships"><Relationship Id="rId8" Type="http://schemas.openxmlformats.org/officeDocument/2006/relationships/hyperlink" Target="https://www.youtube.com/youemployed" TargetMode="External"/><Relationship Id="rId13" Type="http://schemas.openxmlformats.org/officeDocument/2006/relationships/image" Target="../media/image177.png"/><Relationship Id="rId3" Type="http://schemas.openxmlformats.org/officeDocument/2006/relationships/image" Target="../media/image173.png"/><Relationship Id="rId7" Type="http://schemas.openxmlformats.org/officeDocument/2006/relationships/image" Target="../media/image174.png"/><Relationship Id="rId12" Type="http://schemas.openxmlformats.org/officeDocument/2006/relationships/hyperlink" Target="https://www.linkedin.com/company/generationorg/" TargetMode="External"/><Relationship Id="rId2" Type="http://schemas.openxmlformats.org/officeDocument/2006/relationships/notesSlide" Target="../notesSlides/notesSlide39.xml"/><Relationship Id="rId16" Type="http://schemas.openxmlformats.org/officeDocument/2006/relationships/image" Target="../media/image179.png"/><Relationship Id="rId1" Type="http://schemas.openxmlformats.org/officeDocument/2006/relationships/slideLayout" Target="../slideLayouts/slideLayout66.xml"/><Relationship Id="rId6" Type="http://schemas.openxmlformats.org/officeDocument/2006/relationships/hyperlink" Target="https://twitter.com/youemployed" TargetMode="External"/><Relationship Id="rId11" Type="http://schemas.openxmlformats.org/officeDocument/2006/relationships/image" Target="../media/image176.png"/><Relationship Id="rId5" Type="http://schemas.openxmlformats.org/officeDocument/2006/relationships/hyperlink" Target="mailto:europe@generation.org" TargetMode="External"/><Relationship Id="rId15" Type="http://schemas.openxmlformats.org/officeDocument/2006/relationships/image" Target="../media/image178.png"/><Relationship Id="rId10" Type="http://schemas.openxmlformats.org/officeDocument/2006/relationships/hyperlink" Target="https://www.instagram.com/youemployed/" TargetMode="External"/><Relationship Id="rId4" Type="http://schemas.openxmlformats.org/officeDocument/2006/relationships/hyperlink" Target="http://www.generation.org/" TargetMode="External"/><Relationship Id="rId9" Type="http://schemas.openxmlformats.org/officeDocument/2006/relationships/image" Target="../media/image175.png"/><Relationship Id="rId14" Type="http://schemas.openxmlformats.org/officeDocument/2006/relationships/hyperlink" Target="https://www.facebook.com/youemployed"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person and person&#10;&#10;AI-generated content may be incorrect.">
            <a:extLst>
              <a:ext uri="{FF2B5EF4-FFF2-40B4-BE49-F238E27FC236}">
                <a16:creationId xmlns:a16="http://schemas.microsoft.com/office/drawing/2014/main" id="{A50771B6-31BE-5A96-AF18-BF651D8D76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12514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with their headshots&#10;&#10;AI-generated content may be incorrect.">
            <a:extLst>
              <a:ext uri="{FF2B5EF4-FFF2-40B4-BE49-F238E27FC236}">
                <a16:creationId xmlns:a16="http://schemas.microsoft.com/office/drawing/2014/main" id="{54A7940F-84D8-C56A-01CA-D8F1D35509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0274"/>
            <a:ext cx="12192000" cy="6858000"/>
          </a:xfrm>
          <a:prstGeom prst="rect">
            <a:avLst/>
          </a:prstGeom>
        </p:spPr>
      </p:pic>
    </p:spTree>
    <p:extLst>
      <p:ext uri="{BB962C8B-B14F-4D97-AF65-F5344CB8AC3E}">
        <p14:creationId xmlns:p14="http://schemas.microsoft.com/office/powerpoint/2010/main" val="469569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8FF4-C0ED-90C2-71F6-9232473914B1}"/>
              </a:ext>
            </a:extLst>
          </p:cNvPr>
          <p:cNvSpPr>
            <a:spLocks noGrp="1"/>
          </p:cNvSpPr>
          <p:nvPr>
            <p:ph type="title"/>
          </p:nvPr>
        </p:nvSpPr>
        <p:spPr/>
        <p:txBody>
          <a:bodyPr>
            <a:noAutofit/>
          </a:bodyPr>
          <a:lstStyle/>
          <a:p>
            <a:r>
              <a:rPr lang="en-GB" sz="3700" b="1" kern="100" dirty="0">
                <a:solidFill>
                  <a:srgbClr val="0093D6"/>
                </a:solidFill>
                <a:cs typeface="Arial"/>
              </a:rPr>
              <a:t>8 million young people in Europe are NEETs</a:t>
            </a:r>
            <a:br>
              <a:rPr lang="en-GB" sz="3700" b="1" kern="100" dirty="0">
                <a:solidFill>
                  <a:srgbClr val="0093D6"/>
                </a:solidFill>
                <a:cs typeface="Arial"/>
              </a:rPr>
            </a:br>
            <a:r>
              <a:rPr lang="en-GB" sz="3700" b="1" kern="100" dirty="0">
                <a:solidFill>
                  <a:schemeClr val="tx1"/>
                </a:solidFill>
                <a:cs typeface="Arial"/>
              </a:rPr>
              <a:t>The size of an EU member state</a:t>
            </a:r>
            <a:endParaRPr lang="en-GB" sz="3700" dirty="0">
              <a:solidFill>
                <a:schemeClr val="tx1"/>
              </a:solidFill>
            </a:endParaRPr>
          </a:p>
        </p:txBody>
      </p:sp>
      <p:pic>
        <p:nvPicPr>
          <p:cNvPr id="6" name="Picture 8" descr="Europe Map with Austria Royalty Free Vector Image">
            <a:extLst>
              <a:ext uri="{FF2B5EF4-FFF2-40B4-BE49-F238E27FC236}">
                <a16:creationId xmlns:a16="http://schemas.microsoft.com/office/drawing/2014/main" id="{263B97FB-B53D-9346-4A9D-B8CDCA72C7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396"/>
          <a:stretch/>
        </p:blipFill>
        <p:spPr bwMode="auto">
          <a:xfrm>
            <a:off x="3604670" y="2234194"/>
            <a:ext cx="4503657" cy="3954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45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41427D-C244-C1AC-FA42-BFAA8A982D6C}"/>
              </a:ext>
            </a:extLst>
          </p:cNvPr>
          <p:cNvSpPr/>
          <p:nvPr/>
        </p:nvSpPr>
        <p:spPr>
          <a:xfrm>
            <a:off x="664974" y="4996061"/>
            <a:ext cx="238307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Rectangle 7">
            <a:extLst>
              <a:ext uri="{FF2B5EF4-FFF2-40B4-BE49-F238E27FC236}">
                <a16:creationId xmlns:a16="http://schemas.microsoft.com/office/drawing/2014/main" id="{05CA9F4A-EDF7-776E-97B3-6296835D23AA}"/>
              </a:ext>
            </a:extLst>
          </p:cNvPr>
          <p:cNvSpPr/>
          <p:nvPr/>
        </p:nvSpPr>
        <p:spPr>
          <a:xfrm>
            <a:off x="3548105" y="5028622"/>
            <a:ext cx="2383070"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graphicFrame>
        <p:nvGraphicFramePr>
          <p:cNvPr id="10" name="Content Placeholder 2">
            <a:extLst>
              <a:ext uri="{FF2B5EF4-FFF2-40B4-BE49-F238E27FC236}">
                <a16:creationId xmlns:a16="http://schemas.microsoft.com/office/drawing/2014/main" id="{061B8E12-2C85-27BD-61FB-2AA774044C5C}"/>
              </a:ext>
            </a:extLst>
          </p:cNvPr>
          <p:cNvGraphicFramePr>
            <a:graphicFrameLocks noGrp="1"/>
          </p:cNvGraphicFramePr>
          <p:nvPr>
            <p:ph idx="1"/>
            <p:extLst>
              <p:ext uri="{D42A27DB-BD31-4B8C-83A1-F6EECF244321}">
                <p14:modId xmlns:p14="http://schemas.microsoft.com/office/powerpoint/2010/main" val="1185007693"/>
              </p:ext>
            </p:extLst>
          </p:nvPr>
        </p:nvGraphicFramePr>
        <p:xfrm>
          <a:off x="-413675" y="443060"/>
          <a:ext cx="9058053" cy="5848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a:extLst>
              <a:ext uri="{FF2B5EF4-FFF2-40B4-BE49-F238E27FC236}">
                <a16:creationId xmlns:a16="http://schemas.microsoft.com/office/drawing/2014/main" id="{07E4B075-7767-1AC4-C121-2239F2320F89}"/>
              </a:ext>
            </a:extLst>
          </p:cNvPr>
          <p:cNvPicPr>
            <a:picLocks noChangeAspect="1"/>
          </p:cNvPicPr>
          <p:nvPr/>
        </p:nvPicPr>
        <p:blipFill>
          <a:blip r:embed="rId7"/>
          <a:stretch>
            <a:fillRect/>
          </a:stretch>
        </p:blipFill>
        <p:spPr>
          <a:xfrm>
            <a:off x="8316026" y="2124361"/>
            <a:ext cx="3343926" cy="3336223"/>
          </a:xfrm>
          <a:prstGeom prst="rect">
            <a:avLst/>
          </a:prstGeom>
        </p:spPr>
      </p:pic>
      <p:sp>
        <p:nvSpPr>
          <p:cNvPr id="12" name="TextBox 11">
            <a:extLst>
              <a:ext uri="{FF2B5EF4-FFF2-40B4-BE49-F238E27FC236}">
                <a16:creationId xmlns:a16="http://schemas.microsoft.com/office/drawing/2014/main" id="{121FC0C6-69CE-2CB1-D15D-3792394390E4}"/>
              </a:ext>
            </a:extLst>
          </p:cNvPr>
          <p:cNvSpPr txBox="1"/>
          <p:nvPr/>
        </p:nvSpPr>
        <p:spPr>
          <a:xfrm>
            <a:off x="8838694" y="253321"/>
            <a:ext cx="2821258" cy="1569660"/>
          </a:xfrm>
          <a:prstGeom prst="rect">
            <a:avLst/>
          </a:prstGeom>
          <a:noFill/>
        </p:spPr>
        <p:txBody>
          <a:bodyPr wrap="square">
            <a:spAutoFit/>
          </a:bodyPr>
          <a:lstStyle/>
          <a:p>
            <a:pPr algn="r"/>
            <a:r>
              <a:rPr lang="en-US" sz="3200" dirty="0">
                <a:latin typeface="Arial" panose="020B0604020202020204" pitchFamily="34" charset="0"/>
                <a:cs typeface="Arial" panose="020B0604020202020204" pitchFamily="34" charset="0"/>
              </a:rPr>
              <a:t>Join at</a:t>
            </a:r>
          </a:p>
          <a:p>
            <a:pPr algn="r"/>
            <a:r>
              <a:rPr lang="en-US" sz="3200" b="1" dirty="0">
                <a:effectLst/>
                <a:latin typeface="Arial" panose="020B0604020202020204" pitchFamily="34" charset="0"/>
                <a:cs typeface="Arial" panose="020B0604020202020204" pitchFamily="34" charset="0"/>
              </a:rPr>
              <a:t>S</a:t>
            </a:r>
            <a:r>
              <a:rPr lang="en-GB" sz="3200" b="1" dirty="0" err="1">
                <a:effectLst/>
                <a:latin typeface="Arial" panose="020B0604020202020204" pitchFamily="34" charset="0"/>
                <a:cs typeface="Arial" panose="020B0604020202020204" pitchFamily="34" charset="0"/>
              </a:rPr>
              <a:t>lido.com</a:t>
            </a:r>
            <a:r>
              <a:rPr lang="en-GB" sz="3200" b="1" dirty="0">
                <a:effectLst/>
                <a:latin typeface="Arial" panose="020B0604020202020204" pitchFamily="34" charset="0"/>
                <a:cs typeface="Arial" panose="020B0604020202020204" pitchFamily="34" charset="0"/>
              </a:rPr>
              <a:t> #3596 385</a:t>
            </a:r>
            <a:endParaRPr lang="en-GB" sz="3600"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1980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FAA2-B60E-9352-116F-A75AFD986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96DEA-61BC-312B-04C2-014814FF9018}"/>
              </a:ext>
            </a:extLst>
          </p:cNvPr>
          <p:cNvSpPr>
            <a:spLocks noGrp="1"/>
          </p:cNvSpPr>
          <p:nvPr>
            <p:ph type="title"/>
          </p:nvPr>
        </p:nvSpPr>
        <p:spPr>
          <a:xfrm>
            <a:off x="487241" y="699225"/>
            <a:ext cx="11356719" cy="736861"/>
          </a:xfrm>
        </p:spPr>
        <p:txBody>
          <a:bodyPr lIns="91440" tIns="45720" rIns="91440" bIns="45720" anchor="b">
            <a:noAutofit/>
          </a:bodyPr>
          <a:lstStyle/>
          <a:p>
            <a:r>
              <a:rPr lang="en-GB" sz="3700" kern="100" dirty="0">
                <a:latin typeface="+mj-lt"/>
                <a:ea typeface="Aptos" panose="020B0004020202020204" pitchFamily="34" charset="0"/>
                <a:cs typeface="Arial"/>
              </a:rPr>
              <a:t>Decreasing rates of NEETs </a:t>
            </a:r>
            <a:r>
              <a:rPr lang="en-GB" sz="3700" kern="100" dirty="0">
                <a:latin typeface="+mj-lt"/>
                <a:cs typeface="Arial"/>
              </a:rPr>
              <a:t>but</a:t>
            </a:r>
            <a:r>
              <a:rPr lang="en-GB" sz="3700" kern="100" dirty="0">
                <a:solidFill>
                  <a:schemeClr val="tx1"/>
                </a:solidFill>
                <a:latin typeface="+mj-lt"/>
                <a:ea typeface="Aptos" panose="020B0004020202020204" pitchFamily="34" charset="0"/>
                <a:cs typeface="Arial"/>
              </a:rPr>
              <a:t> </a:t>
            </a:r>
            <a:br>
              <a:rPr lang="en-GB" sz="3700" kern="100" dirty="0">
                <a:solidFill>
                  <a:schemeClr val="tx1"/>
                </a:solidFill>
                <a:latin typeface="+mj-lt"/>
                <a:ea typeface="Aptos" panose="020B0004020202020204" pitchFamily="34" charset="0"/>
                <a:cs typeface="Arial"/>
              </a:rPr>
            </a:br>
            <a:r>
              <a:rPr lang="en-GB" sz="3700" kern="100" dirty="0">
                <a:solidFill>
                  <a:schemeClr val="tx1"/>
                </a:solidFill>
                <a:latin typeface="+mj-lt"/>
                <a:ea typeface="Aptos" panose="020B0004020202020204" pitchFamily="34" charset="0"/>
                <a:cs typeface="Arial"/>
              </a:rPr>
              <a:t>persisting challenges</a:t>
            </a:r>
            <a:endParaRPr lang="en-GB" sz="3700" kern="100" dirty="0">
              <a:solidFill>
                <a:schemeClr val="tx1"/>
              </a:solidFill>
              <a:latin typeface="+mj-lt"/>
              <a:cs typeface="Arial"/>
            </a:endParaRPr>
          </a:p>
        </p:txBody>
      </p:sp>
      <p:sp>
        <p:nvSpPr>
          <p:cNvPr id="3" name="Content Placeholder 2">
            <a:extLst>
              <a:ext uri="{FF2B5EF4-FFF2-40B4-BE49-F238E27FC236}">
                <a16:creationId xmlns:a16="http://schemas.microsoft.com/office/drawing/2014/main" id="{B228C913-0790-48D7-78D9-AF98D42B2A3E}"/>
              </a:ext>
            </a:extLst>
          </p:cNvPr>
          <p:cNvSpPr>
            <a:spLocks noGrp="1"/>
          </p:cNvSpPr>
          <p:nvPr>
            <p:ph idx="1"/>
          </p:nvPr>
        </p:nvSpPr>
        <p:spPr>
          <a:xfrm>
            <a:off x="2373635" y="2149740"/>
            <a:ext cx="4586382" cy="792486"/>
          </a:xfrm>
        </p:spPr>
        <p:txBody>
          <a:bodyPr>
            <a:noAutofit/>
          </a:bodyPr>
          <a:lstStyle/>
          <a:p>
            <a:pPr lvl="1">
              <a:spcAft>
                <a:spcPts val="800"/>
              </a:spcAft>
            </a:pPr>
            <a:r>
              <a:rPr lang="en-GB" kern="100" dirty="0">
                <a:solidFill>
                  <a:srgbClr val="00337B"/>
                </a:solidFill>
                <a:effectLst/>
                <a:latin typeface="Aptos" panose="020B0004020202020204" pitchFamily="34" charset="0"/>
                <a:ea typeface="Aptos" panose="020B0004020202020204" pitchFamily="34" charset="0"/>
                <a:cs typeface="Arial" panose="020B0604020202020204" pitchFamily="34" charset="0"/>
              </a:rPr>
              <a:t>million NEETs </a:t>
            </a:r>
            <a:r>
              <a:rPr lang="en-GB" kern="100" dirty="0">
                <a:solidFill>
                  <a:srgbClr val="00337B"/>
                </a:solidFill>
                <a:latin typeface="Aptos" panose="020B0004020202020204" pitchFamily="34" charset="0"/>
                <a:ea typeface="Aptos" panose="020B0004020202020204" pitchFamily="34" charset="0"/>
              </a:rPr>
              <a:t>in the EU in 2024</a:t>
            </a:r>
            <a:endParaRPr lang="en-GB" dirty="0">
              <a:solidFill>
                <a:srgbClr val="00337B"/>
              </a:solidFill>
            </a:endParaRPr>
          </a:p>
        </p:txBody>
      </p:sp>
      <p:pic>
        <p:nvPicPr>
          <p:cNvPr id="14" name="Graphic 13" descr="Group of women outline">
            <a:extLst>
              <a:ext uri="{FF2B5EF4-FFF2-40B4-BE49-F238E27FC236}">
                <a16:creationId xmlns:a16="http://schemas.microsoft.com/office/drawing/2014/main" id="{05E1DF60-4AC9-6606-E566-35233291AF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9366" y="1931424"/>
            <a:ext cx="914400" cy="914400"/>
          </a:xfrm>
          <a:prstGeom prst="rect">
            <a:avLst/>
          </a:prstGeom>
        </p:spPr>
      </p:pic>
      <p:sp>
        <p:nvSpPr>
          <p:cNvPr id="18" name="TextBox 17">
            <a:extLst>
              <a:ext uri="{FF2B5EF4-FFF2-40B4-BE49-F238E27FC236}">
                <a16:creationId xmlns:a16="http://schemas.microsoft.com/office/drawing/2014/main" id="{3F920B7D-0E37-7F3D-306E-674922EFA6C0}"/>
              </a:ext>
            </a:extLst>
          </p:cNvPr>
          <p:cNvSpPr txBox="1"/>
          <p:nvPr/>
        </p:nvSpPr>
        <p:spPr>
          <a:xfrm>
            <a:off x="1643766" y="1573016"/>
            <a:ext cx="619891" cy="1631216"/>
          </a:xfrm>
          <a:prstGeom prst="rect">
            <a:avLst/>
          </a:prstGeom>
          <a:noFill/>
        </p:spPr>
        <p:txBody>
          <a:bodyPr wrap="square">
            <a:spAutoFit/>
          </a:bodyPr>
          <a:lstStyle/>
          <a:p>
            <a:r>
              <a:rPr lang="en-GB" sz="10000" kern="100" dirty="0">
                <a:solidFill>
                  <a:srgbClr val="00337B"/>
                </a:solidFill>
                <a:effectLst/>
                <a:latin typeface="Aptos" panose="020B0004020202020204" pitchFamily="34" charset="0"/>
                <a:ea typeface="Aptos" panose="020B0004020202020204" pitchFamily="34" charset="0"/>
                <a:cs typeface="Arial" panose="020B0604020202020204" pitchFamily="34" charset="0"/>
              </a:rPr>
              <a:t>8</a:t>
            </a:r>
            <a:endParaRPr lang="en-GB" sz="10000" dirty="0">
              <a:solidFill>
                <a:srgbClr val="00337B"/>
              </a:solidFill>
            </a:endParaRPr>
          </a:p>
        </p:txBody>
      </p:sp>
      <p:grpSp>
        <p:nvGrpSpPr>
          <p:cNvPr id="6" name="Group 5">
            <a:extLst>
              <a:ext uri="{FF2B5EF4-FFF2-40B4-BE49-F238E27FC236}">
                <a16:creationId xmlns:a16="http://schemas.microsoft.com/office/drawing/2014/main" id="{4EECFC79-F73E-DCB5-18AB-1327BCC2F44E}"/>
              </a:ext>
            </a:extLst>
          </p:cNvPr>
          <p:cNvGrpSpPr/>
          <p:nvPr/>
        </p:nvGrpSpPr>
        <p:grpSpPr>
          <a:xfrm>
            <a:off x="6960018" y="1573016"/>
            <a:ext cx="5220064" cy="3993913"/>
            <a:chOff x="7411616" y="1270341"/>
            <a:chExt cx="4660111" cy="3957006"/>
          </a:xfrm>
        </p:grpSpPr>
        <p:sp>
          <p:nvSpPr>
            <p:cNvPr id="36" name="Oval 35">
              <a:extLst>
                <a:ext uri="{FF2B5EF4-FFF2-40B4-BE49-F238E27FC236}">
                  <a16:creationId xmlns:a16="http://schemas.microsoft.com/office/drawing/2014/main" id="{479A11B8-424D-4611-C961-EB500685EA1F}"/>
                </a:ext>
              </a:extLst>
            </p:cNvPr>
            <p:cNvSpPr/>
            <p:nvPr/>
          </p:nvSpPr>
          <p:spPr>
            <a:xfrm>
              <a:off x="7454318" y="4713460"/>
              <a:ext cx="196775" cy="196775"/>
            </a:xfrm>
            <a:prstGeom prst="ellipse">
              <a:avLst/>
            </a:prstGeom>
            <a:solidFill>
              <a:srgbClr val="57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245BDDD6-0AF6-9B33-8497-C6647C8B8D34}"/>
                </a:ext>
              </a:extLst>
            </p:cNvPr>
            <p:cNvSpPr/>
            <p:nvPr/>
          </p:nvSpPr>
          <p:spPr>
            <a:xfrm>
              <a:off x="7411616" y="1622248"/>
              <a:ext cx="196775" cy="196775"/>
            </a:xfrm>
            <a:prstGeom prst="ellipse">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D4829A11-1639-A86F-326F-5122B741587E}"/>
                </a:ext>
              </a:extLst>
            </p:cNvPr>
            <p:cNvSpPr/>
            <p:nvPr/>
          </p:nvSpPr>
          <p:spPr>
            <a:xfrm>
              <a:off x="7510003" y="3106173"/>
              <a:ext cx="196775" cy="196775"/>
            </a:xfrm>
            <a:prstGeom prst="ellipse">
              <a:avLst/>
            </a:prstGeom>
            <a:solidFill>
              <a:srgbClr val="FFE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BB7053FD-303B-1691-7877-07B9249DE908}"/>
                </a:ext>
              </a:extLst>
            </p:cNvPr>
            <p:cNvSpPr txBox="1"/>
            <p:nvPr/>
          </p:nvSpPr>
          <p:spPr>
            <a:xfrm>
              <a:off x="7825534" y="2955767"/>
              <a:ext cx="4246193" cy="823318"/>
            </a:xfrm>
            <a:prstGeom prst="rect">
              <a:avLst/>
            </a:prstGeom>
            <a:noFill/>
          </p:spPr>
          <p:txBody>
            <a:bodyPr wrap="square" lIns="91440" tIns="45720" rIns="91440" bIns="45720" anchor="t">
              <a:spAutoFit/>
            </a:bodyPr>
            <a:lstStyle/>
            <a:p>
              <a:r>
                <a:rPr lang="en-GB" sz="2400" dirty="0"/>
                <a:t>Targeted Member states interventions</a:t>
              </a:r>
              <a:endParaRPr lang="en-GB" sz="2400" dirty="0">
                <a:cs typeface="Arial"/>
              </a:endParaRPr>
            </a:p>
          </p:txBody>
        </p:sp>
        <p:sp>
          <p:nvSpPr>
            <p:cNvPr id="42" name="TextBox 41">
              <a:extLst>
                <a:ext uri="{FF2B5EF4-FFF2-40B4-BE49-F238E27FC236}">
                  <a16:creationId xmlns:a16="http://schemas.microsoft.com/office/drawing/2014/main" id="{AE6B6EEB-020A-6284-68EE-C81A6363EB05}"/>
                </a:ext>
              </a:extLst>
            </p:cNvPr>
            <p:cNvSpPr txBox="1"/>
            <p:nvPr/>
          </p:nvSpPr>
          <p:spPr>
            <a:xfrm>
              <a:off x="7933486" y="4396350"/>
              <a:ext cx="4030291" cy="830997"/>
            </a:xfrm>
            <a:prstGeom prst="rect">
              <a:avLst/>
            </a:prstGeom>
            <a:noFill/>
          </p:spPr>
          <p:txBody>
            <a:bodyPr wrap="square" lIns="91440" tIns="45720" rIns="91440" bIns="45720" anchor="t">
              <a:spAutoFit/>
            </a:bodyPr>
            <a:lstStyle/>
            <a:p>
              <a:r>
                <a:rPr lang="en-GB" sz="2400" dirty="0"/>
                <a:t>Support by EU policy framework</a:t>
              </a:r>
              <a:endParaRPr lang="en-GB" sz="2400" dirty="0">
                <a:cs typeface="Arial"/>
              </a:endParaRPr>
            </a:p>
          </p:txBody>
        </p:sp>
        <p:sp>
          <p:nvSpPr>
            <p:cNvPr id="44" name="TextBox 43">
              <a:extLst>
                <a:ext uri="{FF2B5EF4-FFF2-40B4-BE49-F238E27FC236}">
                  <a16:creationId xmlns:a16="http://schemas.microsoft.com/office/drawing/2014/main" id="{3B461006-96EC-54AD-6190-B154F82C3BE6}"/>
                </a:ext>
              </a:extLst>
            </p:cNvPr>
            <p:cNvSpPr txBox="1"/>
            <p:nvPr/>
          </p:nvSpPr>
          <p:spPr>
            <a:xfrm>
              <a:off x="7825534" y="1270341"/>
              <a:ext cx="4030291" cy="1200329"/>
            </a:xfrm>
            <a:prstGeom prst="rect">
              <a:avLst/>
            </a:prstGeom>
            <a:noFill/>
          </p:spPr>
          <p:txBody>
            <a:bodyPr wrap="square" lIns="91440" tIns="45720" rIns="91440" bIns="45720" anchor="t">
              <a:spAutoFit/>
            </a:bodyPr>
            <a:lstStyle/>
            <a:p>
              <a:r>
                <a:rPr lang="en-GB" sz="2400" dirty="0"/>
                <a:t>Overall economic development since 2009 crisis </a:t>
              </a:r>
              <a:endParaRPr lang="en-US" sz="2400" dirty="0"/>
            </a:p>
          </p:txBody>
        </p:sp>
      </p:grpSp>
      <p:grpSp>
        <p:nvGrpSpPr>
          <p:cNvPr id="8" name="Group 7">
            <a:extLst>
              <a:ext uri="{FF2B5EF4-FFF2-40B4-BE49-F238E27FC236}">
                <a16:creationId xmlns:a16="http://schemas.microsoft.com/office/drawing/2014/main" id="{6CC5F8F8-5D7D-FF0B-C97A-4C72D7F24DC5}"/>
              </a:ext>
            </a:extLst>
          </p:cNvPr>
          <p:cNvGrpSpPr/>
          <p:nvPr/>
        </p:nvGrpSpPr>
        <p:grpSpPr>
          <a:xfrm>
            <a:off x="487241" y="3449237"/>
            <a:ext cx="6761828" cy="2765590"/>
            <a:chOff x="487241" y="3449237"/>
            <a:chExt cx="6761828" cy="2765590"/>
          </a:xfrm>
        </p:grpSpPr>
        <p:grpSp>
          <p:nvGrpSpPr>
            <p:cNvPr id="4" name="Group 3">
              <a:extLst>
                <a:ext uri="{FF2B5EF4-FFF2-40B4-BE49-F238E27FC236}">
                  <a16:creationId xmlns:a16="http://schemas.microsoft.com/office/drawing/2014/main" id="{023BB2D4-296D-E60C-5AC7-AE7DE47CFC78}"/>
                </a:ext>
              </a:extLst>
            </p:cNvPr>
            <p:cNvGrpSpPr/>
            <p:nvPr/>
          </p:nvGrpSpPr>
          <p:grpSpPr>
            <a:xfrm>
              <a:off x="487241" y="3463066"/>
              <a:ext cx="6761828" cy="2289778"/>
              <a:chOff x="-131639" y="3147398"/>
              <a:chExt cx="6761828" cy="2289778"/>
            </a:xfrm>
          </p:grpSpPr>
          <p:graphicFrame>
            <p:nvGraphicFramePr>
              <p:cNvPr id="24" name="Chart 23">
                <a:extLst>
                  <a:ext uri="{FF2B5EF4-FFF2-40B4-BE49-F238E27FC236}">
                    <a16:creationId xmlns:a16="http://schemas.microsoft.com/office/drawing/2014/main" id="{05B9BDD1-FF98-E96A-756A-353ACE86432A}"/>
                  </a:ext>
                </a:extLst>
              </p:cNvPr>
              <p:cNvGraphicFramePr/>
              <p:nvPr>
                <p:extLst>
                  <p:ext uri="{D42A27DB-BD31-4B8C-83A1-F6EECF244321}">
                    <p14:modId xmlns:p14="http://schemas.microsoft.com/office/powerpoint/2010/main" val="1502059784"/>
                  </p:ext>
                </p:extLst>
              </p:nvPr>
            </p:nvGraphicFramePr>
            <p:xfrm>
              <a:off x="708027" y="3655220"/>
              <a:ext cx="4929202" cy="178195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a:extLst>
                  <a:ext uri="{FF2B5EF4-FFF2-40B4-BE49-F238E27FC236}">
                    <a16:creationId xmlns:a16="http://schemas.microsoft.com/office/drawing/2014/main" id="{E71549D1-FFF1-EEE7-22D7-66C431A77F53}"/>
                  </a:ext>
                </a:extLst>
              </p:cNvPr>
              <p:cNvGraphicFramePr/>
              <p:nvPr>
                <p:extLst>
                  <p:ext uri="{D42A27DB-BD31-4B8C-83A1-F6EECF244321}">
                    <p14:modId xmlns:p14="http://schemas.microsoft.com/office/powerpoint/2010/main" val="1480761446"/>
                  </p:ext>
                </p:extLst>
              </p:nvPr>
            </p:nvGraphicFramePr>
            <p:xfrm>
              <a:off x="4873659" y="4059712"/>
              <a:ext cx="1756530" cy="130415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5" name="Chart 24">
                <a:extLst>
                  <a:ext uri="{FF2B5EF4-FFF2-40B4-BE49-F238E27FC236}">
                    <a16:creationId xmlns:a16="http://schemas.microsoft.com/office/drawing/2014/main" id="{5D169789-8DB0-09B3-D34E-6D47A9C39544}"/>
                  </a:ext>
                </a:extLst>
              </p:cNvPr>
              <p:cNvGraphicFramePr/>
              <p:nvPr>
                <p:extLst>
                  <p:ext uri="{D42A27DB-BD31-4B8C-83A1-F6EECF244321}">
                    <p14:modId xmlns:p14="http://schemas.microsoft.com/office/powerpoint/2010/main" val="3254802263"/>
                  </p:ext>
                </p:extLst>
              </p:nvPr>
            </p:nvGraphicFramePr>
            <p:xfrm>
              <a:off x="-131639" y="3147398"/>
              <a:ext cx="1600953" cy="1197962"/>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5" name="Group 4">
              <a:extLst>
                <a:ext uri="{FF2B5EF4-FFF2-40B4-BE49-F238E27FC236}">
                  <a16:creationId xmlns:a16="http://schemas.microsoft.com/office/drawing/2014/main" id="{3B4494D6-6830-EBC4-A08B-B9481AA31891}"/>
                </a:ext>
              </a:extLst>
            </p:cNvPr>
            <p:cNvGrpSpPr/>
            <p:nvPr/>
          </p:nvGrpSpPr>
          <p:grpSpPr>
            <a:xfrm>
              <a:off x="3966365" y="3449237"/>
              <a:ext cx="1237268" cy="714315"/>
              <a:chOff x="3389336" y="3510758"/>
              <a:chExt cx="1237268" cy="714315"/>
            </a:xfrm>
          </p:grpSpPr>
          <p:pic>
            <p:nvPicPr>
              <p:cNvPr id="32" name="Graphic 31" descr="Germ with solid fill">
                <a:extLst>
                  <a:ext uri="{FF2B5EF4-FFF2-40B4-BE49-F238E27FC236}">
                    <a16:creationId xmlns:a16="http://schemas.microsoft.com/office/drawing/2014/main" id="{5883BD6A-3AE1-A0CA-DC00-DDA6D46406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87172" y="3724265"/>
                <a:ext cx="500808" cy="500808"/>
              </a:xfrm>
              <a:prstGeom prst="rect">
                <a:avLst/>
              </a:prstGeom>
            </p:spPr>
          </p:pic>
          <p:sp>
            <p:nvSpPr>
              <p:cNvPr id="34" name="TextBox 33">
                <a:extLst>
                  <a:ext uri="{FF2B5EF4-FFF2-40B4-BE49-F238E27FC236}">
                    <a16:creationId xmlns:a16="http://schemas.microsoft.com/office/drawing/2014/main" id="{3E47554B-C4D1-3F2B-1DB8-C5E6C5B31913}"/>
                  </a:ext>
                </a:extLst>
              </p:cNvPr>
              <p:cNvSpPr txBox="1"/>
              <p:nvPr/>
            </p:nvSpPr>
            <p:spPr>
              <a:xfrm>
                <a:off x="3389336" y="3510758"/>
                <a:ext cx="1237268" cy="307777"/>
              </a:xfrm>
              <a:prstGeom prst="rect">
                <a:avLst/>
              </a:prstGeom>
              <a:noFill/>
            </p:spPr>
            <p:txBody>
              <a:bodyPr wrap="square">
                <a:spAutoFit/>
              </a:bodyPr>
              <a:lstStyle/>
              <a:p>
                <a:r>
                  <a:rPr lang="en-GB" sz="1400" b="1" dirty="0">
                    <a:solidFill>
                      <a:srgbClr val="C00000"/>
                    </a:solidFill>
                  </a:rPr>
                  <a:t>COVID-19</a:t>
                </a:r>
              </a:p>
            </p:txBody>
          </p:sp>
        </p:grpSp>
        <p:sp>
          <p:nvSpPr>
            <p:cNvPr id="7" name="TextBox 6">
              <a:extLst>
                <a:ext uri="{FF2B5EF4-FFF2-40B4-BE49-F238E27FC236}">
                  <a16:creationId xmlns:a16="http://schemas.microsoft.com/office/drawing/2014/main" id="{DCC3E958-398A-6FD3-022A-C42005B2E1AC}"/>
                </a:ext>
              </a:extLst>
            </p:cNvPr>
            <p:cNvSpPr txBox="1"/>
            <p:nvPr/>
          </p:nvSpPr>
          <p:spPr>
            <a:xfrm>
              <a:off x="4219698" y="5953217"/>
              <a:ext cx="1993564" cy="261610"/>
            </a:xfrm>
            <a:prstGeom prst="rect">
              <a:avLst/>
            </a:prstGeom>
            <a:noFill/>
          </p:spPr>
          <p:txBody>
            <a:bodyPr wrap="square" rtlCol="0">
              <a:spAutoFit/>
            </a:bodyPr>
            <a:lstStyle/>
            <a:p>
              <a:r>
                <a:rPr lang="en-GB" sz="1100" i="1" dirty="0"/>
                <a:t>Source: Eurostat, LFS, 2024</a:t>
              </a:r>
            </a:p>
          </p:txBody>
        </p:sp>
      </p:grpSp>
    </p:spTree>
    <p:extLst>
      <p:ext uri="{BB962C8B-B14F-4D97-AF65-F5344CB8AC3E}">
        <p14:creationId xmlns:p14="http://schemas.microsoft.com/office/powerpoint/2010/main" val="2055931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422925-78EC-CD1D-4728-C922AB2F5F06}"/>
              </a:ext>
            </a:extLst>
          </p:cNvPr>
          <p:cNvPicPr>
            <a:picLocks noChangeAspect="1"/>
          </p:cNvPicPr>
          <p:nvPr/>
        </p:nvPicPr>
        <p:blipFill>
          <a:blip r:embed="rId3"/>
          <a:stretch>
            <a:fillRect/>
          </a:stretch>
        </p:blipFill>
        <p:spPr>
          <a:xfrm flipH="1">
            <a:off x="-14677" y="-1"/>
            <a:ext cx="12221351" cy="6876444"/>
          </a:xfrm>
          <a:prstGeom prst="rect">
            <a:avLst/>
          </a:prstGeom>
        </p:spPr>
      </p:pic>
      <p:sp>
        <p:nvSpPr>
          <p:cNvPr id="6" name="Rectangle 5">
            <a:extLst>
              <a:ext uri="{FF2B5EF4-FFF2-40B4-BE49-F238E27FC236}">
                <a16:creationId xmlns:a16="http://schemas.microsoft.com/office/drawing/2014/main" id="{F1298B20-7D30-4361-9AD1-97028C1070C8}"/>
              </a:ext>
            </a:extLst>
          </p:cNvPr>
          <p:cNvSpPr/>
          <p:nvPr/>
        </p:nvSpPr>
        <p:spPr>
          <a:xfrm>
            <a:off x="-14676" y="1"/>
            <a:ext cx="12206676" cy="6876442"/>
          </a:xfrm>
          <a:prstGeom prst="rect">
            <a:avLst/>
          </a:prstGeom>
          <a:gradFill>
            <a:gsLst>
              <a:gs pos="34000">
                <a:schemeClr val="bg1">
                  <a:alpha val="90000"/>
                </a:schemeClr>
              </a:gs>
              <a:gs pos="88000">
                <a:srgbClr val="FFFFFF">
                  <a:shade val="100000"/>
                  <a:satMod val="115000"/>
                  <a:alpha val="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5C7323A7-C171-3AA9-F999-A95753C10FAC}"/>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E24DB2E2-336C-41C7-BB9E-962E2078AA03}" type="slidenum">
              <a:rPr lang="en-GB" sz="800">
                <a:solidFill>
                  <a:schemeClr val="bg1"/>
                </a:solidFill>
              </a:rPr>
              <a:t>6</a:t>
            </a:fld>
            <a:endParaRPr lang="en-GB" sz="800">
              <a:solidFill>
                <a:schemeClr val="bg1"/>
              </a:solidFill>
            </a:endParaRPr>
          </a:p>
        </p:txBody>
      </p:sp>
      <p:grpSp>
        <p:nvGrpSpPr>
          <p:cNvPr id="12" name="Group 11">
            <a:extLst>
              <a:ext uri="{FF2B5EF4-FFF2-40B4-BE49-F238E27FC236}">
                <a16:creationId xmlns:a16="http://schemas.microsoft.com/office/drawing/2014/main" id="{55B4F63B-08C1-885E-356D-74F0678E9B76}"/>
              </a:ext>
            </a:extLst>
          </p:cNvPr>
          <p:cNvGrpSpPr/>
          <p:nvPr/>
        </p:nvGrpSpPr>
        <p:grpSpPr>
          <a:xfrm>
            <a:off x="9313316" y="5035956"/>
            <a:ext cx="2893359" cy="1041400"/>
            <a:chOff x="9298641" y="473383"/>
            <a:chExt cx="2893359" cy="1041400"/>
          </a:xfrm>
        </p:grpSpPr>
        <p:sp>
          <p:nvSpPr>
            <p:cNvPr id="13" name="Rectangle 12">
              <a:extLst>
                <a:ext uri="{FF2B5EF4-FFF2-40B4-BE49-F238E27FC236}">
                  <a16:creationId xmlns:a16="http://schemas.microsoft.com/office/drawing/2014/main" id="{297172DE-8024-F75B-0ADC-3129EF50C273}"/>
                </a:ext>
              </a:extLst>
            </p:cNvPr>
            <p:cNvSpPr/>
            <p:nvPr/>
          </p:nvSpPr>
          <p:spPr>
            <a:xfrm>
              <a:off x="9298641" y="473383"/>
              <a:ext cx="2893359" cy="1041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4" name="Picture 13">
              <a:extLst>
                <a:ext uri="{FF2B5EF4-FFF2-40B4-BE49-F238E27FC236}">
                  <a16:creationId xmlns:a16="http://schemas.microsoft.com/office/drawing/2014/main" id="{AF00B759-84B4-4591-D03D-5A9E10E0CBD4}"/>
                </a:ext>
              </a:extLst>
            </p:cNvPr>
            <p:cNvPicPr>
              <a:picLocks noChangeAspect="1"/>
            </p:cNvPicPr>
            <p:nvPr/>
          </p:nvPicPr>
          <p:blipFill>
            <a:blip r:embed="rId4"/>
            <a:stretch>
              <a:fillRect/>
            </a:stretch>
          </p:blipFill>
          <p:spPr>
            <a:xfrm>
              <a:off x="9513532" y="690530"/>
              <a:ext cx="2294498" cy="636959"/>
            </a:xfrm>
            <a:prstGeom prst="rect">
              <a:avLst/>
            </a:prstGeom>
          </p:spPr>
        </p:pic>
      </p:grpSp>
      <p:sp>
        <p:nvSpPr>
          <p:cNvPr id="7" name="TextBox 6">
            <a:extLst>
              <a:ext uri="{FF2B5EF4-FFF2-40B4-BE49-F238E27FC236}">
                <a16:creationId xmlns:a16="http://schemas.microsoft.com/office/drawing/2014/main" id="{61049213-7E20-86DC-3431-88B72A3DC2B1}"/>
              </a:ext>
            </a:extLst>
          </p:cNvPr>
          <p:cNvSpPr txBox="1"/>
          <p:nvPr/>
        </p:nvSpPr>
        <p:spPr>
          <a:xfrm>
            <a:off x="524105" y="997665"/>
            <a:ext cx="9696595" cy="5770811"/>
          </a:xfrm>
          <a:prstGeom prst="rect">
            <a:avLst/>
          </a:prstGeom>
          <a:noFill/>
        </p:spPr>
        <p:txBody>
          <a:bodyPr wrap="square">
            <a:spAutoFit/>
          </a:bodyPr>
          <a:lstStyle/>
          <a:p>
            <a:pPr marL="342900" indent="-342900">
              <a:buClr>
                <a:srgbClr val="0096D8"/>
              </a:buClr>
              <a:buFont typeface="Wingdings" pitchFamily="2" charset="2"/>
              <a:buChar char="§"/>
              <a:defRPr/>
            </a:pPr>
            <a:endParaRPr lang="en-GB" sz="900" dirty="0">
              <a:latin typeface="Arial" panose="020B0604020202020204" pitchFamily="34" charset="0"/>
              <a:cs typeface="Arial" panose="020B0604020202020204" pitchFamily="34" charset="0"/>
            </a:endParaRP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2013</a:t>
            </a:r>
            <a:r>
              <a:rPr lang="en-GB" sz="2000" dirty="0">
                <a:latin typeface="Arial" panose="020B0604020202020204" pitchFamily="34" charset="0"/>
                <a:cs typeface="Arial" panose="020B0604020202020204" pitchFamily="34" charset="0"/>
              </a:rPr>
              <a:t> Youth Guarantee Council Recommendation</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2014</a:t>
            </a:r>
            <a:r>
              <a:rPr lang="en-GB" sz="2000" dirty="0">
                <a:latin typeface="Arial" panose="020B0604020202020204" pitchFamily="34" charset="0"/>
                <a:cs typeface="Arial" panose="020B0604020202020204" pitchFamily="34" charset="0"/>
              </a:rPr>
              <a:t> Youth Guarantee Implementation Plans</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2016</a:t>
            </a:r>
            <a:r>
              <a:rPr lang="en-GB" sz="2000" dirty="0">
                <a:latin typeface="Arial" panose="020B0604020202020204" pitchFamily="34" charset="0"/>
                <a:cs typeface="Arial" panose="020B0604020202020204" pitchFamily="34" charset="0"/>
              </a:rPr>
              <a:t> Skills Agenda</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2017</a:t>
            </a:r>
            <a:r>
              <a:rPr lang="en-GB" sz="2000" dirty="0">
                <a:latin typeface="Arial" panose="020B0604020202020204" pitchFamily="34" charset="0"/>
                <a:cs typeface="Arial" panose="020B0604020202020204" pitchFamily="34" charset="0"/>
              </a:rPr>
              <a:t> European Pillar of Social Rights Declaration</a:t>
            </a:r>
          </a:p>
          <a:p>
            <a:pPr marL="342900" indent="-342900">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2020</a:t>
            </a:r>
            <a:r>
              <a:rPr lang="en-GB" sz="2000" dirty="0">
                <a:latin typeface="Arial" panose="020B0604020202020204" pitchFamily="34" charset="0"/>
                <a:cs typeface="Arial" panose="020B0604020202020204" pitchFamily="34" charset="0"/>
              </a:rPr>
              <a:t> Reinforced Youth Guarantee and updated Youth</a:t>
            </a:r>
          </a:p>
          <a:p>
            <a:pPr lvl="2">
              <a:spcAft>
                <a:spcPts val="800"/>
              </a:spcAft>
              <a:buClr>
                <a:srgbClr val="0096D8"/>
              </a:buClr>
              <a:defRPr/>
            </a:pPr>
            <a:r>
              <a:rPr lang="en-GB" sz="2000" dirty="0">
                <a:latin typeface="Arial" panose="020B0604020202020204" pitchFamily="34" charset="0"/>
                <a:cs typeface="Arial" panose="020B0604020202020204" pitchFamily="34" charset="0"/>
              </a:rPr>
              <a:t> Guarantee Implementation Plans</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2020</a:t>
            </a:r>
            <a:r>
              <a:rPr lang="en-GB" sz="2000" dirty="0">
                <a:latin typeface="Arial" panose="020B0604020202020204" pitchFamily="34" charset="0"/>
                <a:cs typeface="Arial" panose="020B0604020202020204" pitchFamily="34" charset="0"/>
              </a:rPr>
              <a:t> New European Skills agenda – Pact for Skills</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2020</a:t>
            </a:r>
            <a:r>
              <a:rPr lang="en-GB" sz="2000" dirty="0">
                <a:latin typeface="Arial" panose="020B0604020202020204" pitchFamily="34" charset="0"/>
                <a:cs typeface="Arial" panose="020B0604020202020204" pitchFamily="34" charset="0"/>
              </a:rPr>
              <a:t> Council Recommendation on VET</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2020</a:t>
            </a:r>
            <a:r>
              <a:rPr lang="en-GB" sz="2000" dirty="0">
                <a:latin typeface="Arial" panose="020B0604020202020204" pitchFamily="34" charset="0"/>
                <a:cs typeface="Arial" panose="020B0604020202020204" pitchFamily="34" charset="0"/>
              </a:rPr>
              <a:t> Osnabrück Declaration</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2021</a:t>
            </a:r>
            <a:r>
              <a:rPr lang="en-GB" sz="2000" dirty="0">
                <a:latin typeface="Arial" panose="020B0604020202020204" pitchFamily="34" charset="0"/>
                <a:cs typeface="Arial" panose="020B0604020202020204" pitchFamily="34" charset="0"/>
              </a:rPr>
              <a:t> European Pillar of Social Rights Action Plan</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2021-2027</a:t>
            </a:r>
            <a:r>
              <a:rPr lang="en-GB" sz="2000" dirty="0">
                <a:latin typeface="Arial" panose="020B0604020202020204" pitchFamily="34" charset="0"/>
                <a:cs typeface="Arial" panose="020B0604020202020204" pitchFamily="34" charset="0"/>
              </a:rPr>
              <a:t> European Social Fund Plus (ESF+)</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2021</a:t>
            </a:r>
            <a:r>
              <a:rPr lang="en-GB" sz="2000" dirty="0">
                <a:latin typeface="Arial" panose="020B0604020202020204" pitchFamily="34" charset="0"/>
                <a:cs typeface="Arial" panose="020B0604020202020204" pitchFamily="34" charset="0"/>
              </a:rPr>
              <a:t> ALMA (Aim, Learn, Master, Achieve)</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2025</a:t>
            </a:r>
            <a:r>
              <a:rPr lang="en-GB" sz="2000" dirty="0">
                <a:latin typeface="Arial" panose="020B0604020202020204" pitchFamily="34" charset="0"/>
                <a:cs typeface="Arial" panose="020B0604020202020204" pitchFamily="34" charset="0"/>
              </a:rPr>
              <a:t> Union of Skills</a:t>
            </a:r>
          </a:p>
          <a:p>
            <a:pPr marL="342900" indent="-342900">
              <a:spcAft>
                <a:spcPts val="800"/>
              </a:spcAft>
              <a:buClr>
                <a:srgbClr val="0096D8"/>
              </a:buClr>
              <a:buFont typeface="Wingdings" pitchFamily="2" charset="2"/>
              <a:buChar char="§"/>
              <a:defRPr/>
            </a:pPr>
            <a:r>
              <a:rPr lang="en-GB" sz="2000" b="1" dirty="0">
                <a:latin typeface="Arial" panose="020B0604020202020204" pitchFamily="34" charset="0"/>
                <a:cs typeface="Arial" panose="020B0604020202020204" pitchFamily="34" charset="0"/>
              </a:rPr>
              <a:t>2025 </a:t>
            </a:r>
            <a:r>
              <a:rPr lang="en-GB" sz="2000" dirty="0">
                <a:latin typeface="Arial" panose="020B0604020202020204" pitchFamily="34" charset="0"/>
                <a:cs typeface="Arial" panose="020B0604020202020204" pitchFamily="34" charset="0"/>
              </a:rPr>
              <a:t>Forthcoming Herning Declaration</a:t>
            </a:r>
          </a:p>
        </p:txBody>
      </p:sp>
      <p:sp>
        <p:nvSpPr>
          <p:cNvPr id="15" name="Title 14">
            <a:extLst>
              <a:ext uri="{FF2B5EF4-FFF2-40B4-BE49-F238E27FC236}">
                <a16:creationId xmlns:a16="http://schemas.microsoft.com/office/drawing/2014/main" id="{2EEF9E21-E388-6D5F-4DC5-FB872ABCE4EB}"/>
              </a:ext>
            </a:extLst>
          </p:cNvPr>
          <p:cNvSpPr>
            <a:spLocks noGrp="1"/>
          </p:cNvSpPr>
          <p:nvPr>
            <p:ph type="title"/>
          </p:nvPr>
        </p:nvSpPr>
        <p:spPr>
          <a:xfrm>
            <a:off x="360000" y="360000"/>
            <a:ext cx="11253918" cy="634083"/>
          </a:xfrm>
        </p:spPr>
        <p:txBody>
          <a:bodyPr>
            <a:normAutofit/>
          </a:bodyPr>
          <a:lstStyle/>
          <a:p>
            <a:r>
              <a:rPr lang="en-GB" sz="3500" dirty="0"/>
              <a:t>EU policy framework supporting </a:t>
            </a:r>
            <a:r>
              <a:rPr lang="en-GB" sz="3500" dirty="0">
                <a:solidFill>
                  <a:schemeClr val="tx1"/>
                </a:solidFill>
              </a:rPr>
              <a:t>NEETs</a:t>
            </a:r>
          </a:p>
        </p:txBody>
      </p:sp>
    </p:spTree>
    <p:extLst>
      <p:ext uri="{BB962C8B-B14F-4D97-AF65-F5344CB8AC3E}">
        <p14:creationId xmlns:p14="http://schemas.microsoft.com/office/powerpoint/2010/main" val="144873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6F8D4-300E-1F38-E39E-A93A08B4E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0938F-D66F-27E1-9685-5DEED5D66781}"/>
              </a:ext>
            </a:extLst>
          </p:cNvPr>
          <p:cNvSpPr>
            <a:spLocks noGrp="1"/>
          </p:cNvSpPr>
          <p:nvPr>
            <p:ph type="title"/>
          </p:nvPr>
        </p:nvSpPr>
        <p:spPr>
          <a:xfrm>
            <a:off x="314280" y="214938"/>
            <a:ext cx="11253918" cy="634083"/>
          </a:xfrm>
        </p:spPr>
        <p:txBody>
          <a:bodyPr lIns="91440" tIns="45720" rIns="91440" bIns="45720" anchor="b">
            <a:noAutofit/>
          </a:bodyPr>
          <a:lstStyle/>
          <a:p>
            <a:r>
              <a:rPr lang="en-GB" sz="3700" kern="100" dirty="0">
                <a:latin typeface="+mj-lt"/>
                <a:ea typeface="Aptos" panose="020B0004020202020204" pitchFamily="34" charset="0"/>
                <a:cs typeface="Arial"/>
              </a:rPr>
              <a:t>Progress made towards the </a:t>
            </a:r>
            <a:r>
              <a:rPr lang="en-GB" sz="3700" b="1" kern="100" dirty="0">
                <a:solidFill>
                  <a:schemeClr val="tx1"/>
                </a:solidFill>
                <a:latin typeface="+mj-lt"/>
                <a:ea typeface="Aptos" panose="020B0004020202020204" pitchFamily="34" charset="0"/>
                <a:cs typeface="Arial"/>
              </a:rPr>
              <a:t>EU t</a:t>
            </a:r>
            <a:r>
              <a:rPr lang="en-GB" sz="3700" b="1" kern="100" dirty="0">
                <a:solidFill>
                  <a:schemeClr val="tx1"/>
                </a:solidFill>
                <a:effectLst/>
                <a:latin typeface="+mj-lt"/>
                <a:ea typeface="Aptos" panose="020B0004020202020204" pitchFamily="34" charset="0"/>
                <a:cs typeface="Arial"/>
              </a:rPr>
              <a:t>arget </a:t>
            </a:r>
            <a:endParaRPr lang="en-GB" sz="3700" dirty="0">
              <a:solidFill>
                <a:schemeClr val="tx1"/>
              </a:solidFill>
              <a:latin typeface="+mj-lt"/>
              <a:cs typeface="Arial"/>
            </a:endParaRPr>
          </a:p>
        </p:txBody>
      </p:sp>
      <p:sp>
        <p:nvSpPr>
          <p:cNvPr id="19" name="Oval 18">
            <a:extLst>
              <a:ext uri="{FF2B5EF4-FFF2-40B4-BE49-F238E27FC236}">
                <a16:creationId xmlns:a16="http://schemas.microsoft.com/office/drawing/2014/main" id="{1EF16884-AD63-F6C6-3B77-C97D42B9F3A6}"/>
              </a:ext>
            </a:extLst>
          </p:cNvPr>
          <p:cNvSpPr/>
          <p:nvPr/>
        </p:nvSpPr>
        <p:spPr>
          <a:xfrm>
            <a:off x="499599" y="1727894"/>
            <a:ext cx="196775" cy="1967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A67F93C9-5002-F135-BDF9-C9D6F448FA5E}"/>
              </a:ext>
            </a:extLst>
          </p:cNvPr>
          <p:cNvSpPr/>
          <p:nvPr/>
        </p:nvSpPr>
        <p:spPr>
          <a:xfrm>
            <a:off x="467721" y="3777270"/>
            <a:ext cx="196775" cy="196775"/>
          </a:xfrm>
          <a:prstGeom prst="ellipse">
            <a:avLst/>
          </a:prstGeom>
          <a:solidFill>
            <a:srgbClr val="575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34D06948-8A7A-E2B5-4DDD-68FFD37028FA}"/>
              </a:ext>
            </a:extLst>
          </p:cNvPr>
          <p:cNvSpPr/>
          <p:nvPr/>
        </p:nvSpPr>
        <p:spPr>
          <a:xfrm>
            <a:off x="458205" y="4833437"/>
            <a:ext cx="196775" cy="196775"/>
          </a:xfrm>
          <a:prstGeom prst="ellipse">
            <a:avLst/>
          </a:prstGeom>
          <a:solidFill>
            <a:srgbClr val="FFE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22EB7BCA-E892-307C-56A1-791A09867B45}"/>
              </a:ext>
            </a:extLst>
          </p:cNvPr>
          <p:cNvSpPr txBox="1"/>
          <p:nvPr/>
        </p:nvSpPr>
        <p:spPr>
          <a:xfrm>
            <a:off x="889695" y="4676269"/>
            <a:ext cx="4250400" cy="707886"/>
          </a:xfrm>
          <a:prstGeom prst="rect">
            <a:avLst/>
          </a:prstGeom>
          <a:noFill/>
        </p:spPr>
        <p:txBody>
          <a:bodyPr wrap="square">
            <a:spAutoFit/>
          </a:bodyPr>
          <a:lstStyle/>
          <a:p>
            <a:r>
              <a:rPr lang="en-GB" sz="2000" b="1" dirty="0"/>
              <a:t>Eight (8) </a:t>
            </a:r>
            <a:r>
              <a:rPr lang="en-GB" sz="2000" dirty="0"/>
              <a:t>are far from reaching it: currently above 12%</a:t>
            </a:r>
          </a:p>
        </p:txBody>
      </p:sp>
      <p:sp>
        <p:nvSpPr>
          <p:cNvPr id="30" name="Rectangle 1">
            <a:extLst>
              <a:ext uri="{FF2B5EF4-FFF2-40B4-BE49-F238E27FC236}">
                <a16:creationId xmlns:a16="http://schemas.microsoft.com/office/drawing/2014/main" id="{E89C01C0-70ED-D0B1-6FCC-024E199C8ACA}"/>
              </a:ext>
            </a:extLst>
          </p:cNvPr>
          <p:cNvSpPr>
            <a:spLocks noChangeArrowheads="1"/>
          </p:cNvSpPr>
          <p:nvPr/>
        </p:nvSpPr>
        <p:spPr bwMode="auto">
          <a:xfrm>
            <a:off x="889696" y="1472338"/>
            <a:ext cx="318268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2000" dirty="0">
                <a:latin typeface="Arial"/>
                <a:cs typeface="Arial"/>
              </a:rPr>
              <a:t>EU strategic objective: </a:t>
            </a:r>
            <a:r>
              <a:rPr kumimoji="0" lang="en-US" altLang="en-US" sz="2000" b="1" i="0" u="none" strike="noStrike" cap="none" normalizeH="0" baseline="0" dirty="0">
                <a:ln>
                  <a:noFill/>
                </a:ln>
                <a:effectLst/>
                <a:latin typeface="Arial"/>
                <a:cs typeface="Arial"/>
              </a:rPr>
              <a:t>NEET rate 9% by 2030</a:t>
            </a:r>
          </a:p>
        </p:txBody>
      </p:sp>
      <p:graphicFrame>
        <p:nvGraphicFramePr>
          <p:cNvPr id="31" name="Chart 30">
            <a:extLst>
              <a:ext uri="{FF2B5EF4-FFF2-40B4-BE49-F238E27FC236}">
                <a16:creationId xmlns:a16="http://schemas.microsoft.com/office/drawing/2014/main" id="{EFE6F3AF-960A-D38F-FDF0-7B4317237707}"/>
              </a:ext>
            </a:extLst>
          </p:cNvPr>
          <p:cNvGraphicFramePr/>
          <p:nvPr>
            <p:extLst>
              <p:ext uri="{D42A27DB-BD31-4B8C-83A1-F6EECF244321}">
                <p14:modId xmlns:p14="http://schemas.microsoft.com/office/powerpoint/2010/main" val="3251329624"/>
              </p:ext>
            </p:extLst>
          </p:nvPr>
        </p:nvGraphicFramePr>
        <p:xfrm>
          <a:off x="5244836" y="1251064"/>
          <a:ext cx="6787430" cy="4797834"/>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a:extLst>
              <a:ext uri="{FF2B5EF4-FFF2-40B4-BE49-F238E27FC236}">
                <a16:creationId xmlns:a16="http://schemas.microsoft.com/office/drawing/2014/main" id="{C5DF12E2-447C-448E-1227-476D12B6D784}"/>
              </a:ext>
            </a:extLst>
          </p:cNvPr>
          <p:cNvSpPr txBox="1"/>
          <p:nvPr/>
        </p:nvSpPr>
        <p:spPr>
          <a:xfrm>
            <a:off x="864620" y="2436704"/>
            <a:ext cx="3207760" cy="707886"/>
          </a:xfrm>
          <a:prstGeom prst="rect">
            <a:avLst/>
          </a:prstGeom>
          <a:noFill/>
        </p:spPr>
        <p:txBody>
          <a:bodyPr wrap="square" lIns="91440" tIns="45720" rIns="91440" bIns="45720" anchor="t">
            <a:spAutoFit/>
          </a:bodyPr>
          <a:lstStyle/>
          <a:p>
            <a:r>
              <a:rPr lang="en-US" altLang="en-US" sz="2000" b="1" dirty="0">
                <a:latin typeface="Arial"/>
                <a:cs typeface="Arial"/>
              </a:rPr>
              <a:t>Nine (9)</a:t>
            </a:r>
            <a:r>
              <a:rPr kumimoji="0" lang="en-US" altLang="en-US" sz="2000" b="1" i="0" u="none" strike="noStrike" cap="none" normalizeH="0" baseline="0" dirty="0">
                <a:ln>
                  <a:noFill/>
                </a:ln>
                <a:effectLst/>
                <a:latin typeface="Arial"/>
                <a:cs typeface="Arial"/>
              </a:rPr>
              <a:t> </a:t>
            </a:r>
            <a:r>
              <a:rPr lang="en-US" altLang="en-US" sz="2000" dirty="0">
                <a:latin typeface="Arial"/>
                <a:cs typeface="Arial"/>
              </a:rPr>
              <a:t>Member</a:t>
            </a:r>
            <a:r>
              <a:rPr kumimoji="0" lang="en-US" altLang="en-US" sz="2000" b="0" i="0" u="none" strike="noStrike" cap="none" normalizeH="0" baseline="0" dirty="0">
                <a:ln>
                  <a:noFill/>
                </a:ln>
                <a:effectLst/>
                <a:latin typeface="Arial"/>
                <a:cs typeface="Arial"/>
              </a:rPr>
              <a:t> states have already met </a:t>
            </a:r>
            <a:r>
              <a:rPr lang="en-US" altLang="en-US" sz="2000" dirty="0">
                <a:latin typeface="Arial"/>
                <a:cs typeface="Arial"/>
              </a:rPr>
              <a:t>this</a:t>
            </a:r>
            <a:r>
              <a:rPr kumimoji="0" lang="en-US" altLang="en-US" sz="2000" b="0" i="0" u="none" strike="noStrike" cap="none" normalizeH="0" baseline="0" dirty="0">
                <a:ln>
                  <a:noFill/>
                </a:ln>
                <a:effectLst/>
                <a:latin typeface="Arial"/>
                <a:cs typeface="Arial"/>
              </a:rPr>
              <a:t> goal</a:t>
            </a:r>
            <a:endParaRPr lang="en-GB" sz="2000" dirty="0">
              <a:latin typeface="Arial"/>
              <a:cs typeface="Arial"/>
            </a:endParaRPr>
          </a:p>
        </p:txBody>
      </p:sp>
      <p:sp>
        <p:nvSpPr>
          <p:cNvPr id="34" name="Oval 33">
            <a:extLst>
              <a:ext uri="{FF2B5EF4-FFF2-40B4-BE49-F238E27FC236}">
                <a16:creationId xmlns:a16="http://schemas.microsoft.com/office/drawing/2014/main" id="{5F0AD6D6-113C-4BB4-9458-1341A503A582}"/>
              </a:ext>
            </a:extLst>
          </p:cNvPr>
          <p:cNvSpPr/>
          <p:nvPr/>
        </p:nvSpPr>
        <p:spPr>
          <a:xfrm>
            <a:off x="499599" y="2692260"/>
            <a:ext cx="196775" cy="196775"/>
          </a:xfrm>
          <a:prstGeom prst="ellipse">
            <a:avLst/>
          </a:prstGeom>
          <a:solidFill>
            <a:srgbClr val="009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578F01FC-70B8-D4EE-8842-42B0D122ED40}"/>
              </a:ext>
            </a:extLst>
          </p:cNvPr>
          <p:cNvSpPr txBox="1"/>
          <p:nvPr/>
        </p:nvSpPr>
        <p:spPr>
          <a:xfrm>
            <a:off x="889695" y="3521714"/>
            <a:ext cx="4355141" cy="707886"/>
          </a:xfrm>
          <a:prstGeom prst="rect">
            <a:avLst/>
          </a:prstGeom>
          <a:noFill/>
        </p:spPr>
        <p:txBody>
          <a:bodyPr wrap="square" rtlCol="0">
            <a:spAutoFit/>
          </a:bodyPr>
          <a:lstStyle/>
          <a:p>
            <a:r>
              <a:rPr lang="en-GB" sz="2000" b="1" dirty="0"/>
              <a:t>Five (5) </a:t>
            </a:r>
            <a:r>
              <a:rPr lang="en-GB" sz="2000" dirty="0"/>
              <a:t>are close to achieving the target: currently below 10% </a:t>
            </a:r>
          </a:p>
        </p:txBody>
      </p:sp>
      <p:sp>
        <p:nvSpPr>
          <p:cNvPr id="5" name="TextBox 4">
            <a:extLst>
              <a:ext uri="{FF2B5EF4-FFF2-40B4-BE49-F238E27FC236}">
                <a16:creationId xmlns:a16="http://schemas.microsoft.com/office/drawing/2014/main" id="{736497F5-C8FD-43B4-D7E7-662A926F645B}"/>
              </a:ext>
            </a:extLst>
          </p:cNvPr>
          <p:cNvSpPr txBox="1"/>
          <p:nvPr/>
        </p:nvSpPr>
        <p:spPr>
          <a:xfrm>
            <a:off x="5443214" y="6117477"/>
            <a:ext cx="2116112" cy="261610"/>
          </a:xfrm>
          <a:prstGeom prst="rect">
            <a:avLst/>
          </a:prstGeom>
          <a:noFill/>
        </p:spPr>
        <p:txBody>
          <a:bodyPr wrap="square" rtlCol="0">
            <a:spAutoFit/>
          </a:bodyPr>
          <a:lstStyle/>
          <a:p>
            <a:r>
              <a:rPr lang="en-GB" sz="1100" i="1" dirty="0"/>
              <a:t>Source: Eurostat, LFS, 2024</a:t>
            </a:r>
          </a:p>
        </p:txBody>
      </p:sp>
    </p:spTree>
    <p:extLst>
      <p:ext uri="{BB962C8B-B14F-4D97-AF65-F5344CB8AC3E}">
        <p14:creationId xmlns:p14="http://schemas.microsoft.com/office/powerpoint/2010/main" val="3460914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B5FDDCFC-9423-E393-3517-9602C50C925E}"/>
              </a:ext>
            </a:extLst>
          </p:cNvPr>
          <p:cNvSpPr txBox="1"/>
          <p:nvPr/>
        </p:nvSpPr>
        <p:spPr>
          <a:xfrm>
            <a:off x="364501" y="2641367"/>
            <a:ext cx="1502078" cy="3770263"/>
          </a:xfrm>
          <a:prstGeom prst="rect">
            <a:avLst/>
          </a:prstGeom>
          <a:noFill/>
        </p:spPr>
        <p:txBody>
          <a:bodyPr wrap="square" rtlCol="0">
            <a:spAutoFit/>
          </a:bodyPr>
          <a:lstStyle/>
          <a:p>
            <a:r>
              <a:rPr lang="en-US" sz="23900" dirty="0">
                <a:solidFill>
                  <a:srgbClr val="FF0000"/>
                </a:solidFill>
                <a:latin typeface="Times New Roman" panose="02020603050405020304" pitchFamily="18" charset="0"/>
                <a:cs typeface="Times New Roman" panose="02020603050405020304" pitchFamily="18" charset="0"/>
              </a:rPr>
              <a:t>!</a:t>
            </a:r>
            <a:endParaRPr lang="en-GB" sz="23900" dirty="0">
              <a:solidFill>
                <a:srgbClr val="FF0000"/>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44DF1594-E66D-9AA7-E353-6129D8CD1207}"/>
              </a:ext>
            </a:extLst>
          </p:cNvPr>
          <p:cNvSpPr>
            <a:spLocks noGrp="1"/>
          </p:cNvSpPr>
          <p:nvPr>
            <p:ph type="title"/>
          </p:nvPr>
        </p:nvSpPr>
        <p:spPr>
          <a:xfrm>
            <a:off x="468000" y="360000"/>
            <a:ext cx="6563040" cy="634083"/>
          </a:xfrm>
        </p:spPr>
        <p:txBody>
          <a:bodyPr anchor="ctr">
            <a:noAutofit/>
          </a:bodyPr>
          <a:lstStyle/>
          <a:p>
            <a:pPr>
              <a:buNone/>
            </a:pPr>
            <a:r>
              <a:rPr lang="en-GB" sz="3700" b="1" dirty="0"/>
              <a:t>Gender gap in </a:t>
            </a:r>
            <a:r>
              <a:rPr lang="en-GB" sz="3700" b="1" dirty="0">
                <a:solidFill>
                  <a:schemeClr val="tx1"/>
                </a:solidFill>
              </a:rPr>
              <a:t>NEETs rates</a:t>
            </a:r>
          </a:p>
        </p:txBody>
      </p:sp>
      <p:sp>
        <p:nvSpPr>
          <p:cNvPr id="3" name="Content Placeholder 2">
            <a:extLst>
              <a:ext uri="{FF2B5EF4-FFF2-40B4-BE49-F238E27FC236}">
                <a16:creationId xmlns:a16="http://schemas.microsoft.com/office/drawing/2014/main" id="{FFC24E58-304E-9E5E-72C9-86FEC8F20AA4}"/>
              </a:ext>
            </a:extLst>
          </p:cNvPr>
          <p:cNvSpPr>
            <a:spLocks noGrp="1"/>
          </p:cNvSpPr>
          <p:nvPr>
            <p:ph idx="1"/>
          </p:nvPr>
        </p:nvSpPr>
        <p:spPr>
          <a:xfrm>
            <a:off x="1265127" y="4998363"/>
            <a:ext cx="5005104" cy="867930"/>
          </a:xfrm>
        </p:spPr>
        <p:txBody>
          <a:bodyPr>
            <a:normAutofit/>
          </a:bodyPr>
          <a:lstStyle/>
          <a:p>
            <a:pPr>
              <a:lnSpc>
                <a:spcPct val="90000"/>
              </a:lnSpc>
              <a:spcAft>
                <a:spcPts val="600"/>
              </a:spcAft>
              <a:buClr>
                <a:srgbClr val="807A78"/>
              </a:buClr>
              <a:buFont typeface="Arial" panose="020B0604020202020204" pitchFamily="34" charset="0"/>
              <a:buChar char="→"/>
            </a:pPr>
            <a:r>
              <a:rPr lang="en-GB" sz="2800" b="1">
                <a:solidFill>
                  <a:srgbClr val="807A78"/>
                </a:solidFill>
              </a:rPr>
              <a:t>Inverted picture in five (5) Member States</a:t>
            </a:r>
          </a:p>
        </p:txBody>
      </p:sp>
      <p:graphicFrame>
        <p:nvGraphicFramePr>
          <p:cNvPr id="25" name="Chart 24">
            <a:extLst>
              <a:ext uri="{FF2B5EF4-FFF2-40B4-BE49-F238E27FC236}">
                <a16:creationId xmlns:a16="http://schemas.microsoft.com/office/drawing/2014/main" id="{D17514EA-2BBE-6124-A9B2-A57532E31749}"/>
              </a:ext>
            </a:extLst>
          </p:cNvPr>
          <p:cNvGraphicFramePr/>
          <p:nvPr>
            <p:extLst>
              <p:ext uri="{D42A27DB-BD31-4B8C-83A1-F6EECF244321}">
                <p14:modId xmlns:p14="http://schemas.microsoft.com/office/powerpoint/2010/main" val="270390841"/>
              </p:ext>
            </p:extLst>
          </p:nvPr>
        </p:nvGraphicFramePr>
        <p:xfrm>
          <a:off x="7513163" y="94268"/>
          <a:ext cx="4769963" cy="6044065"/>
        </p:xfrm>
        <a:graphic>
          <a:graphicData uri="http://schemas.openxmlformats.org/drawingml/2006/chart">
            <c:chart xmlns:c="http://schemas.openxmlformats.org/drawingml/2006/chart" xmlns:r="http://schemas.openxmlformats.org/officeDocument/2006/relationships" r:id="rId3"/>
          </a:graphicData>
        </a:graphic>
      </p:graphicFrame>
      <p:pic>
        <p:nvPicPr>
          <p:cNvPr id="32" name="Picture 31">
            <a:extLst>
              <a:ext uri="{FF2B5EF4-FFF2-40B4-BE49-F238E27FC236}">
                <a16:creationId xmlns:a16="http://schemas.microsoft.com/office/drawing/2014/main" id="{469D3763-DBE0-E668-D660-CEF7AD0F281F}"/>
              </a:ext>
            </a:extLst>
          </p:cNvPr>
          <p:cNvPicPr>
            <a:picLocks noChangeAspect="1"/>
          </p:cNvPicPr>
          <p:nvPr/>
        </p:nvPicPr>
        <p:blipFill>
          <a:blip r:embed="rId4"/>
          <a:stretch>
            <a:fillRect/>
          </a:stretch>
        </p:blipFill>
        <p:spPr>
          <a:xfrm>
            <a:off x="1351287" y="1882194"/>
            <a:ext cx="323895" cy="866896"/>
          </a:xfrm>
          <a:prstGeom prst="rect">
            <a:avLst/>
          </a:prstGeom>
        </p:spPr>
      </p:pic>
      <p:pic>
        <p:nvPicPr>
          <p:cNvPr id="35" name="Picture 34">
            <a:extLst>
              <a:ext uri="{FF2B5EF4-FFF2-40B4-BE49-F238E27FC236}">
                <a16:creationId xmlns:a16="http://schemas.microsoft.com/office/drawing/2014/main" id="{7CAFFA7C-7F06-8389-107E-F7396A3B06C4}"/>
              </a:ext>
            </a:extLst>
          </p:cNvPr>
          <p:cNvPicPr>
            <a:picLocks noChangeAspect="1"/>
          </p:cNvPicPr>
          <p:nvPr/>
        </p:nvPicPr>
        <p:blipFill>
          <a:blip r:embed="rId4"/>
          <a:stretch>
            <a:fillRect/>
          </a:stretch>
        </p:blipFill>
        <p:spPr>
          <a:xfrm>
            <a:off x="1025081" y="1882194"/>
            <a:ext cx="323895" cy="866896"/>
          </a:xfrm>
          <a:prstGeom prst="rect">
            <a:avLst/>
          </a:prstGeom>
        </p:spPr>
      </p:pic>
      <p:grpSp>
        <p:nvGrpSpPr>
          <p:cNvPr id="5" name="Group 4">
            <a:extLst>
              <a:ext uri="{FF2B5EF4-FFF2-40B4-BE49-F238E27FC236}">
                <a16:creationId xmlns:a16="http://schemas.microsoft.com/office/drawing/2014/main" id="{A7B83F97-3C16-A5A3-4C11-639740A3BB7A}"/>
              </a:ext>
            </a:extLst>
          </p:cNvPr>
          <p:cNvGrpSpPr/>
          <p:nvPr/>
        </p:nvGrpSpPr>
        <p:grpSpPr>
          <a:xfrm>
            <a:off x="693986" y="1882194"/>
            <a:ext cx="6578115" cy="1182607"/>
            <a:chOff x="728237" y="1458760"/>
            <a:chExt cx="6578115" cy="1182607"/>
          </a:xfrm>
        </p:grpSpPr>
        <p:pic>
          <p:nvPicPr>
            <p:cNvPr id="30" name="Picture 29">
              <a:extLst>
                <a:ext uri="{FF2B5EF4-FFF2-40B4-BE49-F238E27FC236}">
                  <a16:creationId xmlns:a16="http://schemas.microsoft.com/office/drawing/2014/main" id="{E2246F5A-D44B-38B1-1A24-1AB7631D2A08}"/>
                </a:ext>
              </a:extLst>
            </p:cNvPr>
            <p:cNvPicPr>
              <a:picLocks noChangeAspect="1"/>
            </p:cNvPicPr>
            <p:nvPr/>
          </p:nvPicPr>
          <p:blipFill>
            <a:blip r:embed="rId5"/>
            <a:stretch>
              <a:fillRect/>
            </a:stretch>
          </p:blipFill>
          <p:spPr>
            <a:xfrm>
              <a:off x="1713971" y="1474049"/>
              <a:ext cx="371527" cy="828791"/>
            </a:xfrm>
            <a:prstGeom prst="rect">
              <a:avLst/>
            </a:prstGeom>
          </p:spPr>
        </p:pic>
        <p:pic>
          <p:nvPicPr>
            <p:cNvPr id="36" name="Picture 35">
              <a:extLst>
                <a:ext uri="{FF2B5EF4-FFF2-40B4-BE49-F238E27FC236}">
                  <a16:creationId xmlns:a16="http://schemas.microsoft.com/office/drawing/2014/main" id="{0F81C644-1256-E8A8-0958-5738CE1BF80F}"/>
                </a:ext>
              </a:extLst>
            </p:cNvPr>
            <p:cNvPicPr>
              <a:picLocks noChangeAspect="1"/>
            </p:cNvPicPr>
            <p:nvPr/>
          </p:nvPicPr>
          <p:blipFill>
            <a:blip r:embed="rId4"/>
            <a:stretch>
              <a:fillRect/>
            </a:stretch>
          </p:blipFill>
          <p:spPr>
            <a:xfrm>
              <a:off x="728237" y="1458760"/>
              <a:ext cx="323895" cy="866896"/>
            </a:xfrm>
            <a:prstGeom prst="rect">
              <a:avLst/>
            </a:prstGeom>
          </p:spPr>
        </p:pic>
        <p:pic>
          <p:nvPicPr>
            <p:cNvPr id="38" name="Picture 37">
              <a:extLst>
                <a:ext uri="{FF2B5EF4-FFF2-40B4-BE49-F238E27FC236}">
                  <a16:creationId xmlns:a16="http://schemas.microsoft.com/office/drawing/2014/main" id="{1CE278CE-C8F8-0E6D-96EB-AA7FAFBFDD12}"/>
                </a:ext>
              </a:extLst>
            </p:cNvPr>
            <p:cNvPicPr>
              <a:picLocks noChangeAspect="1"/>
            </p:cNvPicPr>
            <p:nvPr/>
          </p:nvPicPr>
          <p:blipFill>
            <a:blip r:embed="rId5"/>
            <a:stretch>
              <a:fillRect/>
            </a:stretch>
          </p:blipFill>
          <p:spPr>
            <a:xfrm>
              <a:off x="2063569" y="1474818"/>
              <a:ext cx="371527" cy="828791"/>
            </a:xfrm>
            <a:prstGeom prst="rect">
              <a:avLst/>
            </a:prstGeom>
          </p:spPr>
        </p:pic>
        <p:pic>
          <p:nvPicPr>
            <p:cNvPr id="39" name="Picture 38">
              <a:extLst>
                <a:ext uri="{FF2B5EF4-FFF2-40B4-BE49-F238E27FC236}">
                  <a16:creationId xmlns:a16="http://schemas.microsoft.com/office/drawing/2014/main" id="{4081377A-6B30-F850-9E1F-3169A6703352}"/>
                </a:ext>
              </a:extLst>
            </p:cNvPr>
            <p:cNvPicPr>
              <a:picLocks noChangeAspect="1"/>
            </p:cNvPicPr>
            <p:nvPr/>
          </p:nvPicPr>
          <p:blipFill>
            <a:blip r:embed="rId5"/>
            <a:stretch>
              <a:fillRect/>
            </a:stretch>
          </p:blipFill>
          <p:spPr>
            <a:xfrm>
              <a:off x="2399966" y="1475223"/>
              <a:ext cx="371527" cy="828791"/>
            </a:xfrm>
            <a:prstGeom prst="rect">
              <a:avLst/>
            </a:prstGeom>
          </p:spPr>
        </p:pic>
        <p:pic>
          <p:nvPicPr>
            <p:cNvPr id="40" name="Picture 39">
              <a:extLst>
                <a:ext uri="{FF2B5EF4-FFF2-40B4-BE49-F238E27FC236}">
                  <a16:creationId xmlns:a16="http://schemas.microsoft.com/office/drawing/2014/main" id="{4A7BF21D-94AE-06FE-732A-719D6ED7BBBB}"/>
                </a:ext>
              </a:extLst>
            </p:cNvPr>
            <p:cNvPicPr>
              <a:picLocks noChangeAspect="1"/>
            </p:cNvPicPr>
            <p:nvPr/>
          </p:nvPicPr>
          <p:blipFill>
            <a:blip r:embed="rId5"/>
            <a:stretch>
              <a:fillRect/>
            </a:stretch>
          </p:blipFill>
          <p:spPr>
            <a:xfrm>
              <a:off x="2740137" y="1475992"/>
              <a:ext cx="371527" cy="828791"/>
            </a:xfrm>
            <a:prstGeom prst="rect">
              <a:avLst/>
            </a:prstGeom>
          </p:spPr>
        </p:pic>
        <p:sp>
          <p:nvSpPr>
            <p:cNvPr id="42" name="TextBox 41">
              <a:extLst>
                <a:ext uri="{FF2B5EF4-FFF2-40B4-BE49-F238E27FC236}">
                  <a16:creationId xmlns:a16="http://schemas.microsoft.com/office/drawing/2014/main" id="{1F822014-EC82-BE12-EB45-A14CC77021ED}"/>
                </a:ext>
              </a:extLst>
            </p:cNvPr>
            <p:cNvSpPr txBox="1"/>
            <p:nvPr/>
          </p:nvSpPr>
          <p:spPr>
            <a:xfrm>
              <a:off x="3272880" y="1607238"/>
              <a:ext cx="4033472" cy="757130"/>
            </a:xfrm>
            <a:prstGeom prst="rect">
              <a:avLst/>
            </a:prstGeom>
            <a:noFill/>
          </p:spPr>
          <p:txBody>
            <a:bodyPr wrap="square">
              <a:spAutoFit/>
            </a:bodyPr>
            <a:lstStyle/>
            <a:p>
              <a:pPr>
                <a:lnSpc>
                  <a:spcPct val="90000"/>
                </a:lnSpc>
                <a:spcAft>
                  <a:spcPts val="600"/>
                </a:spcAft>
              </a:pPr>
              <a:r>
                <a:rPr lang="en-GB" sz="2400" b="1" dirty="0">
                  <a:solidFill>
                    <a:srgbClr val="00337B"/>
                  </a:solidFill>
                </a:rPr>
                <a:t>12.1% </a:t>
              </a:r>
              <a:r>
                <a:rPr lang="en-GB" sz="2400" dirty="0">
                  <a:solidFill>
                    <a:srgbClr val="00337B"/>
                  </a:solidFill>
                </a:rPr>
                <a:t>NEETs </a:t>
              </a:r>
              <a:r>
                <a:rPr lang="en-GB" sz="2400" b="1" dirty="0">
                  <a:solidFill>
                    <a:srgbClr val="00337B"/>
                  </a:solidFill>
                </a:rPr>
                <a:t>are women </a:t>
              </a:r>
              <a:br>
                <a:rPr lang="en-GB" sz="2400" dirty="0">
                  <a:solidFill>
                    <a:srgbClr val="00337B"/>
                  </a:solidFill>
                </a:rPr>
              </a:br>
              <a:r>
                <a:rPr lang="en-GB" sz="2400" b="1" dirty="0">
                  <a:solidFill>
                    <a:srgbClr val="00337B"/>
                  </a:solidFill>
                </a:rPr>
                <a:t>vs. 10% </a:t>
              </a:r>
              <a:r>
                <a:rPr lang="en-GB" sz="2400" dirty="0">
                  <a:solidFill>
                    <a:srgbClr val="00337B"/>
                  </a:solidFill>
                </a:rPr>
                <a:t>men in 2024</a:t>
              </a:r>
            </a:p>
          </p:txBody>
        </p:sp>
        <p:sp>
          <p:nvSpPr>
            <p:cNvPr id="4" name="TextBox 3">
              <a:extLst>
                <a:ext uri="{FF2B5EF4-FFF2-40B4-BE49-F238E27FC236}">
                  <a16:creationId xmlns:a16="http://schemas.microsoft.com/office/drawing/2014/main" id="{07271A74-6A01-49BC-3D58-F28BBBAD43B6}"/>
                </a:ext>
              </a:extLst>
            </p:cNvPr>
            <p:cNvSpPr txBox="1"/>
            <p:nvPr/>
          </p:nvSpPr>
          <p:spPr>
            <a:xfrm>
              <a:off x="3272880" y="2364368"/>
              <a:ext cx="2127242" cy="276999"/>
            </a:xfrm>
            <a:prstGeom prst="rect">
              <a:avLst/>
            </a:prstGeom>
            <a:noFill/>
          </p:spPr>
          <p:txBody>
            <a:bodyPr wrap="square" rtlCol="0">
              <a:spAutoFit/>
            </a:bodyPr>
            <a:lstStyle/>
            <a:p>
              <a:r>
                <a:rPr lang="en-GB" sz="1200" i="1" dirty="0"/>
                <a:t>Source: Eurostat, LFS, 2024</a:t>
              </a:r>
            </a:p>
          </p:txBody>
        </p:sp>
      </p:grpSp>
      <p:sp>
        <p:nvSpPr>
          <p:cNvPr id="8" name="TextBox 7">
            <a:extLst>
              <a:ext uri="{FF2B5EF4-FFF2-40B4-BE49-F238E27FC236}">
                <a16:creationId xmlns:a16="http://schemas.microsoft.com/office/drawing/2014/main" id="{AC643282-C908-C225-2709-20B4953E5E86}"/>
              </a:ext>
            </a:extLst>
          </p:cNvPr>
          <p:cNvSpPr txBox="1"/>
          <p:nvPr/>
        </p:nvSpPr>
        <p:spPr>
          <a:xfrm>
            <a:off x="1197525" y="3688476"/>
            <a:ext cx="5836825" cy="867930"/>
          </a:xfrm>
          <a:prstGeom prst="rect">
            <a:avLst/>
          </a:prstGeom>
          <a:noFill/>
        </p:spPr>
        <p:txBody>
          <a:bodyPr wrap="square">
            <a:spAutoFit/>
          </a:bodyPr>
          <a:lstStyle/>
          <a:p>
            <a:pPr marL="457200" indent="-457200">
              <a:lnSpc>
                <a:spcPct val="90000"/>
              </a:lnSpc>
              <a:spcAft>
                <a:spcPts val="600"/>
              </a:spcAft>
              <a:buClr>
                <a:srgbClr val="204491"/>
              </a:buClr>
              <a:buFont typeface="Arial" panose="020B0604020202020204" pitchFamily="34" charset="0"/>
              <a:buChar char="→"/>
            </a:pPr>
            <a:r>
              <a:rPr lang="en-GB" sz="2800" b="1">
                <a:solidFill>
                  <a:srgbClr val="204491"/>
                </a:solidFill>
              </a:rPr>
              <a:t>Notable gender disparities within member states</a:t>
            </a:r>
          </a:p>
        </p:txBody>
      </p:sp>
    </p:spTree>
    <p:extLst>
      <p:ext uri="{BB962C8B-B14F-4D97-AF65-F5344CB8AC3E}">
        <p14:creationId xmlns:p14="http://schemas.microsoft.com/office/powerpoint/2010/main" val="946562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955B-8C51-BAE6-8582-0B1CC4BEA71B}"/>
              </a:ext>
            </a:extLst>
          </p:cNvPr>
          <p:cNvSpPr>
            <a:spLocks noGrp="1"/>
          </p:cNvSpPr>
          <p:nvPr>
            <p:ph type="title"/>
          </p:nvPr>
        </p:nvSpPr>
        <p:spPr>
          <a:xfrm>
            <a:off x="360000" y="360000"/>
            <a:ext cx="11724000" cy="634083"/>
          </a:xfrm>
        </p:spPr>
        <p:txBody>
          <a:bodyPr>
            <a:noAutofit/>
          </a:bodyPr>
          <a:lstStyle/>
          <a:p>
            <a:pPr>
              <a:lnSpc>
                <a:spcPct val="90000"/>
              </a:lnSpc>
              <a:spcBef>
                <a:spcPct val="20000"/>
              </a:spcBef>
            </a:pPr>
            <a:r>
              <a:rPr lang="en-US" sz="3500" dirty="0">
                <a:solidFill>
                  <a:srgbClr val="0093D6"/>
                </a:solidFill>
              </a:rPr>
              <a:t>Regional inequalities:</a:t>
            </a:r>
            <a:br>
              <a:rPr lang="en-US" sz="3500" dirty="0">
                <a:solidFill>
                  <a:srgbClr val="0093D6"/>
                </a:solidFill>
              </a:rPr>
            </a:br>
            <a:r>
              <a:rPr lang="en-US" sz="3500" dirty="0">
                <a:solidFill>
                  <a:schemeClr val="tx1"/>
                </a:solidFill>
                <a:ea typeface="+mn-ea"/>
              </a:rPr>
              <a:t>Remote NEETs at greater risk</a:t>
            </a:r>
            <a:endParaRPr lang="en-US" sz="3500" b="1" kern="1200" dirty="0">
              <a:solidFill>
                <a:schemeClr val="tx1"/>
              </a:solidFill>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93ED81E8-247D-364B-E4C8-9FDF582CA87A}"/>
              </a:ext>
            </a:extLst>
          </p:cNvPr>
          <p:cNvGrpSpPr/>
          <p:nvPr/>
        </p:nvGrpSpPr>
        <p:grpSpPr>
          <a:xfrm>
            <a:off x="469860" y="1695885"/>
            <a:ext cx="11395369" cy="5162115"/>
            <a:chOff x="561300" y="1262316"/>
            <a:chExt cx="11395369" cy="5162115"/>
          </a:xfrm>
        </p:grpSpPr>
        <p:sp>
          <p:nvSpPr>
            <p:cNvPr id="5" name="TextBox 4">
              <a:extLst>
                <a:ext uri="{FF2B5EF4-FFF2-40B4-BE49-F238E27FC236}">
                  <a16:creationId xmlns:a16="http://schemas.microsoft.com/office/drawing/2014/main" id="{20396570-F3D1-EC24-69B8-81CCCC70139B}"/>
                </a:ext>
              </a:extLst>
            </p:cNvPr>
            <p:cNvSpPr txBox="1"/>
            <p:nvPr/>
          </p:nvSpPr>
          <p:spPr>
            <a:xfrm>
              <a:off x="7262122" y="1673207"/>
              <a:ext cx="4694547" cy="4751224"/>
            </a:xfrm>
            <a:prstGeom prst="rect">
              <a:avLst/>
            </a:prstGeom>
          </p:spPr>
          <p:txBody>
            <a:bodyPr>
              <a:normAutofit/>
            </a:bodyPr>
            <a:lstStyle/>
            <a:p>
              <a:pPr marL="452438" indent="-452438" defTabSz="1219170">
                <a:lnSpc>
                  <a:spcPct val="90000"/>
                </a:lnSpc>
                <a:spcBef>
                  <a:spcPct val="20000"/>
                </a:spcBef>
                <a:buClr>
                  <a:srgbClr val="00337B"/>
                </a:buClr>
                <a:buFont typeface="Arial" panose="020B0604020202020204" pitchFamily="34" charset="0"/>
                <a:buChar char="→"/>
              </a:pPr>
              <a:r>
                <a:rPr lang="en-US" sz="2600" b="1" kern="1200" dirty="0">
                  <a:solidFill>
                    <a:schemeClr val="tx2"/>
                  </a:solidFill>
                  <a:latin typeface="Arial" panose="020B0604020202020204" pitchFamily="34" charset="0"/>
                  <a:ea typeface="+mn-ea"/>
                  <a:cs typeface="Arial" panose="020B0604020202020204" pitchFamily="34" charset="0"/>
                </a:rPr>
                <a:t>Significant rural-urban disparities</a:t>
              </a:r>
            </a:p>
            <a:p>
              <a:pPr marL="452438" indent="-452438" defTabSz="1219170">
                <a:lnSpc>
                  <a:spcPct val="90000"/>
                </a:lnSpc>
                <a:spcBef>
                  <a:spcPct val="20000"/>
                </a:spcBef>
                <a:buClr>
                  <a:srgbClr val="00337B"/>
                </a:buClr>
              </a:pPr>
              <a:endParaRPr lang="en-US" sz="2600" b="1" kern="1200" dirty="0">
                <a:solidFill>
                  <a:schemeClr val="tx2"/>
                </a:solidFill>
                <a:latin typeface="Arial" panose="020B0604020202020204" pitchFamily="34" charset="0"/>
                <a:ea typeface="+mn-ea"/>
                <a:cs typeface="Arial" panose="020B0604020202020204" pitchFamily="34" charset="0"/>
              </a:endParaRPr>
            </a:p>
            <a:p>
              <a:pPr marL="452438" indent="-452438" defTabSz="1219170">
                <a:lnSpc>
                  <a:spcPct val="90000"/>
                </a:lnSpc>
                <a:spcBef>
                  <a:spcPct val="20000"/>
                </a:spcBef>
                <a:buClr>
                  <a:srgbClr val="00337B"/>
                </a:buClr>
                <a:buFont typeface="Arial" panose="020B0604020202020204" pitchFamily="34" charset="0"/>
                <a:buChar char="→"/>
              </a:pPr>
              <a:r>
                <a:rPr lang="en-US" sz="2600" b="1" kern="1200" dirty="0">
                  <a:solidFill>
                    <a:schemeClr val="tx2"/>
                  </a:solidFill>
                  <a:latin typeface="Arial" panose="020B0604020202020204" pitchFamily="34" charset="0"/>
                  <a:ea typeface="+mn-ea"/>
                  <a:cs typeface="Arial" panose="020B0604020202020204" pitchFamily="34" charset="0"/>
                </a:rPr>
                <a:t>In some Member States this divide is above 10 </a:t>
              </a:r>
              <a:r>
                <a:rPr lang="en-US" sz="2600" b="1" dirty="0">
                  <a:solidFill>
                    <a:schemeClr val="tx2"/>
                  </a:solidFill>
                  <a:latin typeface="Arial" panose="020B0604020202020204" pitchFamily="34" charset="0"/>
                  <a:cs typeface="Arial" panose="020B0604020202020204" pitchFamily="34" charset="0"/>
                </a:rPr>
                <a:t>percentage </a:t>
              </a:r>
              <a:r>
                <a:rPr lang="en-US" sz="2600" b="1" kern="1200" dirty="0">
                  <a:solidFill>
                    <a:schemeClr val="tx2"/>
                  </a:solidFill>
                  <a:latin typeface="Arial" panose="020B0604020202020204" pitchFamily="34" charset="0"/>
                  <a:ea typeface="+mn-ea"/>
                  <a:cs typeface="Arial" panose="020B0604020202020204" pitchFamily="34" charset="0"/>
                </a:rPr>
                <a:t>points</a:t>
              </a:r>
            </a:p>
            <a:p>
              <a:pPr marL="452438" indent="-452438" defTabSz="1219170">
                <a:lnSpc>
                  <a:spcPct val="90000"/>
                </a:lnSpc>
                <a:spcBef>
                  <a:spcPct val="20000"/>
                </a:spcBef>
                <a:buClr>
                  <a:srgbClr val="00337B"/>
                </a:buClr>
              </a:pPr>
              <a:endParaRPr lang="en-US" sz="2600" b="1" kern="1200" dirty="0">
                <a:solidFill>
                  <a:schemeClr val="tx2"/>
                </a:solidFill>
                <a:latin typeface="Arial" panose="020B0604020202020204" pitchFamily="34" charset="0"/>
                <a:ea typeface="+mn-ea"/>
                <a:cs typeface="Arial" panose="020B0604020202020204" pitchFamily="34" charset="0"/>
              </a:endParaRPr>
            </a:p>
            <a:p>
              <a:pPr marL="452438" indent="-452438" defTabSz="1219170">
                <a:lnSpc>
                  <a:spcPct val="90000"/>
                </a:lnSpc>
                <a:spcBef>
                  <a:spcPct val="20000"/>
                </a:spcBef>
                <a:buClr>
                  <a:srgbClr val="00337B"/>
                </a:buClr>
                <a:buFont typeface="Arial" panose="020B0604020202020204" pitchFamily="34" charset="0"/>
                <a:buChar char="→"/>
              </a:pPr>
              <a:r>
                <a:rPr lang="en-US" sz="2600" b="1" kern="1200" dirty="0">
                  <a:solidFill>
                    <a:schemeClr val="tx2"/>
                  </a:solidFill>
                  <a:latin typeface="Arial" panose="020B0604020202020204" pitchFamily="34" charset="0"/>
                  <a:ea typeface="+mn-ea"/>
                  <a:cs typeface="Arial" panose="020B0604020202020204" pitchFamily="34" charset="0"/>
                </a:rPr>
                <a:t>Rural areas often face structural disadvantages</a:t>
              </a:r>
            </a:p>
          </p:txBody>
        </p:sp>
        <p:pic>
          <p:nvPicPr>
            <p:cNvPr id="12" name="Graphic 11" descr="City outline">
              <a:extLst>
                <a:ext uri="{FF2B5EF4-FFF2-40B4-BE49-F238E27FC236}">
                  <a16:creationId xmlns:a16="http://schemas.microsoft.com/office/drawing/2014/main" id="{FE78B483-683F-551C-7CD2-FC51980A1B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300" y="1262316"/>
              <a:ext cx="1440000" cy="1440000"/>
            </a:xfrm>
            <a:prstGeom prst="rect">
              <a:avLst/>
            </a:prstGeom>
          </p:spPr>
        </p:pic>
        <p:pic>
          <p:nvPicPr>
            <p:cNvPr id="14" name="Graphic 13" descr="Farm scene outline">
              <a:extLst>
                <a:ext uri="{FF2B5EF4-FFF2-40B4-BE49-F238E27FC236}">
                  <a16:creationId xmlns:a16="http://schemas.microsoft.com/office/drawing/2014/main" id="{CA2FD194-2B53-721C-8F07-E3BFDC45BC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300" y="2715685"/>
              <a:ext cx="1440000" cy="1440000"/>
            </a:xfrm>
            <a:prstGeom prst="rect">
              <a:avLst/>
            </a:prstGeom>
          </p:spPr>
        </p:pic>
        <p:pic>
          <p:nvPicPr>
            <p:cNvPr id="16" name="Graphic 15" descr="Agriculture outline">
              <a:extLst>
                <a:ext uri="{FF2B5EF4-FFF2-40B4-BE49-F238E27FC236}">
                  <a16:creationId xmlns:a16="http://schemas.microsoft.com/office/drawing/2014/main" id="{A798B584-779C-064F-7672-48EF690EC0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1300" y="4169054"/>
              <a:ext cx="1440000" cy="1440000"/>
            </a:xfrm>
            <a:prstGeom prst="rect">
              <a:avLst/>
            </a:prstGeom>
          </p:spPr>
        </p:pic>
        <p:sp>
          <p:nvSpPr>
            <p:cNvPr id="17" name="TextBox 16">
              <a:extLst>
                <a:ext uri="{FF2B5EF4-FFF2-40B4-BE49-F238E27FC236}">
                  <a16:creationId xmlns:a16="http://schemas.microsoft.com/office/drawing/2014/main" id="{8C7558D6-4094-9115-0A17-7C2B413C7928}"/>
                </a:ext>
              </a:extLst>
            </p:cNvPr>
            <p:cNvSpPr txBox="1"/>
            <p:nvPr/>
          </p:nvSpPr>
          <p:spPr>
            <a:xfrm>
              <a:off x="2001299" y="1496959"/>
              <a:ext cx="1854263" cy="1015663"/>
            </a:xfrm>
            <a:prstGeom prst="rect">
              <a:avLst/>
            </a:prstGeom>
            <a:noFill/>
          </p:spPr>
          <p:txBody>
            <a:bodyPr wrap="square" rtlCol="0">
              <a:spAutoFit/>
            </a:bodyPr>
            <a:lstStyle/>
            <a:p>
              <a:r>
                <a:rPr lang="en-US" sz="6000" b="1" dirty="0">
                  <a:solidFill>
                    <a:schemeClr val="tx2"/>
                  </a:solidFill>
                </a:rPr>
                <a:t>10%</a:t>
              </a:r>
              <a:endParaRPr lang="en-GB" sz="6000" b="1" dirty="0">
                <a:solidFill>
                  <a:schemeClr val="tx2"/>
                </a:solidFill>
              </a:endParaRPr>
            </a:p>
          </p:txBody>
        </p:sp>
        <p:sp>
          <p:nvSpPr>
            <p:cNvPr id="20" name="TextBox 19">
              <a:extLst>
                <a:ext uri="{FF2B5EF4-FFF2-40B4-BE49-F238E27FC236}">
                  <a16:creationId xmlns:a16="http://schemas.microsoft.com/office/drawing/2014/main" id="{91A9721E-704C-8D20-B4AD-C8DFE7C4215D}"/>
                </a:ext>
              </a:extLst>
            </p:cNvPr>
            <p:cNvSpPr txBox="1"/>
            <p:nvPr/>
          </p:nvSpPr>
          <p:spPr>
            <a:xfrm>
              <a:off x="1949454" y="2912758"/>
              <a:ext cx="2476433" cy="1015663"/>
            </a:xfrm>
            <a:prstGeom prst="rect">
              <a:avLst/>
            </a:prstGeom>
            <a:noFill/>
          </p:spPr>
          <p:txBody>
            <a:bodyPr wrap="square" rtlCol="0">
              <a:spAutoFit/>
            </a:bodyPr>
            <a:lstStyle/>
            <a:p>
              <a:r>
                <a:rPr lang="en-US" sz="6000" b="1">
                  <a:solidFill>
                    <a:srgbClr val="FFC000"/>
                  </a:solidFill>
                </a:rPr>
                <a:t>11.4%</a:t>
              </a:r>
              <a:endParaRPr lang="en-GB" sz="6000" b="1">
                <a:solidFill>
                  <a:srgbClr val="FFC000"/>
                </a:solidFill>
              </a:endParaRPr>
            </a:p>
          </p:txBody>
        </p:sp>
        <p:sp>
          <p:nvSpPr>
            <p:cNvPr id="21" name="TextBox 20">
              <a:extLst>
                <a:ext uri="{FF2B5EF4-FFF2-40B4-BE49-F238E27FC236}">
                  <a16:creationId xmlns:a16="http://schemas.microsoft.com/office/drawing/2014/main" id="{45D57AAA-8EAD-B401-8AA1-3ECE2EFFE23F}"/>
                </a:ext>
              </a:extLst>
            </p:cNvPr>
            <p:cNvSpPr txBox="1"/>
            <p:nvPr/>
          </p:nvSpPr>
          <p:spPr>
            <a:xfrm>
              <a:off x="1949454" y="4555821"/>
              <a:ext cx="2729385" cy="1015663"/>
            </a:xfrm>
            <a:prstGeom prst="rect">
              <a:avLst/>
            </a:prstGeom>
            <a:noFill/>
          </p:spPr>
          <p:txBody>
            <a:bodyPr wrap="square" rtlCol="0">
              <a:spAutoFit/>
            </a:bodyPr>
            <a:lstStyle/>
            <a:p>
              <a:r>
                <a:rPr lang="en-US" sz="6000" b="1">
                  <a:solidFill>
                    <a:srgbClr val="92D050"/>
                  </a:solidFill>
                </a:rPr>
                <a:t>12.3%</a:t>
              </a:r>
              <a:endParaRPr lang="en-GB" sz="6000" b="1">
                <a:solidFill>
                  <a:srgbClr val="92D050"/>
                </a:solidFill>
              </a:endParaRPr>
            </a:p>
          </p:txBody>
        </p:sp>
        <p:sp>
          <p:nvSpPr>
            <p:cNvPr id="22" name="TextBox 21">
              <a:extLst>
                <a:ext uri="{FF2B5EF4-FFF2-40B4-BE49-F238E27FC236}">
                  <a16:creationId xmlns:a16="http://schemas.microsoft.com/office/drawing/2014/main" id="{AF7E2840-2925-5D90-18F6-B9449EC1C173}"/>
                </a:ext>
              </a:extLst>
            </p:cNvPr>
            <p:cNvSpPr txBox="1"/>
            <p:nvPr/>
          </p:nvSpPr>
          <p:spPr>
            <a:xfrm>
              <a:off x="4524049" y="1592797"/>
              <a:ext cx="2173692" cy="707886"/>
            </a:xfrm>
            <a:prstGeom prst="rect">
              <a:avLst/>
            </a:prstGeom>
            <a:noFill/>
          </p:spPr>
          <p:txBody>
            <a:bodyPr wrap="square" rtlCol="0">
              <a:spAutoFit/>
            </a:bodyPr>
            <a:lstStyle/>
            <a:p>
              <a:pPr algn="ctr"/>
              <a:r>
                <a:rPr lang="en-US" sz="4000" b="1" dirty="0">
                  <a:solidFill>
                    <a:schemeClr val="tx2"/>
                  </a:solidFill>
                </a:rPr>
                <a:t>Cities</a:t>
              </a:r>
              <a:endParaRPr lang="en-GB" sz="4000" b="1" dirty="0">
                <a:solidFill>
                  <a:schemeClr val="tx2"/>
                </a:solidFill>
              </a:endParaRPr>
            </a:p>
          </p:txBody>
        </p:sp>
        <p:sp>
          <p:nvSpPr>
            <p:cNvPr id="23" name="TextBox 22">
              <a:extLst>
                <a:ext uri="{FF2B5EF4-FFF2-40B4-BE49-F238E27FC236}">
                  <a16:creationId xmlns:a16="http://schemas.microsoft.com/office/drawing/2014/main" id="{6701A124-1239-604F-5CF9-CA7606EF94AA}"/>
                </a:ext>
              </a:extLst>
            </p:cNvPr>
            <p:cNvSpPr txBox="1"/>
            <p:nvPr/>
          </p:nvSpPr>
          <p:spPr>
            <a:xfrm>
              <a:off x="4534032" y="2873880"/>
              <a:ext cx="2153727" cy="1077218"/>
            </a:xfrm>
            <a:prstGeom prst="rect">
              <a:avLst/>
            </a:prstGeom>
            <a:noFill/>
          </p:spPr>
          <p:txBody>
            <a:bodyPr wrap="square" rtlCol="0">
              <a:spAutoFit/>
            </a:bodyPr>
            <a:lstStyle/>
            <a:p>
              <a:pPr algn="ctr"/>
              <a:r>
                <a:rPr lang="en-US" sz="3200" b="1">
                  <a:solidFill>
                    <a:srgbClr val="FFC000"/>
                  </a:solidFill>
                </a:rPr>
                <a:t>Towns &amp; suburbs</a:t>
              </a:r>
              <a:endParaRPr lang="en-GB" sz="3200" b="1">
                <a:solidFill>
                  <a:srgbClr val="FFC000"/>
                </a:solidFill>
              </a:endParaRPr>
            </a:p>
          </p:txBody>
        </p:sp>
        <p:sp>
          <p:nvSpPr>
            <p:cNvPr id="26" name="TextBox 25">
              <a:extLst>
                <a:ext uri="{FF2B5EF4-FFF2-40B4-BE49-F238E27FC236}">
                  <a16:creationId xmlns:a16="http://schemas.microsoft.com/office/drawing/2014/main" id="{A17E0237-9CA6-7B61-8B67-940854F16418}"/>
                </a:ext>
              </a:extLst>
            </p:cNvPr>
            <p:cNvSpPr txBox="1"/>
            <p:nvPr/>
          </p:nvSpPr>
          <p:spPr>
            <a:xfrm>
              <a:off x="4584583" y="4494266"/>
              <a:ext cx="2052625" cy="1077218"/>
            </a:xfrm>
            <a:prstGeom prst="rect">
              <a:avLst/>
            </a:prstGeom>
            <a:noFill/>
          </p:spPr>
          <p:txBody>
            <a:bodyPr wrap="square" rtlCol="0">
              <a:spAutoFit/>
            </a:bodyPr>
            <a:lstStyle/>
            <a:p>
              <a:pPr algn="ctr"/>
              <a:r>
                <a:rPr lang="en-US" sz="3200" b="1">
                  <a:solidFill>
                    <a:srgbClr val="92D050"/>
                  </a:solidFill>
                </a:rPr>
                <a:t>Rural areas</a:t>
              </a:r>
              <a:endParaRPr lang="en-GB" sz="3200" b="1">
                <a:solidFill>
                  <a:srgbClr val="92D050"/>
                </a:solidFill>
              </a:endParaRPr>
            </a:p>
          </p:txBody>
        </p:sp>
        <p:sp>
          <p:nvSpPr>
            <p:cNvPr id="4" name="TextBox 3">
              <a:extLst>
                <a:ext uri="{FF2B5EF4-FFF2-40B4-BE49-F238E27FC236}">
                  <a16:creationId xmlns:a16="http://schemas.microsoft.com/office/drawing/2014/main" id="{0E9DA084-D403-175C-A408-595218475E35}"/>
                </a:ext>
              </a:extLst>
            </p:cNvPr>
            <p:cNvSpPr txBox="1"/>
            <p:nvPr/>
          </p:nvSpPr>
          <p:spPr>
            <a:xfrm>
              <a:off x="2001299" y="5849257"/>
              <a:ext cx="3411621" cy="276999"/>
            </a:xfrm>
            <a:prstGeom prst="rect">
              <a:avLst/>
            </a:prstGeom>
            <a:noFill/>
          </p:spPr>
          <p:txBody>
            <a:bodyPr wrap="square" rtlCol="0">
              <a:spAutoFit/>
            </a:bodyPr>
            <a:lstStyle/>
            <a:p>
              <a:r>
                <a:rPr lang="en-GB" sz="1200" i="1"/>
                <a:t>Source: Eurostat, LFS, 2024</a:t>
              </a:r>
            </a:p>
          </p:txBody>
        </p:sp>
      </p:grpSp>
      <p:cxnSp>
        <p:nvCxnSpPr>
          <p:cNvPr id="7" name="Straight Connector 6">
            <a:extLst>
              <a:ext uri="{FF2B5EF4-FFF2-40B4-BE49-F238E27FC236}">
                <a16:creationId xmlns:a16="http://schemas.microsoft.com/office/drawing/2014/main" id="{F4392EB4-4703-5050-CD0E-EF5BF9A27E83}"/>
              </a:ext>
            </a:extLst>
          </p:cNvPr>
          <p:cNvCxnSpPr/>
          <p:nvPr/>
        </p:nvCxnSpPr>
        <p:spPr>
          <a:xfrm>
            <a:off x="6863138" y="1695885"/>
            <a:ext cx="0" cy="4412559"/>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2390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E07702-6136-1A94-F656-55E398E7BFD1}"/>
              </a:ext>
            </a:extLst>
          </p:cNvPr>
          <p:cNvSpPr>
            <a:spLocks noGrp="1"/>
          </p:cNvSpPr>
          <p:nvPr>
            <p:ph type="title"/>
          </p:nvPr>
        </p:nvSpPr>
        <p:spPr>
          <a:xfrm>
            <a:off x="360000" y="360000"/>
            <a:ext cx="11253918" cy="1265532"/>
          </a:xfrm>
        </p:spPr>
        <p:txBody>
          <a:bodyPr>
            <a:normAutofit/>
          </a:bodyPr>
          <a:lstStyle/>
          <a:p>
            <a:r>
              <a:rPr lang="en-GB" sz="3700" dirty="0" err="1">
                <a:solidFill>
                  <a:srgbClr val="0093D6"/>
                </a:solidFill>
              </a:rPr>
              <a:t>Cedefop’s</a:t>
            </a:r>
            <a:r>
              <a:rPr lang="en-GB" sz="3700" dirty="0">
                <a:solidFill>
                  <a:srgbClr val="0093D6"/>
                </a:solidFill>
              </a:rPr>
              <a:t> work on</a:t>
            </a:r>
            <a:br>
              <a:rPr lang="en-GB" sz="3700" dirty="0">
                <a:solidFill>
                  <a:srgbClr val="0093D6"/>
                </a:solidFill>
              </a:rPr>
            </a:br>
            <a:r>
              <a:rPr lang="en-GB" sz="3700" dirty="0">
                <a:solidFill>
                  <a:schemeClr val="tx1">
                    <a:lumMod val="85000"/>
                    <a:lumOff val="15000"/>
                  </a:schemeClr>
                </a:solidFill>
              </a:rPr>
              <a:t>NEETs and inclusion</a:t>
            </a:r>
          </a:p>
        </p:txBody>
      </p:sp>
      <p:pic>
        <p:nvPicPr>
          <p:cNvPr id="9" name="Content Placeholder 8">
            <a:extLst>
              <a:ext uri="{FF2B5EF4-FFF2-40B4-BE49-F238E27FC236}">
                <a16:creationId xmlns:a16="http://schemas.microsoft.com/office/drawing/2014/main" id="{03473329-4561-F292-EBE8-567BB7F16D08}"/>
              </a:ext>
            </a:extLst>
          </p:cNvPr>
          <p:cNvPicPr>
            <a:picLocks noGrp="1" noChangeAspect="1"/>
          </p:cNvPicPr>
          <p:nvPr>
            <p:ph idx="1"/>
          </p:nvPr>
        </p:nvPicPr>
        <p:blipFill>
          <a:blip r:embed="rId2"/>
          <a:srcRect l="74980"/>
          <a:stretch/>
        </p:blipFill>
        <p:spPr>
          <a:xfrm>
            <a:off x="8813800" y="2524298"/>
            <a:ext cx="2984592" cy="3456877"/>
          </a:xfrm>
        </p:spPr>
      </p:pic>
      <p:pic>
        <p:nvPicPr>
          <p:cNvPr id="4" name="Content Placeholder 8">
            <a:extLst>
              <a:ext uri="{FF2B5EF4-FFF2-40B4-BE49-F238E27FC236}">
                <a16:creationId xmlns:a16="http://schemas.microsoft.com/office/drawing/2014/main" id="{9FEC711F-4BFA-2454-A7FE-3A68B02D5948}"/>
              </a:ext>
            </a:extLst>
          </p:cNvPr>
          <p:cNvPicPr>
            <a:picLocks noChangeAspect="1"/>
          </p:cNvPicPr>
          <p:nvPr/>
        </p:nvPicPr>
        <p:blipFill>
          <a:blip r:embed="rId2"/>
          <a:srcRect l="49415" r="25833"/>
          <a:stretch/>
        </p:blipFill>
        <p:spPr>
          <a:xfrm>
            <a:off x="5861282" y="2524297"/>
            <a:ext cx="2952518" cy="3456877"/>
          </a:xfrm>
          <a:prstGeom prst="rect">
            <a:avLst/>
          </a:prstGeom>
        </p:spPr>
      </p:pic>
      <p:pic>
        <p:nvPicPr>
          <p:cNvPr id="7" name="Content Placeholder 8">
            <a:extLst>
              <a:ext uri="{FF2B5EF4-FFF2-40B4-BE49-F238E27FC236}">
                <a16:creationId xmlns:a16="http://schemas.microsoft.com/office/drawing/2014/main" id="{CF3ECC04-FA9A-8723-B91A-622D936A6256}"/>
              </a:ext>
            </a:extLst>
          </p:cNvPr>
          <p:cNvPicPr>
            <a:picLocks noChangeAspect="1"/>
          </p:cNvPicPr>
          <p:nvPr/>
        </p:nvPicPr>
        <p:blipFill>
          <a:blip r:embed="rId2"/>
          <a:srcRect l="24561" r="50419"/>
          <a:stretch/>
        </p:blipFill>
        <p:spPr>
          <a:xfrm>
            <a:off x="3002459" y="2524297"/>
            <a:ext cx="2984500" cy="3456877"/>
          </a:xfrm>
          <a:prstGeom prst="rect">
            <a:avLst/>
          </a:prstGeom>
        </p:spPr>
      </p:pic>
      <p:pic>
        <p:nvPicPr>
          <p:cNvPr id="1026" name="Picture 2">
            <a:extLst>
              <a:ext uri="{FF2B5EF4-FFF2-40B4-BE49-F238E27FC236}">
                <a16:creationId xmlns:a16="http://schemas.microsoft.com/office/drawing/2014/main" id="{8756D0DC-CE6A-DC0D-6F96-CD314BF516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00" y="2524297"/>
            <a:ext cx="2838450"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82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strVal val="#ppt_w*0.70"/>
                                          </p:val>
                                        </p:tav>
                                        <p:tav tm="100000">
                                          <p:val>
                                            <p:strVal val="#ppt_w"/>
                                          </p:val>
                                        </p:tav>
                                      </p:tavLst>
                                    </p:anim>
                                    <p:anim calcmode="lin" valueType="num">
                                      <p:cBhvr>
                                        <p:cTn id="8" dur="1250" fill="hold"/>
                                        <p:tgtEl>
                                          <p:spTgt spid="7"/>
                                        </p:tgtEl>
                                        <p:attrNameLst>
                                          <p:attrName>ppt_h</p:attrName>
                                        </p:attrNameLst>
                                      </p:cBhvr>
                                      <p:tavLst>
                                        <p:tav tm="0">
                                          <p:val>
                                            <p:strVal val="#ppt_h"/>
                                          </p:val>
                                        </p:tav>
                                        <p:tav tm="100000">
                                          <p:val>
                                            <p:strVal val="#ppt_h"/>
                                          </p:val>
                                        </p:tav>
                                      </p:tavLst>
                                    </p:anim>
                                    <p:animEffect transition="in" filter="fade">
                                      <p:cBhvr>
                                        <p:cTn id="9" dur="1250"/>
                                        <p:tgtEl>
                                          <p:spTgt spid="7"/>
                                        </p:tgtEl>
                                      </p:cBhvr>
                                    </p:animEffect>
                                  </p:childTnLst>
                                </p:cTn>
                              </p:par>
                            </p:childTnLst>
                          </p:cTn>
                        </p:par>
                        <p:par>
                          <p:cTn id="10" fill="hold">
                            <p:stCondLst>
                              <p:cond delay="1750"/>
                            </p:stCondLst>
                            <p:childTnLst>
                              <p:par>
                                <p:cTn id="11" presetID="55" presetClass="entr" presetSubtype="0" fill="hold" nodeType="after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250" fill="hold"/>
                                        <p:tgtEl>
                                          <p:spTgt spid="4"/>
                                        </p:tgtEl>
                                        <p:attrNameLst>
                                          <p:attrName>ppt_w</p:attrName>
                                        </p:attrNameLst>
                                      </p:cBhvr>
                                      <p:tavLst>
                                        <p:tav tm="0">
                                          <p:val>
                                            <p:strVal val="#ppt_w*0.70"/>
                                          </p:val>
                                        </p:tav>
                                        <p:tav tm="100000">
                                          <p:val>
                                            <p:strVal val="#ppt_w"/>
                                          </p:val>
                                        </p:tav>
                                      </p:tavLst>
                                    </p:anim>
                                    <p:anim calcmode="lin" valueType="num">
                                      <p:cBhvr>
                                        <p:cTn id="14" dur="1250" fill="hold"/>
                                        <p:tgtEl>
                                          <p:spTgt spid="4"/>
                                        </p:tgtEl>
                                        <p:attrNameLst>
                                          <p:attrName>ppt_h</p:attrName>
                                        </p:attrNameLst>
                                      </p:cBhvr>
                                      <p:tavLst>
                                        <p:tav tm="0">
                                          <p:val>
                                            <p:strVal val="#ppt_h"/>
                                          </p:val>
                                        </p:tav>
                                        <p:tav tm="100000">
                                          <p:val>
                                            <p:strVal val="#ppt_h"/>
                                          </p:val>
                                        </p:tav>
                                      </p:tavLst>
                                    </p:anim>
                                    <p:animEffect transition="in" filter="fade">
                                      <p:cBhvr>
                                        <p:cTn id="15" dur="1250"/>
                                        <p:tgtEl>
                                          <p:spTgt spid="4"/>
                                        </p:tgtEl>
                                      </p:cBhvr>
                                    </p:animEffect>
                                  </p:childTnLst>
                                </p:cTn>
                              </p:par>
                            </p:childTnLst>
                          </p:cTn>
                        </p:par>
                        <p:par>
                          <p:cTn id="16" fill="hold">
                            <p:stCondLst>
                              <p:cond delay="3500"/>
                            </p:stCondLst>
                            <p:childTnLst>
                              <p:par>
                                <p:cTn id="17" presetID="55" presetClass="entr" presetSubtype="0" fill="hold" nodeType="after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1250" fill="hold"/>
                                        <p:tgtEl>
                                          <p:spTgt spid="9"/>
                                        </p:tgtEl>
                                        <p:attrNameLst>
                                          <p:attrName>ppt_w</p:attrName>
                                        </p:attrNameLst>
                                      </p:cBhvr>
                                      <p:tavLst>
                                        <p:tav tm="0">
                                          <p:val>
                                            <p:strVal val="#ppt_w*0.70"/>
                                          </p:val>
                                        </p:tav>
                                        <p:tav tm="100000">
                                          <p:val>
                                            <p:strVal val="#ppt_w"/>
                                          </p:val>
                                        </p:tav>
                                      </p:tavLst>
                                    </p:anim>
                                    <p:anim calcmode="lin" valueType="num">
                                      <p:cBhvr>
                                        <p:cTn id="20" dur="1250" fill="hold"/>
                                        <p:tgtEl>
                                          <p:spTgt spid="9"/>
                                        </p:tgtEl>
                                        <p:attrNameLst>
                                          <p:attrName>ppt_h</p:attrName>
                                        </p:attrNameLst>
                                      </p:cBhvr>
                                      <p:tavLst>
                                        <p:tav tm="0">
                                          <p:val>
                                            <p:strVal val="#ppt_h"/>
                                          </p:val>
                                        </p:tav>
                                        <p:tav tm="100000">
                                          <p:val>
                                            <p:strVal val="#ppt_h"/>
                                          </p:val>
                                        </p:tav>
                                      </p:tavLst>
                                    </p:anim>
                                    <p:animEffect transition="in" filter="fade">
                                      <p:cBhvr>
                                        <p:cTn id="2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6600057" y="6342513"/>
            <a:ext cx="3317535" cy="514157"/>
          </a:xfrm>
          <a:prstGeom prst="rect">
            <a:avLst/>
          </a:prstGeom>
        </p:spPr>
      </p:pic>
      <p:sp>
        <p:nvSpPr>
          <p:cNvPr id="12" name="Subtitle 2"/>
          <p:cNvSpPr txBox="1">
            <a:spLocks/>
          </p:cNvSpPr>
          <p:nvPr/>
        </p:nvSpPr>
        <p:spPr>
          <a:xfrm>
            <a:off x="4230685" y="4692169"/>
            <a:ext cx="5112571" cy="792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1300" b="1" i="0" u="none" strike="noStrike" kern="1200" cap="none" spc="0" normalizeH="0" baseline="0" noProof="0">
              <a:ln>
                <a:noFill/>
              </a:ln>
              <a:solidFill>
                <a:srgbClr val="FFEE3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1300" b="1" i="0" u="none" strike="noStrike" kern="1200" cap="none" spc="0" normalizeH="0" baseline="0" noProof="0">
              <a:ln>
                <a:noFill/>
              </a:ln>
              <a:solidFill>
                <a:srgbClr val="FFEE35"/>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B68F2B21-798F-42D0-A8FE-855785148F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7297807"/>
          </a:xfrm>
          <a:prstGeom prst="rect">
            <a:avLst/>
          </a:prstGeom>
        </p:spPr>
      </p:pic>
      <p:sp>
        <p:nvSpPr>
          <p:cNvPr id="11" name="Rectangle 10">
            <a:extLst>
              <a:ext uri="{FF2B5EF4-FFF2-40B4-BE49-F238E27FC236}">
                <a16:creationId xmlns:a16="http://schemas.microsoft.com/office/drawing/2014/main" id="{A0620ED4-6C76-4034-BE83-0DB6D27E97CA}"/>
              </a:ext>
            </a:extLst>
          </p:cNvPr>
          <p:cNvSpPr/>
          <p:nvPr/>
        </p:nvSpPr>
        <p:spPr>
          <a:xfrm>
            <a:off x="2008575" y="804615"/>
            <a:ext cx="10198100" cy="1610666"/>
          </a:xfrm>
          <a:prstGeom prst="rect">
            <a:avLst/>
          </a:prstGeom>
          <a:solidFill>
            <a:srgbClr val="164194">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4194"/>
              </a:solidFill>
              <a:effectLst/>
              <a:uLnTx/>
              <a:uFillTx/>
              <a:latin typeface="Calibri"/>
              <a:ea typeface="+mn-ea"/>
              <a:cs typeface="+mn-cs"/>
            </a:endParaRPr>
          </a:p>
        </p:txBody>
      </p:sp>
      <p:sp>
        <p:nvSpPr>
          <p:cNvPr id="2" name="Title 1"/>
          <p:cNvSpPr>
            <a:spLocks noGrp="1"/>
          </p:cNvSpPr>
          <p:nvPr>
            <p:ph type="ctrTitle"/>
          </p:nvPr>
        </p:nvSpPr>
        <p:spPr>
          <a:xfrm>
            <a:off x="2467232" y="1193672"/>
            <a:ext cx="9547540" cy="1493397"/>
          </a:xfrm>
          <a:solidFill>
            <a:schemeClr val="tx2">
              <a:alpha val="4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pPr algn="l"/>
            <a:r>
              <a:rPr lang="en-GB" sz="4400" b="1" dirty="0">
                <a:solidFill>
                  <a:schemeClr val="bg1"/>
                </a:solidFill>
              </a:rPr>
              <a:t>Cedefop knowledge hub </a:t>
            </a:r>
            <a:r>
              <a:rPr lang="en-GB" sz="4400" dirty="0">
                <a:solidFill>
                  <a:schemeClr val="bg1"/>
                </a:solidFill>
              </a:rPr>
              <a:t>on inclusion</a:t>
            </a:r>
            <a:br>
              <a:rPr lang="en-GB" sz="2800" dirty="0">
                <a:solidFill>
                  <a:schemeClr val="bg1"/>
                </a:solidFill>
              </a:rPr>
            </a:br>
            <a:endParaRPr lang="en-GB" sz="2800" dirty="0">
              <a:solidFill>
                <a:schemeClr val="bg1"/>
              </a:solidFill>
            </a:endParaRPr>
          </a:p>
        </p:txBody>
      </p:sp>
      <p:grpSp>
        <p:nvGrpSpPr>
          <p:cNvPr id="3" name="Group 2">
            <a:extLst>
              <a:ext uri="{FF2B5EF4-FFF2-40B4-BE49-F238E27FC236}">
                <a16:creationId xmlns:a16="http://schemas.microsoft.com/office/drawing/2014/main" id="{51FC90CD-997B-491D-BA52-F2F36CC86A0C}"/>
              </a:ext>
            </a:extLst>
          </p:cNvPr>
          <p:cNvGrpSpPr/>
          <p:nvPr/>
        </p:nvGrpSpPr>
        <p:grpSpPr>
          <a:xfrm>
            <a:off x="1174701" y="3292422"/>
            <a:ext cx="8338831" cy="1418601"/>
            <a:chOff x="2257526" y="4969933"/>
            <a:chExt cx="8338831" cy="1948205"/>
          </a:xfrm>
          <a:solidFill>
            <a:schemeClr val="accent1"/>
          </a:solidFill>
        </p:grpSpPr>
        <p:sp>
          <p:nvSpPr>
            <p:cNvPr id="14" name="Rectangle 13">
              <a:extLst>
                <a:ext uri="{FF2B5EF4-FFF2-40B4-BE49-F238E27FC236}">
                  <a16:creationId xmlns:a16="http://schemas.microsoft.com/office/drawing/2014/main" id="{63D589E4-2C7C-4009-81C5-C6C3B6598752}"/>
                </a:ext>
              </a:extLst>
            </p:cNvPr>
            <p:cNvSpPr/>
            <p:nvPr/>
          </p:nvSpPr>
          <p:spPr>
            <a:xfrm>
              <a:off x="2257526" y="4969933"/>
              <a:ext cx="8148656" cy="19482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4194"/>
                </a:solidFill>
                <a:effectLst/>
                <a:uLnTx/>
                <a:uFillTx/>
                <a:latin typeface="Calibri"/>
                <a:ea typeface="+mn-ea"/>
                <a:cs typeface="+mn-cs"/>
              </a:endParaRPr>
            </a:p>
          </p:txBody>
        </p:sp>
        <p:sp>
          <p:nvSpPr>
            <p:cNvPr id="15" name="Title 1">
              <a:extLst>
                <a:ext uri="{FF2B5EF4-FFF2-40B4-BE49-F238E27FC236}">
                  <a16:creationId xmlns:a16="http://schemas.microsoft.com/office/drawing/2014/main" id="{6FECFFE1-F77D-4264-A32F-EAE537D8AD14}"/>
                </a:ext>
              </a:extLst>
            </p:cNvPr>
            <p:cNvSpPr txBox="1">
              <a:spLocks/>
            </p:cNvSpPr>
            <p:nvPr/>
          </p:nvSpPr>
          <p:spPr>
            <a:xfrm>
              <a:off x="2733109" y="5229070"/>
              <a:ext cx="7863248" cy="1584176"/>
            </a:xfrm>
            <a:grpFill/>
          </p:spPr>
          <p:style>
            <a:lnRef idx="0">
              <a:scrgbClr r="0" g="0" b="0"/>
            </a:lnRef>
            <a:fillRef idx="0">
              <a:scrgbClr r="0" g="0" b="0"/>
            </a:fillRef>
            <a:effectRef idx="0">
              <a:scrgbClr r="0" g="0" b="0"/>
            </a:effectRef>
            <a:fontRef idx="minor">
              <a:schemeClr val="lt1"/>
            </a:fontRef>
          </p:style>
          <p:txBody>
            <a:bodyPr/>
            <a:lstStyle>
              <a:lvl1pPr algn="ctr" defTabSz="1219170" rtl="0" eaLnBrk="1" latinLnBrk="0" hangingPunct="1">
                <a:spcBef>
                  <a:spcPct val="0"/>
                </a:spcBef>
                <a:buNone/>
                <a:defRPr sz="5867"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lvl="0" algn="l">
                <a:defRPr/>
              </a:pPr>
              <a:r>
                <a:rPr lang="en-GB" sz="3200" b="1" dirty="0">
                  <a:solidFill>
                    <a:schemeClr val="bg1"/>
                  </a:solidFill>
                </a:rPr>
                <a:t>VET toolkit for tackling early leaving</a:t>
              </a:r>
              <a:br>
                <a:rPr lang="en-GB" sz="3200" dirty="0">
                  <a:solidFill>
                    <a:schemeClr val="bg1"/>
                  </a:solidFill>
                </a:rPr>
              </a:br>
              <a:r>
                <a:rPr lang="en-GB" sz="2200" dirty="0">
                  <a:solidFill>
                    <a:schemeClr val="bg1"/>
                  </a:solidFill>
                  <a:hlinkClick r:id="rId5">
                    <a:extLst>
                      <a:ext uri="{A12FA001-AC4F-418D-AE19-62706E023703}">
                        <ahyp:hlinkClr xmlns:ahyp="http://schemas.microsoft.com/office/drawing/2018/hyperlinkcolor" val="tx"/>
                      </a:ext>
                    </a:extLst>
                  </a:hlinkClick>
                </a:rPr>
                <a:t>www.cedefop.europa.eu/TEL-toolkit</a:t>
              </a:r>
              <a:r>
                <a:rPr lang="en-GB" sz="2200" dirty="0">
                  <a:solidFill>
                    <a:schemeClr val="bg1"/>
                  </a:solidFill>
                </a:rPr>
                <a:t> </a:t>
              </a:r>
              <a:br>
                <a:rPr kumimoji="0" lang="de-DE" sz="4000" b="0" i="0" u="none" strike="noStrike" kern="1200" cap="none" spc="0" normalizeH="0" baseline="0" noProof="0" dirty="0">
                  <a:ln>
                    <a:noFill/>
                  </a:ln>
                  <a:solidFill>
                    <a:prstClr val="white"/>
                  </a:solidFill>
                  <a:effectLst/>
                  <a:uLnTx/>
                  <a:uFillTx/>
                  <a:latin typeface="Calibri"/>
                  <a:ea typeface="+mn-ea"/>
                  <a:cs typeface="+mn-cs"/>
                </a:rPr>
              </a:br>
              <a:endParaRPr kumimoji="0" lang="en-GB" sz="2200" b="0" i="0" u="sng" strike="noStrike" kern="1200" cap="none" spc="0" normalizeH="0" baseline="0" noProof="0" dirty="0">
                <a:ln>
                  <a:noFill/>
                </a:ln>
                <a:solidFill>
                  <a:prstClr val="white"/>
                </a:solidFill>
                <a:effectLst/>
                <a:uLnTx/>
                <a:uFillTx/>
                <a:latin typeface="Calibri"/>
                <a:ea typeface="+mn-ea"/>
                <a:cs typeface="+mn-cs"/>
              </a:endParaRPr>
            </a:p>
          </p:txBody>
        </p:sp>
      </p:grpSp>
      <p:grpSp>
        <p:nvGrpSpPr>
          <p:cNvPr id="6" name="Group 5">
            <a:extLst>
              <a:ext uri="{FF2B5EF4-FFF2-40B4-BE49-F238E27FC236}">
                <a16:creationId xmlns:a16="http://schemas.microsoft.com/office/drawing/2014/main" id="{FD929B23-0A1C-3804-57ED-0520233AF136}"/>
              </a:ext>
            </a:extLst>
          </p:cNvPr>
          <p:cNvGrpSpPr/>
          <p:nvPr/>
        </p:nvGrpSpPr>
        <p:grpSpPr>
          <a:xfrm>
            <a:off x="1194600" y="4525846"/>
            <a:ext cx="8148656" cy="1375530"/>
            <a:chOff x="1725482" y="5213611"/>
            <a:chExt cx="8148656" cy="1375530"/>
          </a:xfrm>
          <a:solidFill>
            <a:srgbClr val="FFC000"/>
          </a:solidFill>
        </p:grpSpPr>
        <p:sp>
          <p:nvSpPr>
            <p:cNvPr id="4" name="Rectangle 3">
              <a:extLst>
                <a:ext uri="{FF2B5EF4-FFF2-40B4-BE49-F238E27FC236}">
                  <a16:creationId xmlns:a16="http://schemas.microsoft.com/office/drawing/2014/main" id="{E9AC7ABC-B09A-2344-AAF7-26ADEE2FC76F}"/>
                </a:ext>
              </a:extLst>
            </p:cNvPr>
            <p:cNvSpPr/>
            <p:nvPr/>
          </p:nvSpPr>
          <p:spPr>
            <a:xfrm>
              <a:off x="1725482" y="5213611"/>
              <a:ext cx="8148656" cy="13755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kumimoji="0" lang="en-US" sz="1800" b="0" i="0" u="none" strike="noStrike" kern="1200" cap="none" spc="0" normalizeH="0" baseline="0" noProof="0">
                <a:ln>
                  <a:noFill/>
                </a:ln>
                <a:solidFill>
                  <a:srgbClr val="164194"/>
                </a:solidFill>
                <a:effectLst/>
                <a:uLnTx/>
                <a:uFillTx/>
                <a:latin typeface="Calibri"/>
                <a:ea typeface="+mn-ea"/>
                <a:cs typeface="+mn-cs"/>
              </a:endParaRPr>
            </a:p>
          </p:txBody>
        </p:sp>
        <p:sp>
          <p:nvSpPr>
            <p:cNvPr id="5" name="TextBox 4">
              <a:extLst>
                <a:ext uri="{FF2B5EF4-FFF2-40B4-BE49-F238E27FC236}">
                  <a16:creationId xmlns:a16="http://schemas.microsoft.com/office/drawing/2014/main" id="{0EF6EC03-E87C-5CCB-F465-6290FEB88254}"/>
                </a:ext>
              </a:extLst>
            </p:cNvPr>
            <p:cNvSpPr txBox="1"/>
            <p:nvPr/>
          </p:nvSpPr>
          <p:spPr>
            <a:xfrm>
              <a:off x="1912823" y="5339208"/>
              <a:ext cx="7782195" cy="923330"/>
            </a:xfrm>
            <a:prstGeom prst="rect">
              <a:avLst/>
            </a:prstGeom>
            <a:grp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VET toolkit for empowering NEETs</a:t>
              </a:r>
              <a:br>
                <a:rPr kumimoji="0" lang="en-GB" sz="2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GB" sz="2200" b="0" i="0" u="sng"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www.cedefop.europa.eu</a:t>
              </a:r>
              <a:r>
                <a:rPr kumimoji="0" lang="en-GB" sz="2200" b="0" i="0"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t>
              </a:r>
              <a:r>
                <a:rPr kumimoji="0" lang="en-GB" sz="2200" b="0" i="0" u="sng"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en</a:t>
              </a:r>
              <a:r>
                <a:rPr kumimoji="0" lang="en-GB" sz="2200" b="0" i="0"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/tools/</a:t>
              </a:r>
              <a:r>
                <a:rPr kumimoji="0" lang="en-GB" sz="2200" b="0" i="0" u="sng"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neets</a:t>
              </a:r>
              <a:r>
                <a:rPr kumimoji="0" lang="en-GB" sz="2200" b="0" i="0"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t>
              </a:r>
              <a:endParaRPr kumimoji="0" lang="en-US" sz="2200" b="0" i="0" u="none" strike="noStrike" kern="1200" cap="none" spc="0" normalizeH="0" baseline="0" noProof="0" dirty="0">
                <a:ln>
                  <a:noFill/>
                </a:ln>
                <a:solidFill>
                  <a:srgbClr val="164194"/>
                </a:solidFill>
                <a:effectLst/>
                <a:uLnTx/>
                <a:uFillTx/>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id="{A9A9A4BB-3758-68C4-A530-08D2BC323620}"/>
              </a:ext>
            </a:extLst>
          </p:cNvPr>
          <p:cNvGrpSpPr/>
          <p:nvPr/>
        </p:nvGrpSpPr>
        <p:grpSpPr>
          <a:xfrm>
            <a:off x="9313316" y="5035956"/>
            <a:ext cx="2893359" cy="1041400"/>
            <a:chOff x="9298641" y="473383"/>
            <a:chExt cx="2893359" cy="1041400"/>
          </a:xfrm>
        </p:grpSpPr>
        <p:sp>
          <p:nvSpPr>
            <p:cNvPr id="17" name="Rectangle 16">
              <a:extLst>
                <a:ext uri="{FF2B5EF4-FFF2-40B4-BE49-F238E27FC236}">
                  <a16:creationId xmlns:a16="http://schemas.microsoft.com/office/drawing/2014/main" id="{0E6B3E3B-06DC-BB28-BBB2-EFD2220C783B}"/>
                </a:ext>
              </a:extLst>
            </p:cNvPr>
            <p:cNvSpPr/>
            <p:nvPr/>
          </p:nvSpPr>
          <p:spPr>
            <a:xfrm>
              <a:off x="9298641" y="473383"/>
              <a:ext cx="2893359" cy="1041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8" name="Picture 17">
              <a:extLst>
                <a:ext uri="{FF2B5EF4-FFF2-40B4-BE49-F238E27FC236}">
                  <a16:creationId xmlns:a16="http://schemas.microsoft.com/office/drawing/2014/main" id="{02F52E91-659D-6E91-2252-EA16254CF90D}"/>
                </a:ext>
              </a:extLst>
            </p:cNvPr>
            <p:cNvPicPr>
              <a:picLocks noChangeAspect="1"/>
            </p:cNvPicPr>
            <p:nvPr/>
          </p:nvPicPr>
          <p:blipFill>
            <a:blip r:embed="rId6"/>
            <a:stretch>
              <a:fillRect/>
            </a:stretch>
          </p:blipFill>
          <p:spPr>
            <a:xfrm>
              <a:off x="9513532" y="690530"/>
              <a:ext cx="2294498" cy="636959"/>
            </a:xfrm>
            <a:prstGeom prst="rect">
              <a:avLst/>
            </a:prstGeom>
          </p:spPr>
        </p:pic>
      </p:grpSp>
    </p:spTree>
    <p:extLst>
      <p:ext uri="{BB962C8B-B14F-4D97-AF65-F5344CB8AC3E}">
        <p14:creationId xmlns:p14="http://schemas.microsoft.com/office/powerpoint/2010/main" val="107480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strVal val="#ppt_w*0.70"/>
                                          </p:val>
                                        </p:tav>
                                        <p:tav tm="100000">
                                          <p:val>
                                            <p:strVal val="#ppt_w"/>
                                          </p:val>
                                        </p:tav>
                                      </p:tavLst>
                                    </p:anim>
                                    <p:anim calcmode="lin" valueType="num">
                                      <p:cBhvr>
                                        <p:cTn id="8" dur="1500" fill="hold"/>
                                        <p:tgtEl>
                                          <p:spTgt spid="3"/>
                                        </p:tgtEl>
                                        <p:attrNameLst>
                                          <p:attrName>ppt_h</p:attrName>
                                        </p:attrNameLst>
                                      </p:cBhvr>
                                      <p:tavLst>
                                        <p:tav tm="0">
                                          <p:val>
                                            <p:strVal val="#ppt_h"/>
                                          </p:val>
                                        </p:tav>
                                        <p:tav tm="100000">
                                          <p:val>
                                            <p:strVal val="#ppt_h"/>
                                          </p:val>
                                        </p:tav>
                                      </p:tavLst>
                                    </p:anim>
                                    <p:animEffect transition="in" filter="fade">
                                      <p:cBhvr>
                                        <p:cTn id="9" dur="1500"/>
                                        <p:tgtEl>
                                          <p:spTgt spid="3"/>
                                        </p:tgtEl>
                                      </p:cBhvr>
                                    </p:animEffect>
                                  </p:childTnLst>
                                </p:cTn>
                              </p:par>
                            </p:childTnLst>
                          </p:cTn>
                        </p:par>
                        <p:par>
                          <p:cTn id="10" fill="hold">
                            <p:stCondLst>
                              <p:cond delay="2000"/>
                            </p:stCondLst>
                            <p:childTnLst>
                              <p:par>
                                <p:cTn id="11" presetID="55" presetClass="entr" presetSubtype="0" fill="hold" nodeType="after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500" fill="hold"/>
                                        <p:tgtEl>
                                          <p:spTgt spid="6"/>
                                        </p:tgtEl>
                                        <p:attrNameLst>
                                          <p:attrName>ppt_w</p:attrName>
                                        </p:attrNameLst>
                                      </p:cBhvr>
                                      <p:tavLst>
                                        <p:tav tm="0">
                                          <p:val>
                                            <p:strVal val="#ppt_w*0.70"/>
                                          </p:val>
                                        </p:tav>
                                        <p:tav tm="100000">
                                          <p:val>
                                            <p:strVal val="#ppt_w"/>
                                          </p:val>
                                        </p:tav>
                                      </p:tavLst>
                                    </p:anim>
                                    <p:anim calcmode="lin" valueType="num">
                                      <p:cBhvr>
                                        <p:cTn id="14" dur="1500" fill="hold"/>
                                        <p:tgtEl>
                                          <p:spTgt spid="6"/>
                                        </p:tgtEl>
                                        <p:attrNameLst>
                                          <p:attrName>ppt_h</p:attrName>
                                        </p:attrNameLst>
                                      </p:cBhvr>
                                      <p:tavLst>
                                        <p:tav tm="0">
                                          <p:val>
                                            <p:strVal val="#ppt_h"/>
                                          </p:val>
                                        </p:tav>
                                        <p:tav tm="100000">
                                          <p:val>
                                            <p:strVal val="#ppt_h"/>
                                          </p:val>
                                        </p:tav>
                                      </p:tavLst>
                                    </p:anim>
                                    <p:animEffect transition="in" filter="fade">
                                      <p:cBhvr>
                                        <p:cTn id="15"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3F1E-49D3-BBCF-B3F3-FA3326C5BFB6}"/>
              </a:ext>
            </a:extLst>
          </p:cNvPr>
          <p:cNvSpPr>
            <a:spLocks noGrp="1"/>
          </p:cNvSpPr>
          <p:nvPr>
            <p:ph type="title"/>
          </p:nvPr>
        </p:nvSpPr>
        <p:spPr>
          <a:xfrm>
            <a:off x="701680" y="418653"/>
            <a:ext cx="8422000" cy="1237427"/>
          </a:xfrm>
        </p:spPr>
        <p:txBody>
          <a:bodyPr>
            <a:normAutofit/>
          </a:bodyPr>
          <a:lstStyle/>
          <a:p>
            <a:r>
              <a:rPr lang="en-GB" sz="3700" dirty="0">
                <a:solidFill>
                  <a:srgbClr val="0093D6"/>
                </a:solidFill>
              </a:rPr>
              <a:t>From early leaver </a:t>
            </a:r>
            <a:r>
              <a:rPr lang="en-GB" sz="3700" dirty="0">
                <a:solidFill>
                  <a:schemeClr val="tx1"/>
                </a:solidFill>
              </a:rPr>
              <a:t>to NEET</a:t>
            </a:r>
          </a:p>
        </p:txBody>
      </p:sp>
      <p:pic>
        <p:nvPicPr>
          <p:cNvPr id="4" name="Content Placeholder 3">
            <a:extLst>
              <a:ext uri="{FF2B5EF4-FFF2-40B4-BE49-F238E27FC236}">
                <a16:creationId xmlns:a16="http://schemas.microsoft.com/office/drawing/2014/main" id="{43EDD958-93EC-A6AD-B6F5-26B64563E349}"/>
              </a:ext>
            </a:extLst>
          </p:cNvPr>
          <p:cNvPicPr>
            <a:picLocks noGrp="1" noChangeAspect="1"/>
          </p:cNvPicPr>
          <p:nvPr>
            <p:ph idx="1"/>
          </p:nvPr>
        </p:nvPicPr>
        <p:blipFill>
          <a:blip r:embed="rId2"/>
          <a:srcRect l="4067" r="52265"/>
          <a:stretch/>
        </p:blipFill>
        <p:spPr>
          <a:xfrm>
            <a:off x="1267865" y="1467650"/>
            <a:ext cx="2835409" cy="4247349"/>
          </a:xfrm>
          <a:prstGeom prst="rect">
            <a:avLst/>
          </a:prstGeom>
        </p:spPr>
      </p:pic>
      <p:pic>
        <p:nvPicPr>
          <p:cNvPr id="3" name="Picture 2">
            <a:extLst>
              <a:ext uri="{FF2B5EF4-FFF2-40B4-BE49-F238E27FC236}">
                <a16:creationId xmlns:a16="http://schemas.microsoft.com/office/drawing/2014/main" id="{B2647031-862C-734A-5BCD-B176AE95CFC2}"/>
              </a:ext>
            </a:extLst>
          </p:cNvPr>
          <p:cNvPicPr>
            <a:picLocks noChangeAspect="1"/>
          </p:cNvPicPr>
          <p:nvPr/>
        </p:nvPicPr>
        <p:blipFill>
          <a:blip r:embed="rId3"/>
          <a:srcRect l="52574"/>
          <a:stretch/>
        </p:blipFill>
        <p:spPr>
          <a:xfrm>
            <a:off x="5109882" y="1439532"/>
            <a:ext cx="3104350" cy="4275467"/>
          </a:xfrm>
          <a:prstGeom prst="rect">
            <a:avLst/>
          </a:prstGeom>
        </p:spPr>
      </p:pic>
    </p:spTree>
    <p:extLst>
      <p:ext uri="{BB962C8B-B14F-4D97-AF65-F5344CB8AC3E}">
        <p14:creationId xmlns:p14="http://schemas.microsoft.com/office/powerpoint/2010/main" val="64444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strVal val="#ppt_w*0.70"/>
                                          </p:val>
                                        </p:tav>
                                        <p:tav tm="100000">
                                          <p:val>
                                            <p:strVal val="#ppt_w"/>
                                          </p:val>
                                        </p:tav>
                                      </p:tavLst>
                                    </p:anim>
                                    <p:anim calcmode="lin" valueType="num">
                                      <p:cBhvr>
                                        <p:cTn id="8" dur="1250" fill="hold"/>
                                        <p:tgtEl>
                                          <p:spTgt spid="4"/>
                                        </p:tgtEl>
                                        <p:attrNameLst>
                                          <p:attrName>ppt_h</p:attrName>
                                        </p:attrNameLst>
                                      </p:cBhvr>
                                      <p:tavLst>
                                        <p:tav tm="0">
                                          <p:val>
                                            <p:strVal val="#ppt_h"/>
                                          </p:val>
                                        </p:tav>
                                        <p:tav tm="100000">
                                          <p:val>
                                            <p:strVal val="#ppt_h"/>
                                          </p:val>
                                        </p:tav>
                                      </p:tavLst>
                                    </p:anim>
                                    <p:animEffect transition="in" filter="fade">
                                      <p:cBhvr>
                                        <p:cTn id="9" dur="1250"/>
                                        <p:tgtEl>
                                          <p:spTgt spid="4"/>
                                        </p:tgtEl>
                                      </p:cBhvr>
                                    </p:animEffect>
                                  </p:childTnLst>
                                </p:cTn>
                              </p:par>
                              <p:par>
                                <p:cTn id="10" presetID="55" presetClass="entr" presetSubtype="0" fill="hold" nodeType="withEffect">
                                  <p:stCondLst>
                                    <p:cond delay="2000"/>
                                  </p:stCondLst>
                                  <p:childTnLst>
                                    <p:set>
                                      <p:cBhvr>
                                        <p:cTn id="11" dur="1" fill="hold">
                                          <p:stCondLst>
                                            <p:cond delay="0"/>
                                          </p:stCondLst>
                                        </p:cTn>
                                        <p:tgtEl>
                                          <p:spTgt spid="3"/>
                                        </p:tgtEl>
                                        <p:attrNameLst>
                                          <p:attrName>style.visibility</p:attrName>
                                        </p:attrNameLst>
                                      </p:cBhvr>
                                      <p:to>
                                        <p:strVal val="visible"/>
                                      </p:to>
                                    </p:set>
                                    <p:anim calcmode="lin" valueType="num">
                                      <p:cBhvr>
                                        <p:cTn id="12" dur="2000" fill="hold"/>
                                        <p:tgtEl>
                                          <p:spTgt spid="3"/>
                                        </p:tgtEl>
                                        <p:attrNameLst>
                                          <p:attrName>ppt_w</p:attrName>
                                        </p:attrNameLst>
                                      </p:cBhvr>
                                      <p:tavLst>
                                        <p:tav tm="0">
                                          <p:val>
                                            <p:strVal val="#ppt_w*0.70"/>
                                          </p:val>
                                        </p:tav>
                                        <p:tav tm="100000">
                                          <p:val>
                                            <p:strVal val="#ppt_w"/>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animEffect transition="in" filter="fade">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14D44FDA-4B1A-88A5-E29E-FDB86DB8124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3005339"/>
            <a:ext cx="11852001" cy="3107913"/>
          </a:xfrm>
          <a:prstGeom prst="rect">
            <a:avLst/>
          </a:prstGeom>
        </p:spPr>
      </p:pic>
      <p:pic>
        <p:nvPicPr>
          <p:cNvPr id="2" name="Picture 1">
            <a:extLst>
              <a:ext uri="{FF2B5EF4-FFF2-40B4-BE49-F238E27FC236}">
                <a16:creationId xmlns:a16="http://schemas.microsoft.com/office/drawing/2014/main" id="{C4E301FF-DAA9-507B-2DCA-F3962441E54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8299"/>
          <a:stretch/>
        </p:blipFill>
        <p:spPr bwMode="auto">
          <a:xfrm>
            <a:off x="10360326" y="1541446"/>
            <a:ext cx="1318178" cy="1887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49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A29C26-BA7B-0027-DF11-6BC7330C689E}"/>
              </a:ext>
            </a:extLst>
          </p:cNvPr>
          <p:cNvPicPr>
            <a:picLocks noChangeAspect="1"/>
          </p:cNvPicPr>
          <p:nvPr/>
        </p:nvPicPr>
        <p:blipFill>
          <a:blip r:embed="rId3"/>
          <a:srcRect t="14495"/>
          <a:stretch/>
        </p:blipFill>
        <p:spPr>
          <a:xfrm>
            <a:off x="-75996" y="0"/>
            <a:ext cx="12267996" cy="6228272"/>
          </a:xfrm>
          <a:prstGeom prst="rect">
            <a:avLst/>
          </a:prstGeom>
        </p:spPr>
      </p:pic>
    </p:spTree>
    <p:extLst>
      <p:ext uri="{BB962C8B-B14F-4D97-AF65-F5344CB8AC3E}">
        <p14:creationId xmlns:p14="http://schemas.microsoft.com/office/powerpoint/2010/main" val="3846802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629F271-DCB5-6077-E2C5-051E1BCF068E}"/>
              </a:ext>
            </a:extLst>
          </p:cNvPr>
          <p:cNvGrpSpPr/>
          <p:nvPr/>
        </p:nvGrpSpPr>
        <p:grpSpPr>
          <a:xfrm>
            <a:off x="97107" y="0"/>
            <a:ext cx="11102196" cy="7197754"/>
            <a:chOff x="-129396" y="1"/>
            <a:chExt cx="10726464" cy="7119184"/>
          </a:xfrm>
        </p:grpSpPr>
        <p:pic>
          <p:nvPicPr>
            <p:cNvPr id="4" name="Picture 3">
              <a:extLst>
                <a:ext uri="{FF2B5EF4-FFF2-40B4-BE49-F238E27FC236}">
                  <a16:creationId xmlns:a16="http://schemas.microsoft.com/office/drawing/2014/main" id="{F9B747E7-7D91-FAE9-DBCD-A0D42BDAAFCA}"/>
                </a:ext>
              </a:extLst>
            </p:cNvPr>
            <p:cNvPicPr>
              <a:picLocks noChangeAspect="1"/>
            </p:cNvPicPr>
            <p:nvPr/>
          </p:nvPicPr>
          <p:blipFill>
            <a:blip r:embed="rId2"/>
            <a:srcRect t="14495"/>
            <a:stretch/>
          </p:blipFill>
          <p:spPr>
            <a:xfrm>
              <a:off x="-129396" y="1673525"/>
              <a:ext cx="10726464" cy="5445660"/>
            </a:xfrm>
            <a:prstGeom prst="rect">
              <a:avLst/>
            </a:prstGeom>
          </p:spPr>
        </p:pic>
        <p:pic>
          <p:nvPicPr>
            <p:cNvPr id="5" name="Picture 4">
              <a:extLst>
                <a:ext uri="{FF2B5EF4-FFF2-40B4-BE49-F238E27FC236}">
                  <a16:creationId xmlns:a16="http://schemas.microsoft.com/office/drawing/2014/main" id="{EBEE7CF0-1187-64C6-3FD9-F47238758B01}"/>
                </a:ext>
              </a:extLst>
            </p:cNvPr>
            <p:cNvPicPr>
              <a:picLocks noChangeAspect="1"/>
            </p:cNvPicPr>
            <p:nvPr/>
          </p:nvPicPr>
          <p:blipFill>
            <a:blip r:embed="rId3"/>
            <a:srcRect l="1019" t="14495" r="1603" b="59011"/>
            <a:stretch/>
          </p:blipFill>
          <p:spPr>
            <a:xfrm>
              <a:off x="0" y="1"/>
              <a:ext cx="10420709" cy="1673524"/>
            </a:xfrm>
            <a:prstGeom prst="rect">
              <a:avLst/>
            </a:prstGeom>
          </p:spPr>
        </p:pic>
      </p:grpSp>
    </p:spTree>
    <p:extLst>
      <p:ext uri="{BB962C8B-B14F-4D97-AF65-F5344CB8AC3E}">
        <p14:creationId xmlns:p14="http://schemas.microsoft.com/office/powerpoint/2010/main" val="3466106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88E28A-403C-217D-074A-AC69785BAF91}"/>
              </a:ext>
            </a:extLst>
          </p:cNvPr>
          <p:cNvPicPr>
            <a:picLocks noChangeAspect="1"/>
          </p:cNvPicPr>
          <p:nvPr/>
        </p:nvPicPr>
        <p:blipFill>
          <a:blip r:embed="rId2"/>
          <a:srcRect b="10728"/>
          <a:stretch/>
        </p:blipFill>
        <p:spPr>
          <a:xfrm>
            <a:off x="37788" y="0"/>
            <a:ext cx="12116423" cy="5510329"/>
          </a:xfrm>
          <a:prstGeom prst="rect">
            <a:avLst/>
          </a:prstGeom>
        </p:spPr>
      </p:pic>
      <p:pic>
        <p:nvPicPr>
          <p:cNvPr id="11" name="Picture 10">
            <a:extLst>
              <a:ext uri="{FF2B5EF4-FFF2-40B4-BE49-F238E27FC236}">
                <a16:creationId xmlns:a16="http://schemas.microsoft.com/office/drawing/2014/main" id="{F7B620BA-0AC9-5A3A-76FA-59076EFE9C23}"/>
              </a:ext>
            </a:extLst>
          </p:cNvPr>
          <p:cNvPicPr>
            <a:picLocks noChangeAspect="1"/>
          </p:cNvPicPr>
          <p:nvPr/>
        </p:nvPicPr>
        <p:blipFill>
          <a:blip r:embed="rId3"/>
          <a:srcRect t="17235" b="46966"/>
          <a:stretch/>
        </p:blipFill>
        <p:spPr>
          <a:xfrm>
            <a:off x="75577" y="3503642"/>
            <a:ext cx="12116423" cy="2575432"/>
          </a:xfrm>
          <a:prstGeom prst="rect">
            <a:avLst/>
          </a:prstGeom>
        </p:spPr>
      </p:pic>
    </p:spTree>
    <p:extLst>
      <p:ext uri="{BB962C8B-B14F-4D97-AF65-F5344CB8AC3E}">
        <p14:creationId xmlns:p14="http://schemas.microsoft.com/office/powerpoint/2010/main" val="54521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F6C04-CCF0-AD48-BA99-8AB312D7400D}"/>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6EFB7449-0D2B-7AA2-DEC4-77341958DC3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113647" y="238484"/>
            <a:ext cx="11964705" cy="2363413"/>
          </a:xfrm>
        </p:spPr>
      </p:pic>
      <p:pic>
        <p:nvPicPr>
          <p:cNvPr id="6" name="Picture 5" descr="A screenshot of a computer&#10;&#10;AI-generated content may be incorrect.">
            <a:extLst>
              <a:ext uri="{FF2B5EF4-FFF2-40B4-BE49-F238E27FC236}">
                <a16:creationId xmlns:a16="http://schemas.microsoft.com/office/drawing/2014/main" id="{FBBA986B-E0B0-73B3-12CE-DBCF6E3AED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572" y="2496953"/>
            <a:ext cx="10836064" cy="3621757"/>
          </a:xfrm>
          <a:prstGeom prst="rect">
            <a:avLst/>
          </a:prstGeom>
        </p:spPr>
      </p:pic>
      <p:sp>
        <p:nvSpPr>
          <p:cNvPr id="3" name="Rectangle 2">
            <a:extLst>
              <a:ext uri="{FF2B5EF4-FFF2-40B4-BE49-F238E27FC236}">
                <a16:creationId xmlns:a16="http://schemas.microsoft.com/office/drawing/2014/main" id="{081B1C95-1C99-B28A-B945-387DC297BBA4}"/>
              </a:ext>
            </a:extLst>
          </p:cNvPr>
          <p:cNvSpPr/>
          <p:nvPr/>
        </p:nvSpPr>
        <p:spPr>
          <a:xfrm>
            <a:off x="6047727" y="2590436"/>
            <a:ext cx="2677529" cy="1169714"/>
          </a:xfrm>
          <a:prstGeom prst="rect">
            <a:avLst/>
          </a:prstGeom>
          <a:noFill/>
          <a:ln w="508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0516108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6CC8095C-599A-1E02-3060-65F320BA6602}"/>
              </a:ext>
            </a:extLst>
          </p:cNvPr>
          <p:cNvPicPr>
            <a:picLocks noGrp="1" noChangeAspect="1"/>
          </p:cNvPicPr>
          <p:nvPr>
            <p:ph idx="1"/>
          </p:nvPr>
        </p:nvPicPr>
        <p:blipFill>
          <a:blip r:embed="rId2"/>
          <a:stretch>
            <a:fillRect/>
          </a:stretch>
        </p:blipFill>
        <p:spPr>
          <a:xfrm>
            <a:off x="1140385" y="45632"/>
            <a:ext cx="11051615" cy="6812368"/>
          </a:xfrm>
        </p:spPr>
      </p:pic>
      <p:pic>
        <p:nvPicPr>
          <p:cNvPr id="5" name="Picture 4">
            <a:extLst>
              <a:ext uri="{FF2B5EF4-FFF2-40B4-BE49-F238E27FC236}">
                <a16:creationId xmlns:a16="http://schemas.microsoft.com/office/drawing/2014/main" id="{B87A84AB-D9F9-6CF8-835B-09CE766265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340800"/>
            <a:ext cx="1474131" cy="1471568"/>
          </a:xfrm>
          <a:prstGeom prst="rect">
            <a:avLst/>
          </a:prstGeom>
        </p:spPr>
      </p:pic>
    </p:spTree>
    <p:extLst>
      <p:ext uri="{BB962C8B-B14F-4D97-AF65-F5344CB8AC3E}">
        <p14:creationId xmlns:p14="http://schemas.microsoft.com/office/powerpoint/2010/main" val="1435249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11465B13-FB05-F9DC-2474-C54E15FFE72A}"/>
              </a:ext>
            </a:extLst>
          </p:cNvPr>
          <p:cNvPicPr>
            <a:picLocks noGrp="1" noChangeAspect="1"/>
          </p:cNvPicPr>
          <p:nvPr>
            <p:ph idx="1"/>
          </p:nvPr>
        </p:nvPicPr>
        <p:blipFill>
          <a:blip r:embed="rId2"/>
          <a:stretch>
            <a:fillRect/>
          </a:stretch>
        </p:blipFill>
        <p:spPr>
          <a:xfrm>
            <a:off x="1583395" y="612396"/>
            <a:ext cx="10608605" cy="6166051"/>
          </a:xfrm>
        </p:spPr>
      </p:pic>
      <p:pic>
        <p:nvPicPr>
          <p:cNvPr id="3" name="Picture 2">
            <a:extLst>
              <a:ext uri="{FF2B5EF4-FFF2-40B4-BE49-F238E27FC236}">
                <a16:creationId xmlns:a16="http://schemas.microsoft.com/office/drawing/2014/main" id="{FBBC7DA7-31D2-537B-C87D-23B758888F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391" y="5290167"/>
            <a:ext cx="1570191" cy="1567833"/>
          </a:xfrm>
          <a:prstGeom prst="rect">
            <a:avLst/>
          </a:prstGeom>
        </p:spPr>
      </p:pic>
    </p:spTree>
    <p:extLst>
      <p:ext uri="{BB962C8B-B14F-4D97-AF65-F5344CB8AC3E}">
        <p14:creationId xmlns:p14="http://schemas.microsoft.com/office/powerpoint/2010/main" val="3151984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F14D690D-E504-69A2-C47D-E618017872DC}"/>
              </a:ext>
            </a:extLst>
          </p:cNvPr>
          <p:cNvPicPr>
            <a:picLocks noGrp="1" noChangeAspect="1"/>
          </p:cNvPicPr>
          <p:nvPr>
            <p:ph idx="1"/>
          </p:nvPr>
        </p:nvPicPr>
        <p:blipFill>
          <a:blip r:embed="rId2"/>
          <a:stretch>
            <a:fillRect/>
          </a:stretch>
        </p:blipFill>
        <p:spPr>
          <a:xfrm>
            <a:off x="1916932" y="85040"/>
            <a:ext cx="9718808" cy="6687920"/>
          </a:xfrm>
        </p:spPr>
      </p:pic>
      <p:pic>
        <p:nvPicPr>
          <p:cNvPr id="17" name="Picture 16">
            <a:extLst>
              <a:ext uri="{FF2B5EF4-FFF2-40B4-BE49-F238E27FC236}">
                <a16:creationId xmlns:a16="http://schemas.microsoft.com/office/drawing/2014/main" id="{600D23EE-DE3E-2EDC-227B-7331CA76C50A}"/>
              </a:ext>
            </a:extLst>
          </p:cNvPr>
          <p:cNvPicPr>
            <a:picLocks noChangeAspect="1"/>
          </p:cNvPicPr>
          <p:nvPr/>
        </p:nvPicPr>
        <p:blipFill>
          <a:blip r:embed="rId3"/>
          <a:stretch>
            <a:fillRect/>
          </a:stretch>
        </p:blipFill>
        <p:spPr>
          <a:xfrm>
            <a:off x="22786" y="5166213"/>
            <a:ext cx="1691787" cy="1691787"/>
          </a:xfrm>
          <a:prstGeom prst="rect">
            <a:avLst/>
          </a:prstGeom>
        </p:spPr>
      </p:pic>
    </p:spTree>
    <p:extLst>
      <p:ext uri="{BB962C8B-B14F-4D97-AF65-F5344CB8AC3E}">
        <p14:creationId xmlns:p14="http://schemas.microsoft.com/office/powerpoint/2010/main" val="498226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BFED89-67D5-B98B-3779-917A2B3855D0}"/>
              </a:ext>
            </a:extLst>
          </p:cNvPr>
          <p:cNvPicPr>
            <a:picLocks noChangeAspect="1"/>
          </p:cNvPicPr>
          <p:nvPr/>
        </p:nvPicPr>
        <p:blipFill>
          <a:blip r:embed="rId2"/>
          <a:srcRect r="47795"/>
          <a:stretch/>
        </p:blipFill>
        <p:spPr>
          <a:xfrm>
            <a:off x="1641798" y="526301"/>
            <a:ext cx="5380890" cy="6331699"/>
          </a:xfrm>
          <a:prstGeom prst="rect">
            <a:avLst/>
          </a:prstGeom>
        </p:spPr>
      </p:pic>
      <p:pic>
        <p:nvPicPr>
          <p:cNvPr id="3" name="Picture 2">
            <a:extLst>
              <a:ext uri="{FF2B5EF4-FFF2-40B4-BE49-F238E27FC236}">
                <a16:creationId xmlns:a16="http://schemas.microsoft.com/office/drawing/2014/main" id="{4FDD53D4-C1B3-2D49-8556-1B1A4C1D3D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65" y="5222227"/>
            <a:ext cx="1641798" cy="1635773"/>
          </a:xfrm>
          <a:prstGeom prst="rect">
            <a:avLst/>
          </a:prstGeom>
        </p:spPr>
      </p:pic>
      <p:pic>
        <p:nvPicPr>
          <p:cNvPr id="4" name="Picture 3">
            <a:extLst>
              <a:ext uri="{FF2B5EF4-FFF2-40B4-BE49-F238E27FC236}">
                <a16:creationId xmlns:a16="http://schemas.microsoft.com/office/drawing/2014/main" id="{373BACD8-4E55-B1E5-5F81-52F5BE67AF9C}"/>
              </a:ext>
            </a:extLst>
          </p:cNvPr>
          <p:cNvPicPr>
            <a:picLocks noChangeAspect="1"/>
          </p:cNvPicPr>
          <p:nvPr/>
        </p:nvPicPr>
        <p:blipFill>
          <a:blip r:embed="rId2"/>
          <a:srcRect l="51622"/>
          <a:stretch/>
        </p:blipFill>
        <p:spPr>
          <a:xfrm>
            <a:off x="7022689" y="326006"/>
            <a:ext cx="5095446" cy="6470179"/>
          </a:xfrm>
          <a:prstGeom prst="rect">
            <a:avLst/>
          </a:prstGeom>
        </p:spPr>
      </p:pic>
    </p:spTree>
    <p:extLst>
      <p:ext uri="{BB962C8B-B14F-4D97-AF65-F5344CB8AC3E}">
        <p14:creationId xmlns:p14="http://schemas.microsoft.com/office/powerpoint/2010/main" val="322780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750"/>
                                  </p:stCondLst>
                                  <p:childTnLst>
                                    <p:set>
                                      <p:cBhvr>
                                        <p:cTn id="6" dur="1" fill="hold">
                                          <p:stCondLst>
                                            <p:cond delay="0"/>
                                          </p:stCondLst>
                                        </p:cTn>
                                        <p:tgtEl>
                                          <p:spTgt spid="4"/>
                                        </p:tgtEl>
                                        <p:attrNameLst>
                                          <p:attrName>style.visibility</p:attrName>
                                        </p:attrNameLst>
                                      </p:cBhvr>
                                      <p:to>
                                        <p:strVal val="visible"/>
                                      </p:to>
                                    </p:set>
                                    <p:anim calcmode="lin" valueType="num">
                                      <p:cBhvr>
                                        <p:cTn id="7" dur="1750" fill="hold"/>
                                        <p:tgtEl>
                                          <p:spTgt spid="4"/>
                                        </p:tgtEl>
                                        <p:attrNameLst>
                                          <p:attrName>ppt_w</p:attrName>
                                        </p:attrNameLst>
                                      </p:cBhvr>
                                      <p:tavLst>
                                        <p:tav tm="0">
                                          <p:val>
                                            <p:strVal val="#ppt_w*0.70"/>
                                          </p:val>
                                        </p:tav>
                                        <p:tav tm="100000">
                                          <p:val>
                                            <p:strVal val="#ppt_w"/>
                                          </p:val>
                                        </p:tav>
                                      </p:tavLst>
                                    </p:anim>
                                    <p:anim calcmode="lin" valueType="num">
                                      <p:cBhvr>
                                        <p:cTn id="8" dur="1750" fill="hold"/>
                                        <p:tgtEl>
                                          <p:spTgt spid="4"/>
                                        </p:tgtEl>
                                        <p:attrNameLst>
                                          <p:attrName>ppt_h</p:attrName>
                                        </p:attrNameLst>
                                      </p:cBhvr>
                                      <p:tavLst>
                                        <p:tav tm="0">
                                          <p:val>
                                            <p:strVal val="#ppt_h"/>
                                          </p:val>
                                        </p:tav>
                                        <p:tav tm="100000">
                                          <p:val>
                                            <p:strVal val="#ppt_h"/>
                                          </p:val>
                                        </p:tav>
                                      </p:tavLst>
                                    </p:anim>
                                    <p:animEffect transition="in" filter="fade">
                                      <p:cBhvr>
                                        <p:cTn id="9"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7F3022-9D83-11EA-9FF5-EC4AF6673D7E}"/>
              </a:ext>
            </a:extLst>
          </p:cNvPr>
          <p:cNvPicPr>
            <a:picLocks noChangeAspect="1"/>
          </p:cNvPicPr>
          <p:nvPr/>
        </p:nvPicPr>
        <p:blipFill>
          <a:blip r:embed="rId2"/>
          <a:srcRect l="66221" t="52049" r="9521" b="11621"/>
          <a:stretch/>
        </p:blipFill>
        <p:spPr>
          <a:xfrm>
            <a:off x="8476340" y="3053590"/>
            <a:ext cx="3422709" cy="3043545"/>
          </a:xfrm>
          <a:prstGeom prst="rect">
            <a:avLst/>
          </a:prstGeom>
        </p:spPr>
      </p:pic>
      <p:pic>
        <p:nvPicPr>
          <p:cNvPr id="6" name="Picture 5">
            <a:extLst>
              <a:ext uri="{FF2B5EF4-FFF2-40B4-BE49-F238E27FC236}">
                <a16:creationId xmlns:a16="http://schemas.microsoft.com/office/drawing/2014/main" id="{1636AF9D-89E5-E674-D224-D66954DB16A4}"/>
              </a:ext>
            </a:extLst>
          </p:cNvPr>
          <p:cNvPicPr>
            <a:picLocks noChangeAspect="1"/>
          </p:cNvPicPr>
          <p:nvPr/>
        </p:nvPicPr>
        <p:blipFill>
          <a:blip r:embed="rId2"/>
          <a:srcRect l="45" t="14924" r="-45" b="45810"/>
          <a:stretch/>
        </p:blipFill>
        <p:spPr>
          <a:xfrm>
            <a:off x="473242" y="268449"/>
            <a:ext cx="11550316" cy="2692866"/>
          </a:xfrm>
          <a:prstGeom prst="rect">
            <a:avLst/>
          </a:prstGeom>
        </p:spPr>
      </p:pic>
      <p:pic>
        <p:nvPicPr>
          <p:cNvPr id="8" name="Picture 7">
            <a:extLst>
              <a:ext uri="{FF2B5EF4-FFF2-40B4-BE49-F238E27FC236}">
                <a16:creationId xmlns:a16="http://schemas.microsoft.com/office/drawing/2014/main" id="{1E52DAFB-BD54-A5FB-10A3-92B6E1AC1014}"/>
              </a:ext>
            </a:extLst>
          </p:cNvPr>
          <p:cNvPicPr>
            <a:picLocks noChangeAspect="1"/>
          </p:cNvPicPr>
          <p:nvPr/>
        </p:nvPicPr>
        <p:blipFill>
          <a:blip r:embed="rId3"/>
          <a:srcRect l="2596" t="9262" r="31352" b="34336"/>
          <a:stretch/>
        </p:blipFill>
        <p:spPr>
          <a:xfrm>
            <a:off x="473242" y="2834648"/>
            <a:ext cx="8003098" cy="3481431"/>
          </a:xfrm>
          <a:prstGeom prst="rect">
            <a:avLst/>
          </a:prstGeom>
        </p:spPr>
      </p:pic>
    </p:spTree>
    <p:extLst>
      <p:ext uri="{BB962C8B-B14F-4D97-AF65-F5344CB8AC3E}">
        <p14:creationId xmlns:p14="http://schemas.microsoft.com/office/powerpoint/2010/main" val="187640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strVal val="#ppt_w*0.70"/>
                                          </p:val>
                                        </p:tav>
                                        <p:tav tm="100000">
                                          <p:val>
                                            <p:strVal val="#ppt_w"/>
                                          </p:val>
                                        </p:tav>
                                      </p:tavLst>
                                    </p:anim>
                                    <p:anim calcmode="lin" valueType="num">
                                      <p:cBhvr>
                                        <p:cTn id="8" dur="1500" fill="hold"/>
                                        <p:tgtEl>
                                          <p:spTgt spid="5"/>
                                        </p:tgtEl>
                                        <p:attrNameLst>
                                          <p:attrName>ppt_h</p:attrName>
                                        </p:attrNameLst>
                                      </p:cBhvr>
                                      <p:tavLst>
                                        <p:tav tm="0">
                                          <p:val>
                                            <p:strVal val="#ppt_h"/>
                                          </p:val>
                                        </p:tav>
                                        <p:tav tm="100000">
                                          <p:val>
                                            <p:strVal val="#ppt_h"/>
                                          </p:val>
                                        </p:tav>
                                      </p:tavLst>
                                    </p:anim>
                                    <p:animEffect transition="in" filter="fade">
                                      <p:cBhvr>
                                        <p:cTn id="9"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6ECFE060-A49C-204D-63AE-194ECB20C93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l="42" r="1065"/>
          <a:stretch>
            <a:fillRect/>
          </a:stretch>
        </p:blipFill>
        <p:spPr>
          <a:xfrm>
            <a:off x="3535052" y="0"/>
            <a:ext cx="8656948" cy="6120000"/>
          </a:xfrm>
        </p:spPr>
      </p:pic>
      <p:sp>
        <p:nvSpPr>
          <p:cNvPr id="2" name="Title 1">
            <a:extLst>
              <a:ext uri="{FF2B5EF4-FFF2-40B4-BE49-F238E27FC236}">
                <a16:creationId xmlns:a16="http://schemas.microsoft.com/office/drawing/2014/main" id="{B9610D99-F36E-07E8-EB18-ACA1DE03CAEE}"/>
              </a:ext>
            </a:extLst>
          </p:cNvPr>
          <p:cNvSpPr>
            <a:spLocks noGrp="1"/>
          </p:cNvSpPr>
          <p:nvPr>
            <p:ph type="title"/>
          </p:nvPr>
        </p:nvSpPr>
        <p:spPr>
          <a:xfrm>
            <a:off x="432000" y="396000"/>
            <a:ext cx="4592487" cy="1941847"/>
          </a:xfrm>
        </p:spPr>
        <p:txBody>
          <a:bodyPr>
            <a:noAutofit/>
          </a:bodyPr>
          <a:lstStyle/>
          <a:p>
            <a:r>
              <a:rPr lang="en-GB" sz="3700" dirty="0"/>
              <a:t>Ambassadors</a:t>
            </a:r>
            <a:br>
              <a:rPr lang="en-GB" sz="3700" dirty="0"/>
            </a:br>
            <a:r>
              <a:rPr lang="en-GB" sz="3700" dirty="0"/>
              <a:t>for inclusion</a:t>
            </a:r>
          </a:p>
        </p:txBody>
      </p:sp>
      <p:pic>
        <p:nvPicPr>
          <p:cNvPr id="11" name="Picture 10">
            <a:extLst>
              <a:ext uri="{FF2B5EF4-FFF2-40B4-BE49-F238E27FC236}">
                <a16:creationId xmlns:a16="http://schemas.microsoft.com/office/drawing/2014/main" id="{D2950886-82BD-1528-7947-67AB6192B6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6558" y="4690534"/>
            <a:ext cx="1515664" cy="1512487"/>
          </a:xfrm>
          <a:prstGeom prst="rect">
            <a:avLst/>
          </a:prstGeom>
        </p:spPr>
      </p:pic>
      <p:pic>
        <p:nvPicPr>
          <p:cNvPr id="3" name="Picture 2">
            <a:extLst>
              <a:ext uri="{FF2B5EF4-FFF2-40B4-BE49-F238E27FC236}">
                <a16:creationId xmlns:a16="http://schemas.microsoft.com/office/drawing/2014/main" id="{E77C1E81-E414-44B9-4E00-989E99DB933B}"/>
              </a:ext>
            </a:extLst>
          </p:cNvPr>
          <p:cNvPicPr>
            <a:picLocks noChangeAspect="1"/>
          </p:cNvPicPr>
          <p:nvPr/>
        </p:nvPicPr>
        <p:blipFill>
          <a:blip r:embed="rId4"/>
          <a:stretch>
            <a:fillRect/>
          </a:stretch>
        </p:blipFill>
        <p:spPr>
          <a:xfrm>
            <a:off x="432000" y="2206486"/>
            <a:ext cx="2822693" cy="853514"/>
          </a:xfrm>
          <a:prstGeom prst="rect">
            <a:avLst/>
          </a:prstGeom>
        </p:spPr>
      </p:pic>
    </p:spTree>
    <p:extLst>
      <p:ext uri="{BB962C8B-B14F-4D97-AF65-F5344CB8AC3E}">
        <p14:creationId xmlns:p14="http://schemas.microsoft.com/office/powerpoint/2010/main" val="17784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strVal val="#ppt_w*0.70"/>
                                          </p:val>
                                        </p:tav>
                                        <p:tav tm="100000">
                                          <p:val>
                                            <p:strVal val="#ppt_w"/>
                                          </p:val>
                                        </p:tav>
                                      </p:tavLst>
                                    </p:anim>
                                    <p:anim calcmode="lin" valueType="num">
                                      <p:cBhvr>
                                        <p:cTn id="8" dur="1250" fill="hold"/>
                                        <p:tgtEl>
                                          <p:spTgt spid="3"/>
                                        </p:tgtEl>
                                        <p:attrNameLst>
                                          <p:attrName>ppt_h</p:attrName>
                                        </p:attrNameLst>
                                      </p:cBhvr>
                                      <p:tavLst>
                                        <p:tav tm="0">
                                          <p:val>
                                            <p:strVal val="#ppt_h"/>
                                          </p:val>
                                        </p:tav>
                                        <p:tav tm="100000">
                                          <p:val>
                                            <p:strVal val="#ppt_h"/>
                                          </p:val>
                                        </p:tav>
                                      </p:tavLst>
                                    </p:anim>
                                    <p:animEffect transition="in" filter="fade">
                                      <p:cBhvr>
                                        <p:cTn id="9"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6600057" y="6342513"/>
            <a:ext cx="3317535" cy="514157"/>
          </a:xfrm>
          <a:prstGeom prst="rect">
            <a:avLst/>
          </a:prstGeom>
        </p:spPr>
      </p:pic>
      <p:sp>
        <p:nvSpPr>
          <p:cNvPr id="12" name="Subtitle 2"/>
          <p:cNvSpPr txBox="1">
            <a:spLocks/>
          </p:cNvSpPr>
          <p:nvPr/>
        </p:nvSpPr>
        <p:spPr>
          <a:xfrm>
            <a:off x="4230685" y="4692169"/>
            <a:ext cx="5112571" cy="792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1300" b="1" i="0" u="none" strike="noStrike" kern="1200" cap="none" spc="0" normalizeH="0" baseline="0" noProof="0">
              <a:ln>
                <a:noFill/>
              </a:ln>
              <a:solidFill>
                <a:srgbClr val="FFEE35"/>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1300" b="1" i="0" u="none" strike="noStrike" kern="1200" cap="none" spc="0" normalizeH="0" baseline="0" noProof="0">
              <a:ln>
                <a:noFill/>
              </a:ln>
              <a:solidFill>
                <a:srgbClr val="FFEE35"/>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B68F2B21-798F-42D0-A8FE-855785148F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7297807"/>
          </a:xfrm>
          <a:prstGeom prst="rect">
            <a:avLst/>
          </a:prstGeom>
        </p:spPr>
      </p:pic>
      <p:sp>
        <p:nvSpPr>
          <p:cNvPr id="11" name="Rectangle 10">
            <a:extLst>
              <a:ext uri="{FF2B5EF4-FFF2-40B4-BE49-F238E27FC236}">
                <a16:creationId xmlns:a16="http://schemas.microsoft.com/office/drawing/2014/main" id="{A0620ED4-6C76-4034-BE83-0DB6D27E97CA}"/>
              </a:ext>
            </a:extLst>
          </p:cNvPr>
          <p:cNvSpPr/>
          <p:nvPr/>
        </p:nvSpPr>
        <p:spPr>
          <a:xfrm>
            <a:off x="3076832" y="965315"/>
            <a:ext cx="9017101" cy="1449966"/>
          </a:xfrm>
          <a:prstGeom prst="rect">
            <a:avLst/>
          </a:prstGeom>
          <a:solidFill>
            <a:srgbClr val="164194">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4194"/>
              </a:solidFill>
              <a:effectLst/>
              <a:uLnTx/>
              <a:uFillTx/>
              <a:latin typeface="Calibri"/>
              <a:ea typeface="+mn-ea"/>
              <a:cs typeface="+mn-cs"/>
            </a:endParaRPr>
          </a:p>
        </p:txBody>
      </p:sp>
      <p:sp>
        <p:nvSpPr>
          <p:cNvPr id="2" name="Title 1"/>
          <p:cNvSpPr>
            <a:spLocks noGrp="1"/>
          </p:cNvSpPr>
          <p:nvPr>
            <p:ph type="ctrTitle"/>
          </p:nvPr>
        </p:nvSpPr>
        <p:spPr>
          <a:xfrm>
            <a:off x="3203261" y="1110577"/>
            <a:ext cx="8554692" cy="1468005"/>
          </a:xfrm>
          <a:solidFill>
            <a:schemeClr val="tx2">
              <a:alpha val="4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l"/>
            <a:r>
              <a:rPr lang="en-GB" sz="4400" b="1">
                <a:solidFill>
                  <a:schemeClr val="bg1"/>
                </a:solidFill>
              </a:rPr>
              <a:t>Cedefop research</a:t>
            </a:r>
            <a:br>
              <a:rPr lang="en-GB" sz="2800">
                <a:solidFill>
                  <a:schemeClr val="bg1"/>
                </a:solidFill>
              </a:rPr>
            </a:br>
            <a:endParaRPr lang="en-GB" sz="2800">
              <a:solidFill>
                <a:schemeClr val="bg1"/>
              </a:solidFill>
            </a:endParaRPr>
          </a:p>
        </p:txBody>
      </p:sp>
      <p:grpSp>
        <p:nvGrpSpPr>
          <p:cNvPr id="3" name="Group 2">
            <a:extLst>
              <a:ext uri="{FF2B5EF4-FFF2-40B4-BE49-F238E27FC236}">
                <a16:creationId xmlns:a16="http://schemas.microsoft.com/office/drawing/2014/main" id="{51FC90CD-997B-491D-BA52-F2F36CC86A0C}"/>
              </a:ext>
            </a:extLst>
          </p:cNvPr>
          <p:cNvGrpSpPr/>
          <p:nvPr/>
        </p:nvGrpSpPr>
        <p:grpSpPr>
          <a:xfrm>
            <a:off x="1189376" y="3750421"/>
            <a:ext cx="8656718" cy="1418601"/>
            <a:chOff x="2257526" y="4969933"/>
            <a:chExt cx="8148656" cy="1948205"/>
          </a:xfrm>
          <a:solidFill>
            <a:schemeClr val="accent1"/>
          </a:solidFill>
        </p:grpSpPr>
        <p:sp>
          <p:nvSpPr>
            <p:cNvPr id="14" name="Rectangle 13">
              <a:extLst>
                <a:ext uri="{FF2B5EF4-FFF2-40B4-BE49-F238E27FC236}">
                  <a16:creationId xmlns:a16="http://schemas.microsoft.com/office/drawing/2014/main" id="{63D589E4-2C7C-4009-81C5-C6C3B6598752}"/>
                </a:ext>
              </a:extLst>
            </p:cNvPr>
            <p:cNvSpPr/>
            <p:nvPr/>
          </p:nvSpPr>
          <p:spPr>
            <a:xfrm>
              <a:off x="2257526" y="4969933"/>
              <a:ext cx="8148656" cy="19482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4194"/>
                </a:solidFill>
                <a:effectLst/>
                <a:uLnTx/>
                <a:uFillTx/>
                <a:latin typeface="Calibri"/>
                <a:ea typeface="+mn-ea"/>
                <a:cs typeface="+mn-cs"/>
              </a:endParaRPr>
            </a:p>
          </p:txBody>
        </p:sp>
        <p:sp>
          <p:nvSpPr>
            <p:cNvPr id="15" name="Title 1">
              <a:extLst>
                <a:ext uri="{FF2B5EF4-FFF2-40B4-BE49-F238E27FC236}">
                  <a16:creationId xmlns:a16="http://schemas.microsoft.com/office/drawing/2014/main" id="{6FECFFE1-F77D-4264-A32F-EAE537D8AD14}"/>
                </a:ext>
              </a:extLst>
            </p:cNvPr>
            <p:cNvSpPr txBox="1">
              <a:spLocks/>
            </p:cNvSpPr>
            <p:nvPr/>
          </p:nvSpPr>
          <p:spPr>
            <a:xfrm>
              <a:off x="2400230" y="5231614"/>
              <a:ext cx="7863248" cy="1584175"/>
            </a:xfrm>
            <a:grpFill/>
          </p:spPr>
          <p:style>
            <a:lnRef idx="0">
              <a:scrgbClr r="0" g="0" b="0"/>
            </a:lnRef>
            <a:fillRef idx="0">
              <a:scrgbClr r="0" g="0" b="0"/>
            </a:fillRef>
            <a:effectRef idx="0">
              <a:scrgbClr r="0" g="0" b="0"/>
            </a:effectRef>
            <a:fontRef idx="minor">
              <a:schemeClr val="lt1"/>
            </a:fontRef>
          </p:style>
          <p:txBody>
            <a:bodyPr/>
            <a:lstStyle>
              <a:lvl1pPr algn="ctr" defTabSz="1219170" rtl="0" eaLnBrk="1" latinLnBrk="0" hangingPunct="1">
                <a:spcBef>
                  <a:spcPct val="0"/>
                </a:spcBef>
                <a:buNone/>
                <a:defRPr sz="5867"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Arial" panose="020B0604020202020204"/>
                  <a:ea typeface="+mn-ea"/>
                  <a:cs typeface="+mn-cs"/>
                </a:rPr>
                <a:t>Supporting evidence-based policy-making</a:t>
              </a:r>
              <a:br>
                <a:rPr kumimoji="0" lang="en-GB" sz="3200" b="0" i="0" u="none" strike="noStrike" kern="1200" cap="none" spc="0" normalizeH="0" baseline="0" noProof="0" dirty="0">
                  <a:ln>
                    <a:noFill/>
                  </a:ln>
                  <a:solidFill>
                    <a:prstClr val="white"/>
                  </a:solidFill>
                  <a:effectLst/>
                  <a:uLnTx/>
                  <a:uFillTx/>
                  <a:latin typeface="Arial" panose="020B0604020202020204"/>
                  <a:ea typeface="+mn-ea"/>
                  <a:cs typeface="+mn-cs"/>
                </a:rPr>
              </a:br>
              <a:br>
                <a:rPr kumimoji="0" lang="de-DE" sz="4000" b="0" i="0" u="none" strike="noStrike" kern="1200" cap="none" spc="0" normalizeH="0" baseline="0" noProof="0" dirty="0">
                  <a:ln>
                    <a:noFill/>
                  </a:ln>
                  <a:solidFill>
                    <a:prstClr val="white"/>
                  </a:solidFill>
                  <a:effectLst/>
                  <a:uLnTx/>
                  <a:uFillTx/>
                  <a:latin typeface="Calibri"/>
                  <a:ea typeface="+mn-ea"/>
                  <a:cs typeface="+mn-cs"/>
                </a:rPr>
              </a:br>
              <a:endParaRPr kumimoji="0" lang="en-GB" sz="2200" b="0" i="0" u="sng" strike="noStrike" kern="1200" cap="none" spc="0" normalizeH="0" baseline="0" noProof="0" dirty="0">
                <a:ln>
                  <a:noFill/>
                </a:ln>
                <a:solidFill>
                  <a:prstClr val="white"/>
                </a:solidFill>
                <a:effectLst/>
                <a:uLnTx/>
                <a:uFillTx/>
                <a:latin typeface="Calibri"/>
                <a:ea typeface="+mn-ea"/>
                <a:cs typeface="+mn-cs"/>
              </a:endParaRPr>
            </a:p>
          </p:txBody>
        </p:sp>
      </p:grpSp>
      <p:grpSp>
        <p:nvGrpSpPr>
          <p:cNvPr id="6" name="Group 5">
            <a:extLst>
              <a:ext uri="{FF2B5EF4-FFF2-40B4-BE49-F238E27FC236}">
                <a16:creationId xmlns:a16="http://schemas.microsoft.com/office/drawing/2014/main" id="{2DC44BC9-0BB3-E3DD-A292-80B5BF8B6696}"/>
              </a:ext>
            </a:extLst>
          </p:cNvPr>
          <p:cNvGrpSpPr/>
          <p:nvPr/>
        </p:nvGrpSpPr>
        <p:grpSpPr>
          <a:xfrm>
            <a:off x="1654139" y="4701826"/>
            <a:ext cx="7664164" cy="1375530"/>
            <a:chOff x="1972887" y="4701826"/>
            <a:chExt cx="7345416" cy="1375530"/>
          </a:xfrm>
        </p:grpSpPr>
        <p:sp>
          <p:nvSpPr>
            <p:cNvPr id="4" name="Rectangle 3">
              <a:extLst>
                <a:ext uri="{FF2B5EF4-FFF2-40B4-BE49-F238E27FC236}">
                  <a16:creationId xmlns:a16="http://schemas.microsoft.com/office/drawing/2014/main" id="{E9AC7ABC-B09A-2344-AAF7-26ADEE2FC76F}"/>
                </a:ext>
              </a:extLst>
            </p:cNvPr>
            <p:cNvSpPr/>
            <p:nvPr/>
          </p:nvSpPr>
          <p:spPr>
            <a:xfrm>
              <a:off x="1972887" y="4701826"/>
              <a:ext cx="7345416" cy="137553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4194"/>
                </a:solidFill>
                <a:effectLst/>
                <a:uLnTx/>
                <a:uFillTx/>
                <a:latin typeface="Calibri"/>
                <a:ea typeface="+mn-ea"/>
                <a:cs typeface="+mn-cs"/>
              </a:endParaRPr>
            </a:p>
          </p:txBody>
        </p:sp>
        <p:sp>
          <p:nvSpPr>
            <p:cNvPr id="5" name="TextBox 4">
              <a:extLst>
                <a:ext uri="{FF2B5EF4-FFF2-40B4-BE49-F238E27FC236}">
                  <a16:creationId xmlns:a16="http://schemas.microsoft.com/office/drawing/2014/main" id="{0EF6EC03-E87C-5CCB-F465-6290FEB88254}"/>
                </a:ext>
              </a:extLst>
            </p:cNvPr>
            <p:cNvSpPr txBox="1"/>
            <p:nvPr/>
          </p:nvSpPr>
          <p:spPr>
            <a:xfrm>
              <a:off x="2193935" y="5086070"/>
              <a:ext cx="7119382" cy="584775"/>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Arial" panose="020B0604020202020204"/>
                </a:rPr>
                <a:t>Addressing</a:t>
              </a:r>
              <a:r>
                <a:rPr lang="en-GB" sz="3200" b="1" dirty="0">
                  <a:solidFill>
                    <a:prstClr val="white"/>
                  </a:solidFill>
                  <a:latin typeface="Calibri"/>
                </a:rPr>
                <a:t> </a:t>
              </a:r>
              <a:r>
                <a:rPr lang="en-GB" sz="3200" b="1" dirty="0">
                  <a:solidFill>
                    <a:prstClr val="white"/>
                  </a:solidFill>
                  <a:latin typeface="Arial" panose="020B0604020202020204"/>
                </a:rPr>
                <a:t>data and research gaps</a:t>
              </a:r>
              <a:endParaRPr lang="en-US" sz="3200" b="1" dirty="0">
                <a:solidFill>
                  <a:prstClr val="white"/>
                </a:solidFill>
                <a:latin typeface="Arial" panose="020B0604020202020204"/>
              </a:endParaRPr>
            </a:p>
          </p:txBody>
        </p:sp>
      </p:grpSp>
      <p:grpSp>
        <p:nvGrpSpPr>
          <p:cNvPr id="16" name="Group 15">
            <a:extLst>
              <a:ext uri="{FF2B5EF4-FFF2-40B4-BE49-F238E27FC236}">
                <a16:creationId xmlns:a16="http://schemas.microsoft.com/office/drawing/2014/main" id="{842AC3A2-DBE3-7D01-1E92-1023F97F260A}"/>
              </a:ext>
            </a:extLst>
          </p:cNvPr>
          <p:cNvGrpSpPr/>
          <p:nvPr/>
        </p:nvGrpSpPr>
        <p:grpSpPr>
          <a:xfrm>
            <a:off x="9313316" y="5035956"/>
            <a:ext cx="2893359" cy="1041400"/>
            <a:chOff x="9298641" y="473383"/>
            <a:chExt cx="2893359" cy="1041400"/>
          </a:xfrm>
        </p:grpSpPr>
        <p:sp>
          <p:nvSpPr>
            <p:cNvPr id="17" name="Rectangle 16">
              <a:extLst>
                <a:ext uri="{FF2B5EF4-FFF2-40B4-BE49-F238E27FC236}">
                  <a16:creationId xmlns:a16="http://schemas.microsoft.com/office/drawing/2014/main" id="{D1FDBEB7-4226-8C41-4992-EF6BDEE81F7A}"/>
                </a:ext>
              </a:extLst>
            </p:cNvPr>
            <p:cNvSpPr/>
            <p:nvPr/>
          </p:nvSpPr>
          <p:spPr>
            <a:xfrm>
              <a:off x="9298641" y="473383"/>
              <a:ext cx="2893359" cy="1041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8" name="Picture 17">
              <a:extLst>
                <a:ext uri="{FF2B5EF4-FFF2-40B4-BE49-F238E27FC236}">
                  <a16:creationId xmlns:a16="http://schemas.microsoft.com/office/drawing/2014/main" id="{E0D83C25-C123-7F4F-C503-E1EFC03DA954}"/>
                </a:ext>
              </a:extLst>
            </p:cNvPr>
            <p:cNvPicPr>
              <a:picLocks noChangeAspect="1"/>
            </p:cNvPicPr>
            <p:nvPr/>
          </p:nvPicPr>
          <p:blipFill>
            <a:blip r:embed="rId5"/>
            <a:stretch>
              <a:fillRect/>
            </a:stretch>
          </p:blipFill>
          <p:spPr>
            <a:xfrm>
              <a:off x="9513532" y="690530"/>
              <a:ext cx="2294498" cy="636959"/>
            </a:xfrm>
            <a:prstGeom prst="rect">
              <a:avLst/>
            </a:prstGeom>
          </p:spPr>
        </p:pic>
      </p:grpSp>
    </p:spTree>
    <p:extLst>
      <p:ext uri="{BB962C8B-B14F-4D97-AF65-F5344CB8AC3E}">
        <p14:creationId xmlns:p14="http://schemas.microsoft.com/office/powerpoint/2010/main" val="381797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strVal val="#ppt_w*0.70"/>
                                          </p:val>
                                        </p:tav>
                                        <p:tav tm="100000">
                                          <p:val>
                                            <p:strVal val="#ppt_w"/>
                                          </p:val>
                                        </p:tav>
                                      </p:tavLst>
                                    </p:anim>
                                    <p:anim calcmode="lin" valueType="num">
                                      <p:cBhvr>
                                        <p:cTn id="8" dur="1500" fill="hold"/>
                                        <p:tgtEl>
                                          <p:spTgt spid="3"/>
                                        </p:tgtEl>
                                        <p:attrNameLst>
                                          <p:attrName>ppt_h</p:attrName>
                                        </p:attrNameLst>
                                      </p:cBhvr>
                                      <p:tavLst>
                                        <p:tav tm="0">
                                          <p:val>
                                            <p:strVal val="#ppt_h"/>
                                          </p:val>
                                        </p:tav>
                                        <p:tav tm="100000">
                                          <p:val>
                                            <p:strVal val="#ppt_h"/>
                                          </p:val>
                                        </p:tav>
                                      </p:tavLst>
                                    </p:anim>
                                    <p:animEffect transition="in" filter="fade">
                                      <p:cBhvr>
                                        <p:cTn id="9" dur="1500"/>
                                        <p:tgtEl>
                                          <p:spTgt spid="3"/>
                                        </p:tgtEl>
                                      </p:cBhvr>
                                    </p:animEffect>
                                  </p:childTnLst>
                                </p:cTn>
                              </p:par>
                            </p:childTnLst>
                          </p:cTn>
                        </p:par>
                        <p:par>
                          <p:cTn id="10" fill="hold">
                            <p:stCondLst>
                              <p:cond delay="2000"/>
                            </p:stCondLst>
                            <p:childTnLst>
                              <p:par>
                                <p:cTn id="11" presetID="55" presetClass="entr" presetSubtype="0" fill="hold" nodeType="afterEffect">
                                  <p:stCondLst>
                                    <p:cond delay="750"/>
                                  </p:stCondLst>
                                  <p:childTnLst>
                                    <p:set>
                                      <p:cBhvr>
                                        <p:cTn id="12" dur="1" fill="hold">
                                          <p:stCondLst>
                                            <p:cond delay="0"/>
                                          </p:stCondLst>
                                        </p:cTn>
                                        <p:tgtEl>
                                          <p:spTgt spid="6"/>
                                        </p:tgtEl>
                                        <p:attrNameLst>
                                          <p:attrName>style.visibility</p:attrName>
                                        </p:attrNameLst>
                                      </p:cBhvr>
                                      <p:to>
                                        <p:strVal val="visible"/>
                                      </p:to>
                                    </p:set>
                                    <p:anim calcmode="lin" valueType="num">
                                      <p:cBhvr>
                                        <p:cTn id="13" dur="1250" fill="hold"/>
                                        <p:tgtEl>
                                          <p:spTgt spid="6"/>
                                        </p:tgtEl>
                                        <p:attrNameLst>
                                          <p:attrName>ppt_w</p:attrName>
                                        </p:attrNameLst>
                                      </p:cBhvr>
                                      <p:tavLst>
                                        <p:tav tm="0">
                                          <p:val>
                                            <p:strVal val="#ppt_w*0.70"/>
                                          </p:val>
                                        </p:tav>
                                        <p:tav tm="100000">
                                          <p:val>
                                            <p:strVal val="#ppt_w"/>
                                          </p:val>
                                        </p:tav>
                                      </p:tavLst>
                                    </p:anim>
                                    <p:anim calcmode="lin" valueType="num">
                                      <p:cBhvr>
                                        <p:cTn id="14" dur="1250" fill="hold"/>
                                        <p:tgtEl>
                                          <p:spTgt spid="6"/>
                                        </p:tgtEl>
                                        <p:attrNameLst>
                                          <p:attrName>ppt_h</p:attrName>
                                        </p:attrNameLst>
                                      </p:cBhvr>
                                      <p:tavLst>
                                        <p:tav tm="0">
                                          <p:val>
                                            <p:strVal val="#ppt_h"/>
                                          </p:val>
                                        </p:tav>
                                        <p:tav tm="100000">
                                          <p:val>
                                            <p:strVal val="#ppt_h"/>
                                          </p:val>
                                        </p:tav>
                                      </p:tavLst>
                                    </p:anim>
                                    <p:animEffect transition="in" filter="fade">
                                      <p:cBhvr>
                                        <p:cTn id="15"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35628-93E9-A2E7-8EC0-826870881CDA}"/>
              </a:ext>
            </a:extLst>
          </p:cNvPr>
          <p:cNvSpPr>
            <a:spLocks noGrp="1"/>
          </p:cNvSpPr>
          <p:nvPr>
            <p:ph type="title"/>
          </p:nvPr>
        </p:nvSpPr>
        <p:spPr>
          <a:xfrm>
            <a:off x="432000" y="360000"/>
            <a:ext cx="7814763" cy="804091"/>
          </a:xfrm>
        </p:spPr>
        <p:txBody>
          <a:bodyPr>
            <a:noAutofit/>
          </a:bodyPr>
          <a:lstStyle/>
          <a:p>
            <a:r>
              <a:rPr lang="en-GB" sz="3700" dirty="0">
                <a:solidFill>
                  <a:srgbClr val="0093D6"/>
                </a:solidFill>
              </a:rPr>
              <a:t>Preventing and supporting </a:t>
            </a:r>
            <a:r>
              <a:rPr lang="en-GB" sz="3700" dirty="0">
                <a:solidFill>
                  <a:schemeClr val="tx1">
                    <a:lumMod val="75000"/>
                    <a:lumOff val="25000"/>
                  </a:schemeClr>
                </a:solidFill>
              </a:rPr>
              <a:t>NEETs</a:t>
            </a:r>
          </a:p>
        </p:txBody>
      </p:sp>
      <p:pic>
        <p:nvPicPr>
          <p:cNvPr id="4" name="Content Placeholder 3">
            <a:extLst>
              <a:ext uri="{FF2B5EF4-FFF2-40B4-BE49-F238E27FC236}">
                <a16:creationId xmlns:a16="http://schemas.microsoft.com/office/drawing/2014/main" id="{7680CF8C-C0F7-9C2F-F648-A97FAD87501B}"/>
              </a:ext>
            </a:extLst>
          </p:cNvPr>
          <p:cNvPicPr>
            <a:picLocks noGrp="1" noChangeAspect="1"/>
          </p:cNvPicPr>
          <p:nvPr>
            <p:ph idx="1"/>
          </p:nvPr>
        </p:nvPicPr>
        <p:blipFill>
          <a:blip r:embed="rId2"/>
          <a:stretch>
            <a:fillRect/>
          </a:stretch>
        </p:blipFill>
        <p:spPr>
          <a:xfrm>
            <a:off x="766300" y="1530340"/>
            <a:ext cx="2304488" cy="3346994"/>
          </a:xfrm>
          <a:prstGeom prst="rect">
            <a:avLst/>
          </a:prstGeom>
        </p:spPr>
      </p:pic>
      <p:pic>
        <p:nvPicPr>
          <p:cNvPr id="5" name="Picture 4">
            <a:extLst>
              <a:ext uri="{FF2B5EF4-FFF2-40B4-BE49-F238E27FC236}">
                <a16:creationId xmlns:a16="http://schemas.microsoft.com/office/drawing/2014/main" id="{00299A1E-6CEF-B038-CE5D-6BE2C42F6FD5}"/>
              </a:ext>
            </a:extLst>
          </p:cNvPr>
          <p:cNvPicPr>
            <a:picLocks noChangeAspect="1"/>
          </p:cNvPicPr>
          <p:nvPr/>
        </p:nvPicPr>
        <p:blipFill>
          <a:blip r:embed="rId3"/>
          <a:stretch>
            <a:fillRect/>
          </a:stretch>
        </p:blipFill>
        <p:spPr>
          <a:xfrm>
            <a:off x="3431150" y="1505954"/>
            <a:ext cx="2304488" cy="3371380"/>
          </a:xfrm>
          <a:prstGeom prst="rect">
            <a:avLst/>
          </a:prstGeom>
        </p:spPr>
      </p:pic>
      <p:pic>
        <p:nvPicPr>
          <p:cNvPr id="6" name="Picture 5">
            <a:extLst>
              <a:ext uri="{FF2B5EF4-FFF2-40B4-BE49-F238E27FC236}">
                <a16:creationId xmlns:a16="http://schemas.microsoft.com/office/drawing/2014/main" id="{172F5D61-38B1-854A-8053-192E1A514C64}"/>
              </a:ext>
            </a:extLst>
          </p:cNvPr>
          <p:cNvPicPr>
            <a:picLocks noChangeAspect="1"/>
          </p:cNvPicPr>
          <p:nvPr/>
        </p:nvPicPr>
        <p:blipFill>
          <a:blip r:embed="rId4"/>
          <a:stretch>
            <a:fillRect/>
          </a:stretch>
        </p:blipFill>
        <p:spPr>
          <a:xfrm>
            <a:off x="6096000" y="1499857"/>
            <a:ext cx="2414225" cy="3383573"/>
          </a:xfrm>
          <a:prstGeom prst="rect">
            <a:avLst/>
          </a:prstGeom>
        </p:spPr>
      </p:pic>
      <p:pic>
        <p:nvPicPr>
          <p:cNvPr id="7" name="Picture 6">
            <a:extLst>
              <a:ext uri="{FF2B5EF4-FFF2-40B4-BE49-F238E27FC236}">
                <a16:creationId xmlns:a16="http://schemas.microsoft.com/office/drawing/2014/main" id="{443EBB77-C1C8-7819-B729-C05EF0559D2B}"/>
              </a:ext>
            </a:extLst>
          </p:cNvPr>
          <p:cNvPicPr>
            <a:picLocks noChangeAspect="1"/>
          </p:cNvPicPr>
          <p:nvPr/>
        </p:nvPicPr>
        <p:blipFill>
          <a:blip r:embed="rId5"/>
          <a:stretch>
            <a:fillRect/>
          </a:stretch>
        </p:blipFill>
        <p:spPr>
          <a:xfrm>
            <a:off x="8934695" y="1499857"/>
            <a:ext cx="2389839" cy="3383573"/>
          </a:xfrm>
          <a:prstGeom prst="rect">
            <a:avLst/>
          </a:prstGeom>
        </p:spPr>
      </p:pic>
    </p:spTree>
    <p:extLst>
      <p:ext uri="{BB962C8B-B14F-4D97-AF65-F5344CB8AC3E}">
        <p14:creationId xmlns:p14="http://schemas.microsoft.com/office/powerpoint/2010/main" val="66531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0.70"/>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strVal val="#ppt_w*0.7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6524-9CBC-8B6D-3367-0A090CB899FF}"/>
              </a:ext>
            </a:extLst>
          </p:cNvPr>
          <p:cNvSpPr>
            <a:spLocks noGrp="1"/>
          </p:cNvSpPr>
          <p:nvPr>
            <p:ph type="title"/>
          </p:nvPr>
        </p:nvSpPr>
        <p:spPr>
          <a:xfrm>
            <a:off x="432000" y="360000"/>
            <a:ext cx="9479305" cy="634083"/>
          </a:xfrm>
        </p:spPr>
        <p:txBody>
          <a:bodyPr>
            <a:noAutofit/>
          </a:bodyPr>
          <a:lstStyle/>
          <a:p>
            <a:r>
              <a:rPr lang="en-GB" sz="3700" dirty="0">
                <a:solidFill>
                  <a:srgbClr val="0093D6"/>
                </a:solidFill>
              </a:rPr>
              <a:t>Cedefop </a:t>
            </a:r>
            <a:r>
              <a:rPr lang="en-GB" sz="3700" dirty="0">
                <a:solidFill>
                  <a:schemeClr val="tx1">
                    <a:lumMod val="75000"/>
                    <a:lumOff val="25000"/>
                  </a:schemeClr>
                </a:solidFill>
              </a:rPr>
              <a:t>policy messages</a:t>
            </a:r>
          </a:p>
        </p:txBody>
      </p:sp>
      <p:pic>
        <p:nvPicPr>
          <p:cNvPr id="4" name="Content Placeholder 3">
            <a:extLst>
              <a:ext uri="{FF2B5EF4-FFF2-40B4-BE49-F238E27FC236}">
                <a16:creationId xmlns:a16="http://schemas.microsoft.com/office/drawing/2014/main" id="{F0ACDA8F-D391-FA7B-9D49-15AF9A2BE7E6}"/>
              </a:ext>
            </a:extLst>
          </p:cNvPr>
          <p:cNvPicPr>
            <a:picLocks noGrp="1" noChangeAspect="1"/>
          </p:cNvPicPr>
          <p:nvPr>
            <p:ph idx="1"/>
          </p:nvPr>
        </p:nvPicPr>
        <p:blipFill>
          <a:blip r:embed="rId2"/>
          <a:stretch>
            <a:fillRect/>
          </a:stretch>
        </p:blipFill>
        <p:spPr>
          <a:xfrm>
            <a:off x="167236" y="1165504"/>
            <a:ext cx="3373406" cy="4935320"/>
          </a:xfrm>
          <a:prstGeom prst="rect">
            <a:avLst/>
          </a:prstGeom>
        </p:spPr>
      </p:pic>
      <p:pic>
        <p:nvPicPr>
          <p:cNvPr id="5" name="Picture 4">
            <a:extLst>
              <a:ext uri="{FF2B5EF4-FFF2-40B4-BE49-F238E27FC236}">
                <a16:creationId xmlns:a16="http://schemas.microsoft.com/office/drawing/2014/main" id="{4EE81379-D95E-0B83-B837-B864C72CB32D}"/>
              </a:ext>
            </a:extLst>
          </p:cNvPr>
          <p:cNvPicPr>
            <a:picLocks noChangeAspect="1"/>
          </p:cNvPicPr>
          <p:nvPr/>
        </p:nvPicPr>
        <p:blipFill>
          <a:blip r:embed="rId3"/>
          <a:stretch>
            <a:fillRect/>
          </a:stretch>
        </p:blipFill>
        <p:spPr>
          <a:xfrm>
            <a:off x="2373828" y="2097123"/>
            <a:ext cx="3103599" cy="4342224"/>
          </a:xfrm>
          <a:prstGeom prst="rect">
            <a:avLst/>
          </a:prstGeom>
        </p:spPr>
      </p:pic>
      <p:pic>
        <p:nvPicPr>
          <p:cNvPr id="6" name="Picture 5">
            <a:extLst>
              <a:ext uri="{FF2B5EF4-FFF2-40B4-BE49-F238E27FC236}">
                <a16:creationId xmlns:a16="http://schemas.microsoft.com/office/drawing/2014/main" id="{17C3A1C4-B1F8-3171-2B41-AD6A0BD2E937}"/>
              </a:ext>
            </a:extLst>
          </p:cNvPr>
          <p:cNvPicPr>
            <a:picLocks noChangeAspect="1"/>
          </p:cNvPicPr>
          <p:nvPr/>
        </p:nvPicPr>
        <p:blipFill>
          <a:blip r:embed="rId4"/>
          <a:stretch>
            <a:fillRect/>
          </a:stretch>
        </p:blipFill>
        <p:spPr>
          <a:xfrm>
            <a:off x="5200413" y="1052736"/>
            <a:ext cx="3229524" cy="4576989"/>
          </a:xfrm>
          <a:prstGeom prst="rect">
            <a:avLst/>
          </a:prstGeom>
        </p:spPr>
      </p:pic>
      <p:pic>
        <p:nvPicPr>
          <p:cNvPr id="7" name="Picture 6">
            <a:extLst>
              <a:ext uri="{FF2B5EF4-FFF2-40B4-BE49-F238E27FC236}">
                <a16:creationId xmlns:a16="http://schemas.microsoft.com/office/drawing/2014/main" id="{C2EBA44F-A8AA-8185-0B84-726176B3A775}"/>
              </a:ext>
            </a:extLst>
          </p:cNvPr>
          <p:cNvPicPr>
            <a:picLocks noChangeAspect="1"/>
          </p:cNvPicPr>
          <p:nvPr/>
        </p:nvPicPr>
        <p:blipFill>
          <a:blip r:embed="rId5"/>
          <a:stretch>
            <a:fillRect/>
          </a:stretch>
        </p:blipFill>
        <p:spPr>
          <a:xfrm>
            <a:off x="6119744" y="2464977"/>
            <a:ext cx="2952510" cy="4157616"/>
          </a:xfrm>
          <a:prstGeom prst="rect">
            <a:avLst/>
          </a:prstGeom>
        </p:spPr>
      </p:pic>
      <p:pic>
        <p:nvPicPr>
          <p:cNvPr id="8" name="Picture 7" descr="A close-up of a document&#10;&#10;Description automatically generated">
            <a:extLst>
              <a:ext uri="{FF2B5EF4-FFF2-40B4-BE49-F238E27FC236}">
                <a16:creationId xmlns:a16="http://schemas.microsoft.com/office/drawing/2014/main" id="{224FF2DE-261A-3D1F-41FE-438BB66116F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72254" y="1545083"/>
            <a:ext cx="3119746" cy="4412707"/>
          </a:xfrm>
          <a:prstGeom prst="rect">
            <a:avLst/>
          </a:prstGeom>
        </p:spPr>
      </p:pic>
    </p:spTree>
    <p:extLst>
      <p:ext uri="{BB962C8B-B14F-4D97-AF65-F5344CB8AC3E}">
        <p14:creationId xmlns:p14="http://schemas.microsoft.com/office/powerpoint/2010/main" val="299904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0.70"/>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strVal val="#ppt_w*0.7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Effect transition="in" filter="fade">
                                      <p:cBhvr>
                                        <p:cTn id="27" dur="1000"/>
                                        <p:tgtEl>
                                          <p:spTgt spid="7"/>
                                        </p:tgtEl>
                                      </p:cBhvr>
                                    </p:animEffect>
                                  </p:childTnLst>
                                </p:cTn>
                              </p:par>
                            </p:childTnLst>
                          </p:cTn>
                        </p:par>
                        <p:par>
                          <p:cTn id="28" fill="hold">
                            <p:stCondLst>
                              <p:cond delay="4000"/>
                            </p:stCondLst>
                            <p:childTnLst>
                              <p:par>
                                <p:cTn id="29" presetID="55"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777F-D788-F0E7-6BFB-2A8E880FEE58}"/>
              </a:ext>
            </a:extLst>
          </p:cNvPr>
          <p:cNvSpPr>
            <a:spLocks noGrp="1"/>
          </p:cNvSpPr>
          <p:nvPr>
            <p:ph type="title"/>
          </p:nvPr>
        </p:nvSpPr>
        <p:spPr>
          <a:xfrm>
            <a:off x="432000" y="360000"/>
            <a:ext cx="8923178" cy="1241720"/>
          </a:xfrm>
        </p:spPr>
        <p:txBody>
          <a:bodyPr>
            <a:normAutofit/>
          </a:bodyPr>
          <a:lstStyle/>
          <a:p>
            <a:pPr>
              <a:lnSpc>
                <a:spcPts val="4000"/>
              </a:lnSpc>
            </a:pPr>
            <a:r>
              <a:rPr lang="en-GB" sz="3500" dirty="0">
                <a:solidFill>
                  <a:srgbClr val="0093D6"/>
                </a:solidFill>
              </a:rPr>
              <a:t>Cedefop empowering VET teachers </a:t>
            </a:r>
            <a:br>
              <a:rPr lang="en-GB" sz="3500" dirty="0">
                <a:solidFill>
                  <a:srgbClr val="0093D6"/>
                </a:solidFill>
              </a:rPr>
            </a:br>
            <a:r>
              <a:rPr lang="en-GB" sz="3500" dirty="0">
                <a:solidFill>
                  <a:srgbClr val="0093D6"/>
                </a:solidFill>
              </a:rPr>
              <a:t>&amp; trainers </a:t>
            </a:r>
            <a:r>
              <a:rPr lang="en-GB" sz="3500" dirty="0">
                <a:solidFill>
                  <a:schemeClr val="tx1">
                    <a:lumMod val="75000"/>
                    <a:lumOff val="25000"/>
                  </a:schemeClr>
                </a:solidFill>
              </a:rPr>
              <a:t>to promote inclusion</a:t>
            </a:r>
          </a:p>
        </p:txBody>
      </p:sp>
      <p:pic>
        <p:nvPicPr>
          <p:cNvPr id="8" name="Content Placeholder 7" descr="A close-up of a document&#10;&#10;Description automatically generated">
            <a:extLst>
              <a:ext uri="{FF2B5EF4-FFF2-40B4-BE49-F238E27FC236}">
                <a16:creationId xmlns:a16="http://schemas.microsoft.com/office/drawing/2014/main" id="{7AD4AA04-217F-D2F9-1800-CFFBC76FDB7B}"/>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566652" y="1517511"/>
            <a:ext cx="2890264" cy="4087244"/>
          </a:xfrm>
        </p:spPr>
      </p:pic>
      <p:pic>
        <p:nvPicPr>
          <p:cNvPr id="10" name="Picture 9" descr="A cover of a research paper&#10;&#10;Description automatically generated">
            <a:extLst>
              <a:ext uri="{FF2B5EF4-FFF2-40B4-BE49-F238E27FC236}">
                <a16:creationId xmlns:a16="http://schemas.microsoft.com/office/drawing/2014/main" id="{F2566060-A9C5-45AC-6EB8-9A9296ABF99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5506" y="1726312"/>
            <a:ext cx="3140326" cy="4361564"/>
          </a:xfrm>
          <a:prstGeom prst="rect">
            <a:avLst/>
          </a:prstGeom>
        </p:spPr>
      </p:pic>
      <p:pic>
        <p:nvPicPr>
          <p:cNvPr id="12" name="Picture 11" descr="A close-up of a flyer&#10;&#10;Description automatically generated">
            <a:extLst>
              <a:ext uri="{FF2B5EF4-FFF2-40B4-BE49-F238E27FC236}">
                <a16:creationId xmlns:a16="http://schemas.microsoft.com/office/drawing/2014/main" id="{302D9F47-33FF-6C11-DEA1-C5F3335C69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98000" y="1239520"/>
            <a:ext cx="2731012" cy="3893500"/>
          </a:xfrm>
          <a:prstGeom prst="rect">
            <a:avLst/>
          </a:prstGeom>
        </p:spPr>
      </p:pic>
      <p:pic>
        <p:nvPicPr>
          <p:cNvPr id="14" name="Picture 13" descr="A blue and white cover with text&#10;&#10;Description automatically generated">
            <a:extLst>
              <a:ext uri="{FF2B5EF4-FFF2-40B4-BE49-F238E27FC236}">
                <a16:creationId xmlns:a16="http://schemas.microsoft.com/office/drawing/2014/main" id="{C279C411-5259-8676-C480-746F0313E79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507736" y="1899920"/>
            <a:ext cx="2923261" cy="4507230"/>
          </a:xfrm>
          <a:prstGeom prst="rect">
            <a:avLst/>
          </a:prstGeom>
        </p:spPr>
      </p:pic>
    </p:spTree>
    <p:extLst>
      <p:ext uri="{BB962C8B-B14F-4D97-AF65-F5344CB8AC3E}">
        <p14:creationId xmlns:p14="http://schemas.microsoft.com/office/powerpoint/2010/main" val="238323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0.70"/>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strVal val="#ppt_w*0.70"/>
                                          </p:val>
                                        </p:tav>
                                        <p:tav tm="100000">
                                          <p:val>
                                            <p:strVal val="#ppt_w"/>
                                          </p:val>
                                        </p:tav>
                                      </p:tavLst>
                                    </p:anim>
                                    <p:anim calcmode="lin" valueType="num">
                                      <p:cBhvr>
                                        <p:cTn id="20" dur="1000" fill="hold"/>
                                        <p:tgtEl>
                                          <p:spTgt spid="14"/>
                                        </p:tgtEl>
                                        <p:attrNameLst>
                                          <p:attrName>ppt_h</p:attrName>
                                        </p:attrNameLst>
                                      </p:cBhvr>
                                      <p:tavLst>
                                        <p:tav tm="0">
                                          <p:val>
                                            <p:strVal val="#ppt_h"/>
                                          </p:val>
                                        </p:tav>
                                        <p:tav tm="100000">
                                          <p:val>
                                            <p:strVal val="#ppt_h"/>
                                          </p:val>
                                        </p:tav>
                                      </p:tavLst>
                                    </p:anim>
                                    <p:animEffect transition="in" filter="fade">
                                      <p:cBhvr>
                                        <p:cTn id="21" dur="1000"/>
                                        <p:tgtEl>
                                          <p:spTgt spid="14"/>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strVal val="#ppt_w*0.70"/>
                                          </p:val>
                                        </p:tav>
                                        <p:tav tm="100000">
                                          <p:val>
                                            <p:strVal val="#ppt_w"/>
                                          </p:val>
                                        </p:tav>
                                      </p:tavLst>
                                    </p:anim>
                                    <p:anim calcmode="lin" valueType="num">
                                      <p:cBhvr>
                                        <p:cTn id="26" dur="1000" fill="hold"/>
                                        <p:tgtEl>
                                          <p:spTgt spid="12"/>
                                        </p:tgtEl>
                                        <p:attrNameLst>
                                          <p:attrName>ppt_h</p:attrName>
                                        </p:attrNameLst>
                                      </p:cBhvr>
                                      <p:tavLst>
                                        <p:tav tm="0">
                                          <p:val>
                                            <p:strVal val="#ppt_h"/>
                                          </p:val>
                                        </p:tav>
                                        <p:tav tm="100000">
                                          <p:val>
                                            <p:strVal val="#ppt_h"/>
                                          </p:val>
                                        </p:tav>
                                      </p:tavLst>
                                    </p:anim>
                                    <p:animEffect transition="in" filter="fade">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FFBB3-2C4F-058D-AE86-3C4F597C124D}"/>
            </a:ext>
          </a:extLst>
        </p:cNvPr>
        <p:cNvGrpSpPr/>
        <p:nvPr/>
      </p:nvGrpSpPr>
      <p:grpSpPr>
        <a:xfrm>
          <a:off x="0" y="0"/>
          <a:ext cx="0" cy="0"/>
          <a:chOff x="0" y="0"/>
          <a:chExt cx="0" cy="0"/>
        </a:xfrm>
      </p:grpSpPr>
      <p:pic>
        <p:nvPicPr>
          <p:cNvPr id="11" name="Picture 10" descr="A map of greece with black lines&#10;&#10;AI-generated content may be incorrect.">
            <a:extLst>
              <a:ext uri="{FF2B5EF4-FFF2-40B4-BE49-F238E27FC236}">
                <a16:creationId xmlns:a16="http://schemas.microsoft.com/office/drawing/2014/main" id="{19838145-DAE8-5F18-FC0F-032875A46B69}"/>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9447762" y="-9289"/>
            <a:ext cx="2734464" cy="2923048"/>
          </a:xfrm>
          <a:prstGeom prst="rect">
            <a:avLst/>
          </a:prstGeom>
        </p:spPr>
      </p:pic>
      <p:sp>
        <p:nvSpPr>
          <p:cNvPr id="2" name="Title 1">
            <a:extLst>
              <a:ext uri="{FF2B5EF4-FFF2-40B4-BE49-F238E27FC236}">
                <a16:creationId xmlns:a16="http://schemas.microsoft.com/office/drawing/2014/main" id="{3D34BA55-64E8-AB61-6F9F-B5D46FFAEDB4}"/>
              </a:ext>
            </a:extLst>
          </p:cNvPr>
          <p:cNvSpPr>
            <a:spLocks noGrp="1"/>
          </p:cNvSpPr>
          <p:nvPr>
            <p:ph type="title"/>
          </p:nvPr>
        </p:nvSpPr>
        <p:spPr>
          <a:xfrm>
            <a:off x="364304" y="94337"/>
            <a:ext cx="11108115" cy="1162721"/>
          </a:xfrm>
          <a:noFill/>
        </p:spPr>
        <p:txBody>
          <a:bodyPr anchor="ctr">
            <a:noAutofit/>
          </a:bodyPr>
          <a:lstStyle/>
          <a:p>
            <a:r>
              <a:rPr lang="en-GB" sz="3700" dirty="0">
                <a:solidFill>
                  <a:srgbClr val="0092D5"/>
                </a:solidFill>
              </a:rPr>
              <a:t>Just released!</a:t>
            </a:r>
          </a:p>
        </p:txBody>
      </p:sp>
      <p:sp>
        <p:nvSpPr>
          <p:cNvPr id="6" name="TextBox 5">
            <a:extLst>
              <a:ext uri="{FF2B5EF4-FFF2-40B4-BE49-F238E27FC236}">
                <a16:creationId xmlns:a16="http://schemas.microsoft.com/office/drawing/2014/main" id="{96F73093-76E9-FFB2-38E1-1379BB0C40D2}"/>
              </a:ext>
            </a:extLst>
          </p:cNvPr>
          <p:cNvSpPr txBox="1"/>
          <p:nvPr/>
        </p:nvSpPr>
        <p:spPr>
          <a:xfrm>
            <a:off x="364304" y="1452235"/>
            <a:ext cx="6094206"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00337B"/>
                </a:solidFill>
                <a:effectLst/>
                <a:uLnTx/>
                <a:uFillTx/>
                <a:latin typeface="Arial" panose="020B0604020202020204"/>
                <a:ea typeface="+mn-ea"/>
                <a:cs typeface="+mn-cs"/>
              </a:rPr>
              <a:t>Focus: </a:t>
            </a:r>
            <a:r>
              <a:rPr kumimoji="0" lang="en-GB" sz="2200" b="0" i="0" u="none" strike="noStrike" kern="1200" cap="none" spc="0" normalizeH="0" baseline="0" noProof="0">
                <a:ln>
                  <a:noFill/>
                </a:ln>
                <a:solidFill>
                  <a:srgbClr val="00337B"/>
                </a:solidFill>
                <a:effectLst/>
                <a:uLnTx/>
                <a:uFillTx/>
                <a:latin typeface="Arial" panose="020B0604020202020204"/>
                <a:ea typeface="+mn-ea"/>
                <a:cs typeface="+mn-cs"/>
              </a:rPr>
              <a:t>NEETs teachers in VET programmes</a:t>
            </a:r>
            <a:endParaRPr kumimoji="0" lang="en-GB" sz="22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F7EED061-6603-2FE2-F977-9DC1114A115E}"/>
              </a:ext>
            </a:extLst>
          </p:cNvPr>
          <p:cNvSpPr txBox="1"/>
          <p:nvPr/>
        </p:nvSpPr>
        <p:spPr>
          <a:xfrm>
            <a:off x="364304" y="2011249"/>
            <a:ext cx="6094206"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a:ea typeface="+mn-ea"/>
                <a:cs typeface="+mn-cs"/>
              </a:rPr>
              <a:t>Research questions:</a:t>
            </a:r>
          </a:p>
          <a:p>
            <a:pPr marL="538163" marR="0" lvl="0"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GB" sz="2000" b="0" i="0" u="none" strike="noStrike" kern="1200" cap="none" spc="0" normalizeH="0" baseline="0" noProof="0" dirty="0">
                <a:ln>
                  <a:noFill/>
                </a:ln>
                <a:solidFill>
                  <a:prstClr val="black"/>
                </a:solidFill>
                <a:effectLst/>
                <a:uLnTx/>
                <a:uFillTx/>
                <a:latin typeface="Arial" panose="020B0604020202020204"/>
                <a:ea typeface="+mn-ea"/>
                <a:cs typeface="+mn-cs"/>
              </a:rPr>
              <a:t>What is the NEETs teachers’ profile outline?</a:t>
            </a:r>
          </a:p>
          <a:p>
            <a:pPr marL="538163" marR="0" lvl="0"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GB" sz="2000" b="0" i="0" u="none" strike="noStrike" kern="1200" cap="none" spc="0" normalizeH="0" baseline="0" noProof="0" dirty="0">
                <a:ln>
                  <a:noFill/>
                </a:ln>
                <a:solidFill>
                  <a:prstClr val="black"/>
                </a:solidFill>
                <a:effectLst/>
                <a:uLnTx/>
                <a:uFillTx/>
                <a:latin typeface="Arial" panose="020B0604020202020204"/>
                <a:ea typeface="+mn-ea"/>
                <a:cs typeface="+mn-cs"/>
              </a:rPr>
              <a:t>What CPD needs for NEETs teachers? </a:t>
            </a:r>
          </a:p>
          <a:p>
            <a:pPr marL="538163" marR="0" lvl="0"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GB" sz="2000" b="0" i="0" u="none" strike="noStrike" kern="1200" cap="none" spc="0" normalizeH="0" baseline="0" noProof="0" dirty="0">
                <a:ln>
                  <a:noFill/>
                </a:ln>
                <a:solidFill>
                  <a:prstClr val="black"/>
                </a:solidFill>
                <a:effectLst/>
                <a:uLnTx/>
                <a:uFillTx/>
                <a:latin typeface="Arial" panose="020B0604020202020204"/>
                <a:ea typeface="+mn-ea"/>
                <a:cs typeface="+mn-cs"/>
              </a:rPr>
              <a:t>What teaching methods do NEETs teachers use in VET?</a:t>
            </a:r>
          </a:p>
          <a:p>
            <a:pPr marL="538163" marR="0" lvl="0"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GB" sz="2000" b="0" i="0" u="none" strike="noStrike" kern="1200" cap="none" spc="0" normalizeH="0" baseline="0" noProof="0" dirty="0">
                <a:ln>
                  <a:noFill/>
                </a:ln>
                <a:solidFill>
                  <a:prstClr val="black"/>
                </a:solidFill>
                <a:effectLst/>
                <a:uLnTx/>
                <a:uFillTx/>
                <a:latin typeface="Arial" panose="020B0604020202020204"/>
                <a:ea typeface="+mn-ea"/>
                <a:cs typeface="+mn-cs"/>
              </a:rPr>
              <a:t>How do NEETs teachers motivate their students and make VET programmes more relevant to the labour market?</a:t>
            </a:r>
          </a:p>
        </p:txBody>
      </p:sp>
      <p:sp>
        <p:nvSpPr>
          <p:cNvPr id="13" name="TextBox 12">
            <a:extLst>
              <a:ext uri="{FF2B5EF4-FFF2-40B4-BE49-F238E27FC236}">
                <a16:creationId xmlns:a16="http://schemas.microsoft.com/office/drawing/2014/main" id="{ED385FC9-6956-F74E-E4E4-BE206D59B6EA}"/>
              </a:ext>
            </a:extLst>
          </p:cNvPr>
          <p:cNvSpPr txBox="1"/>
          <p:nvPr/>
        </p:nvSpPr>
        <p:spPr>
          <a:xfrm>
            <a:off x="364304" y="5586474"/>
            <a:ext cx="5953707" cy="3970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337B"/>
                </a:solidFill>
                <a:effectLst/>
                <a:uLnTx/>
                <a:uFillTx/>
                <a:latin typeface="Arial" panose="020B0604020202020204"/>
                <a:ea typeface="+mn-ea"/>
                <a:cs typeface="+mn-cs"/>
              </a:rPr>
              <a:t>Methodology: </a:t>
            </a:r>
            <a:r>
              <a:rPr kumimoji="0" lang="en-GB" sz="2200" b="0" i="0" u="none" strike="noStrike" kern="1200" cap="none" spc="0" normalizeH="0" baseline="0" noProof="0" dirty="0">
                <a:ln>
                  <a:noFill/>
                </a:ln>
                <a:solidFill>
                  <a:srgbClr val="00337B"/>
                </a:solidFill>
                <a:effectLst/>
                <a:uLnTx/>
                <a:uFillTx/>
                <a:latin typeface="Arial" panose="020B0604020202020204"/>
                <a:ea typeface="+mn-ea"/>
                <a:cs typeface="+mn-cs"/>
              </a:rPr>
              <a:t>Questionnaire and interviews </a:t>
            </a:r>
          </a:p>
        </p:txBody>
      </p:sp>
      <p:pic>
        <p:nvPicPr>
          <p:cNvPr id="4" name="Picture 3">
            <a:extLst>
              <a:ext uri="{FF2B5EF4-FFF2-40B4-BE49-F238E27FC236}">
                <a16:creationId xmlns:a16="http://schemas.microsoft.com/office/drawing/2014/main" id="{7C4A54B5-0B32-4041-930F-41FEB508BD3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722632" y="2100686"/>
            <a:ext cx="3307488" cy="3687111"/>
          </a:xfrm>
          <a:prstGeom prst="rect">
            <a:avLst/>
          </a:prstGeom>
          <a:noFill/>
        </p:spPr>
      </p:pic>
      <p:sp>
        <p:nvSpPr>
          <p:cNvPr id="3" name="TextBox 2">
            <a:extLst>
              <a:ext uri="{FF2B5EF4-FFF2-40B4-BE49-F238E27FC236}">
                <a16:creationId xmlns:a16="http://schemas.microsoft.com/office/drawing/2014/main" id="{30E12BE8-38DD-3D96-BDF9-9461F0920F24}"/>
              </a:ext>
            </a:extLst>
          </p:cNvPr>
          <p:cNvSpPr txBox="1"/>
          <p:nvPr/>
        </p:nvSpPr>
        <p:spPr>
          <a:xfrm>
            <a:off x="10364491" y="3436409"/>
            <a:ext cx="1721541" cy="1015663"/>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204491"/>
                </a:solidFill>
                <a:effectLst/>
                <a:uLnTx/>
                <a:uFillTx/>
                <a:latin typeface="Arial" panose="020B0604020202020204"/>
                <a:ea typeface="+mn-ea"/>
                <a:cs typeface="+mn-cs"/>
              </a:rPr>
              <a:t>14% </a:t>
            </a:r>
            <a:endParaRPr kumimoji="0" lang="en-GB" sz="6000" b="0" i="0" u="none" strike="noStrike" kern="1200" cap="none" spc="0" normalizeH="0" baseline="0" noProof="0" dirty="0">
              <a:ln>
                <a:noFill/>
              </a:ln>
              <a:solidFill>
                <a:srgbClr val="204491"/>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101A593-21C1-7D35-F4D2-A1D0BB8AF581}"/>
              </a:ext>
            </a:extLst>
          </p:cNvPr>
          <p:cNvSpPr txBox="1"/>
          <p:nvPr/>
        </p:nvSpPr>
        <p:spPr>
          <a:xfrm>
            <a:off x="10434741" y="4458073"/>
            <a:ext cx="158104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lumMod val="65000"/>
                  </a:prstClr>
                </a:solidFill>
                <a:effectLst/>
                <a:uLnTx/>
                <a:uFillTx/>
                <a:latin typeface="Arial" panose="020B0604020202020204"/>
                <a:ea typeface="+mn-ea"/>
                <a:cs typeface="+mn-cs"/>
              </a:rPr>
              <a:t>NEETs aged 15-29 in 2024</a:t>
            </a:r>
            <a:endParaRPr kumimoji="0" lang="en-GB" sz="1800" b="0" i="0" u="none" strike="noStrike" kern="1200" cap="none" spc="0" normalizeH="0" baseline="0" noProof="0" dirty="0">
              <a:ln>
                <a:noFill/>
              </a:ln>
              <a:solidFill>
                <a:srgbClr val="FFC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BCC2114-5EF3-4059-5019-34804BF653E4}"/>
              </a:ext>
            </a:extLst>
          </p:cNvPr>
          <p:cNvSpPr txBox="1"/>
          <p:nvPr/>
        </p:nvSpPr>
        <p:spPr>
          <a:xfrm>
            <a:off x="6722632" y="5985312"/>
            <a:ext cx="6328410" cy="27565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rPr>
              <a:t>Source: </a:t>
            </a: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hlinkClick r:id="rId5"/>
              </a:rPr>
              <a:t>Cedefop, 2025</a:t>
            </a:r>
            <a:endPar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822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 calcmode="lin" valueType="num">
                                      <p:cBhvr>
                                        <p:cTn id="7" dur="1750" fill="hold"/>
                                        <p:tgtEl>
                                          <p:spTgt spid="11"/>
                                        </p:tgtEl>
                                        <p:attrNameLst>
                                          <p:attrName>ppt_w</p:attrName>
                                        </p:attrNameLst>
                                      </p:cBhvr>
                                      <p:tavLst>
                                        <p:tav tm="0">
                                          <p:val>
                                            <p:strVal val="#ppt_w*0.70"/>
                                          </p:val>
                                        </p:tav>
                                        <p:tav tm="100000">
                                          <p:val>
                                            <p:strVal val="#ppt_w"/>
                                          </p:val>
                                        </p:tav>
                                      </p:tavLst>
                                    </p:anim>
                                    <p:anim calcmode="lin" valueType="num">
                                      <p:cBhvr>
                                        <p:cTn id="8" dur="1750" fill="hold"/>
                                        <p:tgtEl>
                                          <p:spTgt spid="11"/>
                                        </p:tgtEl>
                                        <p:attrNameLst>
                                          <p:attrName>ppt_h</p:attrName>
                                        </p:attrNameLst>
                                      </p:cBhvr>
                                      <p:tavLst>
                                        <p:tav tm="0">
                                          <p:val>
                                            <p:strVal val="#ppt_h"/>
                                          </p:val>
                                        </p:tav>
                                        <p:tav tm="100000">
                                          <p:val>
                                            <p:strVal val="#ppt_h"/>
                                          </p:val>
                                        </p:tav>
                                      </p:tavLst>
                                    </p:anim>
                                    <p:animEffect transition="in" filter="fade">
                                      <p:cBhvr>
                                        <p:cTn id="9" dur="175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AD5F91E-4D02-F29E-3BB4-25A1C6E9EA01}"/>
              </a:ext>
            </a:extLst>
          </p:cNvPr>
          <p:cNvSpPr txBox="1">
            <a:spLocks/>
          </p:cNvSpPr>
          <p:nvPr/>
        </p:nvSpPr>
        <p:spPr>
          <a:xfrm>
            <a:off x="-1314191" y="1326152"/>
            <a:ext cx="11937598" cy="590259"/>
          </a:xfrm>
          <a:prstGeom prst="rect">
            <a:avLst/>
          </a:prstGeom>
        </p:spPr>
        <p:txBody>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marL="0" marR="0" lvl="0" indent="0" algn="l" defTabSz="1219170" rtl="0" eaLnBrk="1" fontAlgn="auto" latinLnBrk="0" hangingPunct="1">
              <a:lnSpc>
                <a:spcPts val="3400"/>
              </a:lnSpc>
              <a:spcBef>
                <a:spcPct val="0"/>
              </a:spcBef>
              <a:spcAft>
                <a:spcPts val="0"/>
              </a:spcAft>
              <a:buClrTx/>
              <a:buSzTx/>
              <a:buFontTx/>
              <a:buNone/>
              <a:tabLst/>
              <a:defRPr/>
            </a:pPr>
            <a:endParaRPr kumimoji="0" lang="en-GB" sz="3700" b="1"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mj-ea"/>
              <a:cs typeface="Arial" panose="020B0604020202020204" pitchFamily="34" charset="0"/>
            </a:endParaRPr>
          </a:p>
        </p:txBody>
      </p:sp>
      <p:sp>
        <p:nvSpPr>
          <p:cNvPr id="3" name="TextBox 2">
            <a:extLst>
              <a:ext uri="{FF2B5EF4-FFF2-40B4-BE49-F238E27FC236}">
                <a16:creationId xmlns:a16="http://schemas.microsoft.com/office/drawing/2014/main" id="{A7BA41C0-E289-57AC-49DC-056B9DEBE635}"/>
              </a:ext>
            </a:extLst>
          </p:cNvPr>
          <p:cNvSpPr txBox="1"/>
          <p:nvPr/>
        </p:nvSpPr>
        <p:spPr>
          <a:xfrm>
            <a:off x="6616224" y="5723747"/>
            <a:ext cx="5448568" cy="575863"/>
          </a:xfrm>
          <a:prstGeom prst="rect">
            <a:avLst/>
          </a:prstGeom>
          <a:noFill/>
        </p:spPr>
        <p:txBody>
          <a:bodyPr wrap="square">
            <a:spAutoFit/>
          </a:bodyPr>
          <a:lstStyle/>
          <a:p>
            <a:pPr>
              <a:lnSpc>
                <a:spcPct val="107000"/>
              </a:lnSpc>
              <a:spcAft>
                <a:spcPts val="800"/>
              </a:spcAft>
              <a:defRPr/>
            </a:pPr>
            <a:r>
              <a:rPr kumimoji="0" lang="en-US" sz="1200" b="0" i="1"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Calibri" panose="020F0502020204030204" pitchFamily="34" charset="0"/>
                <a:cs typeface="Arial" panose="020B0604020202020204" pitchFamily="34" charset="0"/>
              </a:rPr>
              <a:t>Source: </a:t>
            </a: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hlinkClick r:id="rId3"/>
              </a:rPr>
              <a:t>Cedefop, 2025</a:t>
            </a:r>
            <a:endPar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200" b="0" i="1"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1">
            <a:extLst>
              <a:ext uri="{FF2B5EF4-FFF2-40B4-BE49-F238E27FC236}">
                <a16:creationId xmlns:a16="http://schemas.microsoft.com/office/drawing/2014/main" id="{626919A5-0275-330E-9F38-A55BD4B1659E}"/>
              </a:ext>
            </a:extLst>
          </p:cNvPr>
          <p:cNvSpPr txBox="1">
            <a:spLocks/>
          </p:cNvSpPr>
          <p:nvPr/>
        </p:nvSpPr>
        <p:spPr>
          <a:xfrm>
            <a:off x="11184565" y="6364883"/>
            <a:ext cx="75803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3DCA5C9-2E11-4C67-86EB-AE1DE127DC64}"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Title 6">
            <a:extLst>
              <a:ext uri="{FF2B5EF4-FFF2-40B4-BE49-F238E27FC236}">
                <a16:creationId xmlns:a16="http://schemas.microsoft.com/office/drawing/2014/main" id="{F83F5F5F-8F7C-1C7C-98EB-EC9885DFD159}"/>
              </a:ext>
            </a:extLst>
          </p:cNvPr>
          <p:cNvSpPr>
            <a:spLocks noGrp="1"/>
          </p:cNvSpPr>
          <p:nvPr>
            <p:ph type="title"/>
          </p:nvPr>
        </p:nvSpPr>
        <p:spPr>
          <a:xfrm>
            <a:off x="432000" y="307049"/>
            <a:ext cx="11253918" cy="775067"/>
          </a:xfrm>
        </p:spPr>
        <p:txBody>
          <a:bodyPr>
            <a:noAutofit/>
          </a:bodyPr>
          <a:lstStyle/>
          <a:p>
            <a:r>
              <a:rPr lang="en-GB" sz="3700" b="1" dirty="0">
                <a:solidFill>
                  <a:srgbClr val="0096D8"/>
                </a:solidFill>
                <a:latin typeface="Arial" panose="020B0604020202020204" pitchFamily="34" charset="0"/>
                <a:cs typeface="Arial" panose="020B0604020202020204" pitchFamily="34" charset="0"/>
              </a:rPr>
              <a:t>NEETs teachers’ profile</a:t>
            </a:r>
            <a:br>
              <a:rPr kumimoji="0" lang="en-GB" sz="3700" b="1"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mj-ea"/>
                <a:cs typeface="Arial" panose="020B0604020202020204" pitchFamily="34" charset="0"/>
              </a:rPr>
            </a:br>
            <a:endParaRPr lang="en-GB" sz="3700" dirty="0"/>
          </a:p>
        </p:txBody>
      </p:sp>
      <p:sp>
        <p:nvSpPr>
          <p:cNvPr id="6" name="Slide Number Placeholder 5">
            <a:extLst>
              <a:ext uri="{FF2B5EF4-FFF2-40B4-BE49-F238E27FC236}">
                <a16:creationId xmlns:a16="http://schemas.microsoft.com/office/drawing/2014/main" id="{136AC2A8-636C-1F3B-406B-E524BC1A3EE2}"/>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24DB2E2-336C-41C7-BB9E-962E2078AA03}" type="slidenum">
              <a:rPr kumimoji="0" lang="en-GB" sz="8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8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aphicFrame>
        <p:nvGraphicFramePr>
          <p:cNvPr id="12" name="Chart 11">
            <a:extLst>
              <a:ext uri="{FF2B5EF4-FFF2-40B4-BE49-F238E27FC236}">
                <a16:creationId xmlns:a16="http://schemas.microsoft.com/office/drawing/2014/main" id="{8997F2EA-09C8-BF6E-9831-A1F7336C7606}"/>
              </a:ext>
            </a:extLst>
          </p:cNvPr>
          <p:cNvGraphicFramePr>
            <a:graphicFrameLocks/>
          </p:cNvGraphicFramePr>
          <p:nvPr/>
        </p:nvGraphicFramePr>
        <p:xfrm>
          <a:off x="6189133" y="648121"/>
          <a:ext cx="5875659" cy="5075625"/>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A0FEDF48-04B1-1B53-1178-3B2833044207}"/>
              </a:ext>
            </a:extLst>
          </p:cNvPr>
          <p:cNvSpPr txBox="1"/>
          <p:nvPr/>
        </p:nvSpPr>
        <p:spPr>
          <a:xfrm>
            <a:off x="2249798" y="4270887"/>
            <a:ext cx="4046127"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Arial" panose="020B0604020202020204"/>
                <a:ea typeface="+mn-ea"/>
                <a:cs typeface="+mn-cs"/>
              </a:rPr>
              <a:t>More years of experience as adult educators than with NEETs</a:t>
            </a:r>
          </a:p>
        </p:txBody>
      </p:sp>
      <p:sp>
        <p:nvSpPr>
          <p:cNvPr id="16" name="TextBox 15">
            <a:extLst>
              <a:ext uri="{FF2B5EF4-FFF2-40B4-BE49-F238E27FC236}">
                <a16:creationId xmlns:a16="http://schemas.microsoft.com/office/drawing/2014/main" id="{7FA6DBC0-B3CF-1CBD-C2FC-AFDF4B005104}"/>
              </a:ext>
            </a:extLst>
          </p:cNvPr>
          <p:cNvSpPr txBox="1"/>
          <p:nvPr/>
        </p:nvSpPr>
        <p:spPr>
          <a:xfrm>
            <a:off x="2267671" y="1394677"/>
            <a:ext cx="303822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Arial" panose="020B0604020202020204"/>
                <a:ea typeface="+mn-ea"/>
                <a:cs typeface="+mn-cs"/>
              </a:rPr>
              <a:t>70% women 30% men</a:t>
            </a:r>
          </a:p>
        </p:txBody>
      </p:sp>
      <p:sp>
        <p:nvSpPr>
          <p:cNvPr id="2" name="TextBox 1">
            <a:extLst>
              <a:ext uri="{FF2B5EF4-FFF2-40B4-BE49-F238E27FC236}">
                <a16:creationId xmlns:a16="http://schemas.microsoft.com/office/drawing/2014/main" id="{7C70AAB0-4CD8-E23A-80A3-EED3266DA1D2}"/>
              </a:ext>
            </a:extLst>
          </p:cNvPr>
          <p:cNvSpPr txBox="1"/>
          <p:nvPr/>
        </p:nvSpPr>
        <p:spPr>
          <a:xfrm>
            <a:off x="2312489" y="2921168"/>
            <a:ext cx="404612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Arial" panose="020B0604020202020204"/>
                <a:ea typeface="+mn-ea"/>
                <a:cs typeface="+mn-cs"/>
              </a:rPr>
              <a:t>Average age </a:t>
            </a:r>
            <a:br>
              <a:rPr kumimoji="0" lang="en-US" sz="3000" b="1"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3000" b="1" i="0" u="none" strike="noStrike" kern="1200" cap="none" spc="0" normalizeH="0" baseline="0" noProof="0" dirty="0">
                <a:ln>
                  <a:noFill/>
                </a:ln>
                <a:solidFill>
                  <a:prstClr val="black"/>
                </a:solidFill>
                <a:effectLst/>
                <a:uLnTx/>
                <a:uFillTx/>
                <a:latin typeface="Arial" panose="020B0604020202020204"/>
                <a:ea typeface="+mn-ea"/>
                <a:cs typeface="+mn-cs"/>
              </a:rPr>
              <a:t>45 years old</a:t>
            </a:r>
          </a:p>
        </p:txBody>
      </p:sp>
      <p:grpSp>
        <p:nvGrpSpPr>
          <p:cNvPr id="26" name="Group 25">
            <a:extLst>
              <a:ext uri="{FF2B5EF4-FFF2-40B4-BE49-F238E27FC236}">
                <a16:creationId xmlns:a16="http://schemas.microsoft.com/office/drawing/2014/main" id="{35215D3B-D092-78B3-5FF5-0A2386BB259A}"/>
              </a:ext>
            </a:extLst>
          </p:cNvPr>
          <p:cNvGrpSpPr/>
          <p:nvPr/>
        </p:nvGrpSpPr>
        <p:grpSpPr>
          <a:xfrm>
            <a:off x="432000" y="1249144"/>
            <a:ext cx="1566998" cy="1350085"/>
            <a:chOff x="274048" y="4194540"/>
            <a:chExt cx="1725137" cy="1622792"/>
          </a:xfrm>
        </p:grpSpPr>
        <p:pic>
          <p:nvPicPr>
            <p:cNvPr id="4" name="Picture 3">
              <a:extLst>
                <a:ext uri="{FF2B5EF4-FFF2-40B4-BE49-F238E27FC236}">
                  <a16:creationId xmlns:a16="http://schemas.microsoft.com/office/drawing/2014/main" id="{66161FB3-48BC-4841-DAD5-2AB7BC504445}"/>
                </a:ext>
              </a:extLst>
            </p:cNvPr>
            <p:cNvPicPr>
              <a:picLocks noChangeAspect="1"/>
            </p:cNvPicPr>
            <p:nvPr/>
          </p:nvPicPr>
          <p:blipFill>
            <a:blip r:embed="rId5"/>
            <a:stretch>
              <a:fillRect/>
            </a:stretch>
          </p:blipFill>
          <p:spPr>
            <a:xfrm>
              <a:off x="1303763" y="4207951"/>
              <a:ext cx="371527" cy="828791"/>
            </a:xfrm>
            <a:prstGeom prst="rect">
              <a:avLst/>
            </a:prstGeom>
          </p:spPr>
        </p:pic>
        <p:pic>
          <p:nvPicPr>
            <p:cNvPr id="13" name="Picture 12">
              <a:extLst>
                <a:ext uri="{FF2B5EF4-FFF2-40B4-BE49-F238E27FC236}">
                  <a16:creationId xmlns:a16="http://schemas.microsoft.com/office/drawing/2014/main" id="{26158DB2-C346-2160-3785-71EBB61D2E24}"/>
                </a:ext>
              </a:extLst>
            </p:cNvPr>
            <p:cNvPicPr>
              <a:picLocks noChangeAspect="1"/>
            </p:cNvPicPr>
            <p:nvPr/>
          </p:nvPicPr>
          <p:blipFill>
            <a:blip r:embed="rId6"/>
            <a:stretch>
              <a:fillRect/>
            </a:stretch>
          </p:blipFill>
          <p:spPr>
            <a:xfrm>
              <a:off x="297864" y="4194540"/>
              <a:ext cx="323895" cy="866896"/>
            </a:xfrm>
            <a:prstGeom prst="rect">
              <a:avLst/>
            </a:prstGeom>
          </p:spPr>
        </p:pic>
        <p:pic>
          <p:nvPicPr>
            <p:cNvPr id="15" name="Picture 14">
              <a:extLst>
                <a:ext uri="{FF2B5EF4-FFF2-40B4-BE49-F238E27FC236}">
                  <a16:creationId xmlns:a16="http://schemas.microsoft.com/office/drawing/2014/main" id="{AADEEC0A-F71A-5C9F-3115-35D52AF9F007}"/>
                </a:ext>
              </a:extLst>
            </p:cNvPr>
            <p:cNvPicPr>
              <a:picLocks noChangeAspect="1"/>
            </p:cNvPicPr>
            <p:nvPr/>
          </p:nvPicPr>
          <p:blipFill>
            <a:blip r:embed="rId6"/>
            <a:stretch>
              <a:fillRect/>
            </a:stretch>
          </p:blipFill>
          <p:spPr>
            <a:xfrm>
              <a:off x="638866" y="4194771"/>
              <a:ext cx="323895" cy="866896"/>
            </a:xfrm>
            <a:prstGeom prst="rect">
              <a:avLst/>
            </a:prstGeom>
          </p:spPr>
        </p:pic>
        <p:pic>
          <p:nvPicPr>
            <p:cNvPr id="17" name="Picture 16">
              <a:extLst>
                <a:ext uri="{FF2B5EF4-FFF2-40B4-BE49-F238E27FC236}">
                  <a16:creationId xmlns:a16="http://schemas.microsoft.com/office/drawing/2014/main" id="{3B5CD7B6-34A4-89E2-97AE-32F2F051F461}"/>
                </a:ext>
              </a:extLst>
            </p:cNvPr>
            <p:cNvPicPr>
              <a:picLocks noChangeAspect="1"/>
            </p:cNvPicPr>
            <p:nvPr/>
          </p:nvPicPr>
          <p:blipFill>
            <a:blip r:embed="rId6"/>
            <a:stretch>
              <a:fillRect/>
            </a:stretch>
          </p:blipFill>
          <p:spPr>
            <a:xfrm>
              <a:off x="979868" y="4194540"/>
              <a:ext cx="323895" cy="866896"/>
            </a:xfrm>
            <a:prstGeom prst="rect">
              <a:avLst/>
            </a:prstGeom>
          </p:spPr>
        </p:pic>
        <p:pic>
          <p:nvPicPr>
            <p:cNvPr id="19" name="Picture 18">
              <a:extLst>
                <a:ext uri="{FF2B5EF4-FFF2-40B4-BE49-F238E27FC236}">
                  <a16:creationId xmlns:a16="http://schemas.microsoft.com/office/drawing/2014/main" id="{A6CA855E-990C-707E-3A41-FBDDE5D827C2}"/>
                </a:ext>
              </a:extLst>
            </p:cNvPr>
            <p:cNvPicPr>
              <a:picLocks noChangeAspect="1"/>
            </p:cNvPicPr>
            <p:nvPr/>
          </p:nvPicPr>
          <p:blipFill>
            <a:blip r:embed="rId5"/>
            <a:stretch>
              <a:fillRect/>
            </a:stretch>
          </p:blipFill>
          <p:spPr>
            <a:xfrm>
              <a:off x="1627658" y="4214124"/>
              <a:ext cx="371527" cy="828791"/>
            </a:xfrm>
            <a:prstGeom prst="rect">
              <a:avLst/>
            </a:prstGeom>
          </p:spPr>
        </p:pic>
        <p:pic>
          <p:nvPicPr>
            <p:cNvPr id="20" name="Picture 19">
              <a:extLst>
                <a:ext uri="{FF2B5EF4-FFF2-40B4-BE49-F238E27FC236}">
                  <a16:creationId xmlns:a16="http://schemas.microsoft.com/office/drawing/2014/main" id="{0DE3327F-D030-6C3C-AE03-6A65D43D2BAC}"/>
                </a:ext>
              </a:extLst>
            </p:cNvPr>
            <p:cNvPicPr>
              <a:picLocks noChangeAspect="1"/>
            </p:cNvPicPr>
            <p:nvPr/>
          </p:nvPicPr>
          <p:blipFill>
            <a:blip r:embed="rId5"/>
            <a:stretch>
              <a:fillRect/>
            </a:stretch>
          </p:blipFill>
          <p:spPr>
            <a:xfrm>
              <a:off x="274048" y="4988541"/>
              <a:ext cx="371527" cy="828791"/>
            </a:xfrm>
            <a:prstGeom prst="rect">
              <a:avLst/>
            </a:prstGeom>
          </p:spPr>
        </p:pic>
        <p:pic>
          <p:nvPicPr>
            <p:cNvPr id="21" name="Picture 20">
              <a:extLst>
                <a:ext uri="{FF2B5EF4-FFF2-40B4-BE49-F238E27FC236}">
                  <a16:creationId xmlns:a16="http://schemas.microsoft.com/office/drawing/2014/main" id="{54332AAF-91C9-30D4-7F03-7086B37D31F4}"/>
                </a:ext>
              </a:extLst>
            </p:cNvPr>
            <p:cNvPicPr>
              <a:picLocks noChangeAspect="1"/>
            </p:cNvPicPr>
            <p:nvPr/>
          </p:nvPicPr>
          <p:blipFill>
            <a:blip r:embed="rId5"/>
            <a:stretch>
              <a:fillRect/>
            </a:stretch>
          </p:blipFill>
          <p:spPr>
            <a:xfrm>
              <a:off x="621759" y="4988541"/>
              <a:ext cx="371527" cy="828791"/>
            </a:xfrm>
            <a:prstGeom prst="rect">
              <a:avLst/>
            </a:prstGeom>
          </p:spPr>
        </p:pic>
        <p:pic>
          <p:nvPicPr>
            <p:cNvPr id="22" name="Picture 21">
              <a:extLst>
                <a:ext uri="{FF2B5EF4-FFF2-40B4-BE49-F238E27FC236}">
                  <a16:creationId xmlns:a16="http://schemas.microsoft.com/office/drawing/2014/main" id="{7C52A9E5-EFB8-F759-5A65-7667A722EF40}"/>
                </a:ext>
              </a:extLst>
            </p:cNvPr>
            <p:cNvPicPr>
              <a:picLocks noChangeAspect="1"/>
            </p:cNvPicPr>
            <p:nvPr/>
          </p:nvPicPr>
          <p:blipFill>
            <a:blip r:embed="rId5"/>
            <a:stretch>
              <a:fillRect/>
            </a:stretch>
          </p:blipFill>
          <p:spPr>
            <a:xfrm>
              <a:off x="936293" y="4988541"/>
              <a:ext cx="371527" cy="828791"/>
            </a:xfrm>
            <a:prstGeom prst="rect">
              <a:avLst/>
            </a:prstGeom>
          </p:spPr>
        </p:pic>
        <p:pic>
          <p:nvPicPr>
            <p:cNvPr id="23" name="Picture 22">
              <a:extLst>
                <a:ext uri="{FF2B5EF4-FFF2-40B4-BE49-F238E27FC236}">
                  <a16:creationId xmlns:a16="http://schemas.microsoft.com/office/drawing/2014/main" id="{51C95D6F-D380-FBA3-1C44-84C90DF61294}"/>
                </a:ext>
              </a:extLst>
            </p:cNvPr>
            <p:cNvPicPr>
              <a:picLocks noChangeAspect="1"/>
            </p:cNvPicPr>
            <p:nvPr/>
          </p:nvPicPr>
          <p:blipFill>
            <a:blip r:embed="rId5"/>
            <a:stretch>
              <a:fillRect/>
            </a:stretch>
          </p:blipFill>
          <p:spPr>
            <a:xfrm>
              <a:off x="1268576" y="4979880"/>
              <a:ext cx="371527" cy="828791"/>
            </a:xfrm>
            <a:prstGeom prst="rect">
              <a:avLst/>
            </a:prstGeom>
          </p:spPr>
        </p:pic>
        <p:pic>
          <p:nvPicPr>
            <p:cNvPr id="24" name="Picture 23">
              <a:extLst>
                <a:ext uri="{FF2B5EF4-FFF2-40B4-BE49-F238E27FC236}">
                  <a16:creationId xmlns:a16="http://schemas.microsoft.com/office/drawing/2014/main" id="{322BAADE-365C-7B38-9B17-22E1A41B0896}"/>
                </a:ext>
              </a:extLst>
            </p:cNvPr>
            <p:cNvPicPr>
              <a:picLocks noChangeAspect="1"/>
            </p:cNvPicPr>
            <p:nvPr/>
          </p:nvPicPr>
          <p:blipFill>
            <a:blip r:embed="rId5"/>
            <a:stretch>
              <a:fillRect/>
            </a:stretch>
          </p:blipFill>
          <p:spPr>
            <a:xfrm>
              <a:off x="1616287" y="4962556"/>
              <a:ext cx="371527" cy="828791"/>
            </a:xfrm>
            <a:prstGeom prst="rect">
              <a:avLst/>
            </a:prstGeom>
          </p:spPr>
        </p:pic>
      </p:grpSp>
      <p:pic>
        <p:nvPicPr>
          <p:cNvPr id="28" name="Graphic 27" descr="Cake outline">
            <a:extLst>
              <a:ext uri="{FF2B5EF4-FFF2-40B4-BE49-F238E27FC236}">
                <a16:creationId xmlns:a16="http://schemas.microsoft.com/office/drawing/2014/main" id="{1400482D-3B6F-2771-0BA2-0A78B40B48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849" y="2785013"/>
            <a:ext cx="1312710" cy="1312710"/>
          </a:xfrm>
          <a:prstGeom prst="rect">
            <a:avLst/>
          </a:prstGeom>
        </p:spPr>
      </p:pic>
      <p:pic>
        <p:nvPicPr>
          <p:cNvPr id="30" name="Graphic 29" descr="Ui Ux with solid fill">
            <a:extLst>
              <a:ext uri="{FF2B5EF4-FFF2-40B4-BE49-F238E27FC236}">
                <a16:creationId xmlns:a16="http://schemas.microsoft.com/office/drawing/2014/main" id="{4399C628-1872-D595-A8AE-A2B172E916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000" y="4520383"/>
            <a:ext cx="1440000" cy="1440000"/>
          </a:xfrm>
          <a:prstGeom prst="rect">
            <a:avLst/>
          </a:prstGeom>
        </p:spPr>
      </p:pic>
    </p:spTree>
    <p:extLst>
      <p:ext uri="{BB962C8B-B14F-4D97-AF65-F5344CB8AC3E}">
        <p14:creationId xmlns:p14="http://schemas.microsoft.com/office/powerpoint/2010/main" val="2998717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23DC-FA10-0378-F279-635248A731B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DAC7D4F-E5F2-0009-4154-CD021E8BC216}"/>
              </a:ext>
            </a:extLst>
          </p:cNvPr>
          <p:cNvSpPr/>
          <p:nvPr/>
        </p:nvSpPr>
        <p:spPr>
          <a:xfrm>
            <a:off x="6713622" y="1734428"/>
            <a:ext cx="5228974" cy="3487588"/>
          </a:xfrm>
          <a:prstGeom prst="rect">
            <a:avLst/>
          </a:prstGeom>
          <a:solidFill>
            <a:srgbClr val="009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CAD43584-38AF-938C-AA96-5E0A24339795}"/>
              </a:ext>
            </a:extLst>
          </p:cNvPr>
          <p:cNvSpPr txBox="1"/>
          <p:nvPr/>
        </p:nvSpPr>
        <p:spPr>
          <a:xfrm>
            <a:off x="6713622" y="5556814"/>
            <a:ext cx="4645591" cy="27565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Calibri" panose="020F0502020204030204" pitchFamily="34" charset="0"/>
                <a:cs typeface="Arial" panose="020B0604020202020204" pitchFamily="34" charset="0"/>
              </a:rPr>
              <a:t>Source: </a:t>
            </a:r>
            <a:r>
              <a:rPr kumimoji="0" lang="en-US" sz="1200" b="0" i="1"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Calibri" panose="020F0502020204030204" pitchFamily="34" charset="0"/>
                <a:cs typeface="Arial" panose="020B0604020202020204" pitchFamily="34" charset="0"/>
                <a:hlinkClick r:id="rId3"/>
              </a:rPr>
              <a:t>Cedefop, 2025</a:t>
            </a:r>
            <a:endParaRPr kumimoji="0" lang="en-US" sz="1200" b="0" i="1"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1">
            <a:extLst>
              <a:ext uri="{FF2B5EF4-FFF2-40B4-BE49-F238E27FC236}">
                <a16:creationId xmlns:a16="http://schemas.microsoft.com/office/drawing/2014/main" id="{A6305FF3-714C-B706-2C64-2BFF47C18E71}"/>
              </a:ext>
            </a:extLst>
          </p:cNvPr>
          <p:cNvSpPr txBox="1">
            <a:spLocks/>
          </p:cNvSpPr>
          <p:nvPr/>
        </p:nvSpPr>
        <p:spPr>
          <a:xfrm>
            <a:off x="11184565" y="6364883"/>
            <a:ext cx="75803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3DCA5C9-2E11-4C67-86EB-AE1DE127DC64}"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3D8A1B6F-D48D-D4C5-4E2F-47FB4039828B}"/>
              </a:ext>
            </a:extLst>
          </p:cNvPr>
          <p:cNvSpPr>
            <a:spLocks noGrp="1"/>
          </p:cNvSpPr>
          <p:nvPr>
            <p:ph type="title"/>
          </p:nvPr>
        </p:nvSpPr>
        <p:spPr>
          <a:xfrm>
            <a:off x="432000" y="360000"/>
            <a:ext cx="11253918" cy="783406"/>
          </a:xfrm>
        </p:spPr>
        <p:txBody>
          <a:bodyPr>
            <a:normAutofit/>
          </a:bodyPr>
          <a:lstStyle/>
          <a:p>
            <a:r>
              <a:rPr lang="en-GB" sz="3700" b="1" dirty="0">
                <a:solidFill>
                  <a:srgbClr val="0092D5"/>
                </a:solidFill>
                <a:latin typeface="Arial" panose="020B0604020202020204" pitchFamily="34" charset="0"/>
                <a:cs typeface="Arial" panose="020B0604020202020204" pitchFamily="34" charset="0"/>
              </a:rPr>
              <a:t>NEETs teachers need </a:t>
            </a:r>
            <a:r>
              <a:rPr lang="en-GB" sz="3700" b="1" dirty="0">
                <a:solidFill>
                  <a:schemeClr val="tx1">
                    <a:lumMod val="75000"/>
                    <a:lumOff val="25000"/>
                  </a:schemeClr>
                </a:solidFill>
                <a:latin typeface="Arial" panose="020B0604020202020204" pitchFamily="34" charset="0"/>
                <a:cs typeface="Arial" panose="020B0604020202020204" pitchFamily="34" charset="0"/>
              </a:rPr>
              <a:t>specialised training </a:t>
            </a:r>
            <a:endParaRPr lang="en-GB" sz="37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4C4E07A3-AA18-B425-65A3-B211CD6885B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24DB2E2-336C-41C7-BB9E-962E2078AA03}" type="slidenum">
              <a:rPr kumimoji="0" lang="en-GB" sz="8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8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19C767E7-CC8B-4E10-B91E-C2D40E1B89E4}"/>
              </a:ext>
            </a:extLst>
          </p:cNvPr>
          <p:cNvGraphicFramePr/>
          <p:nvPr/>
        </p:nvGraphicFramePr>
        <p:xfrm>
          <a:off x="-857390" y="1368107"/>
          <a:ext cx="5079059" cy="266400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78DC58BB-2BE0-B792-E9CE-3D9270376D71}"/>
              </a:ext>
            </a:extLst>
          </p:cNvPr>
          <p:cNvSpPr txBox="1"/>
          <p:nvPr/>
        </p:nvSpPr>
        <p:spPr>
          <a:xfrm>
            <a:off x="3107781" y="1575432"/>
            <a:ext cx="3118869" cy="1707134"/>
          </a:xfrm>
          <a:prstGeom prst="rect">
            <a:avLst/>
          </a:prstGeom>
          <a:noFill/>
        </p:spPr>
        <p:txBody>
          <a:bodyPr wrap="square">
            <a:spAutoFit/>
          </a:bodyPr>
          <a:lstStyle/>
          <a:p>
            <a:pPr marL="0" marR="0" lvl="0" indent="0" algn="l" defTabSz="914400" rtl="0" eaLnBrk="1" fontAlgn="auto" latinLnBrk="0" hangingPunct="1">
              <a:lnSpc>
                <a:spcPts val="316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FFC000"/>
                </a:solidFill>
                <a:effectLst/>
                <a:uLnTx/>
                <a:uFillTx/>
                <a:latin typeface="Arial" panose="020B0604020202020204"/>
                <a:ea typeface="+mn-ea"/>
                <a:cs typeface="+mn-cs"/>
              </a:rPr>
              <a:t>Are </a:t>
            </a:r>
            <a:r>
              <a:rPr kumimoji="0" lang="en-GB" sz="2600" b="1" i="0" u="none" strike="noStrike" kern="1200" cap="none" spc="0" normalizeH="0" baseline="0" noProof="0" dirty="0">
                <a:ln>
                  <a:noFill/>
                </a:ln>
                <a:solidFill>
                  <a:prstClr val="white">
                    <a:lumMod val="65000"/>
                  </a:prstClr>
                </a:solidFill>
                <a:effectLst/>
                <a:uLnTx/>
                <a:uFillTx/>
                <a:latin typeface="Arial" panose="020B0604020202020204"/>
                <a:ea typeface="+mn-ea"/>
                <a:cs typeface="+mn-cs"/>
              </a:rPr>
              <a:t>NOT</a:t>
            </a:r>
            <a:r>
              <a:rPr kumimoji="0" lang="en-GB" sz="2600" b="1" i="0" u="none" strike="noStrike" kern="1200" cap="none" spc="0" normalizeH="0" baseline="0" noProof="0" dirty="0">
                <a:ln>
                  <a:noFill/>
                </a:ln>
                <a:solidFill>
                  <a:srgbClr val="FFC000"/>
                </a:solidFill>
                <a:effectLst/>
                <a:uLnTx/>
                <a:uFillTx/>
                <a:latin typeface="Arial" panose="020B0604020202020204"/>
                <a:ea typeface="+mn-ea"/>
                <a:cs typeface="+mn-cs"/>
              </a:rPr>
              <a:t> aware of the psychosocial characteristics of NEETs</a:t>
            </a:r>
          </a:p>
        </p:txBody>
      </p:sp>
      <p:sp>
        <p:nvSpPr>
          <p:cNvPr id="17" name="TextBox 16">
            <a:extLst>
              <a:ext uri="{FF2B5EF4-FFF2-40B4-BE49-F238E27FC236}">
                <a16:creationId xmlns:a16="http://schemas.microsoft.com/office/drawing/2014/main" id="{5406E36B-3255-B75D-9B95-6A1AB173DBE2}"/>
              </a:ext>
            </a:extLst>
          </p:cNvPr>
          <p:cNvSpPr txBox="1"/>
          <p:nvPr/>
        </p:nvSpPr>
        <p:spPr>
          <a:xfrm>
            <a:off x="6996516" y="4038231"/>
            <a:ext cx="447595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a:ea typeface="+mn-ea"/>
                <a:cs typeface="+mn-cs"/>
              </a:rPr>
              <a:t>believe that focused CPD on NEETs is important</a:t>
            </a:r>
          </a:p>
        </p:txBody>
      </p:sp>
      <p:sp>
        <p:nvSpPr>
          <p:cNvPr id="19" name="TextBox 18">
            <a:extLst>
              <a:ext uri="{FF2B5EF4-FFF2-40B4-BE49-F238E27FC236}">
                <a16:creationId xmlns:a16="http://schemas.microsoft.com/office/drawing/2014/main" id="{23C93A5E-6F1D-304D-6C15-25350B5BA8D7}"/>
              </a:ext>
            </a:extLst>
          </p:cNvPr>
          <p:cNvSpPr txBox="1"/>
          <p:nvPr/>
        </p:nvSpPr>
        <p:spPr>
          <a:xfrm>
            <a:off x="9191711" y="1734428"/>
            <a:ext cx="1992854"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white"/>
                </a:solidFill>
                <a:effectLst/>
                <a:uLnTx/>
                <a:uFillTx/>
                <a:latin typeface="Arial" panose="020B0604020202020204"/>
                <a:ea typeface="+mn-ea"/>
                <a:cs typeface="+mn-cs"/>
              </a:rPr>
              <a:t>Over </a:t>
            </a:r>
            <a:r>
              <a:rPr kumimoji="0" lang="en-GB" sz="6000" b="1" i="0" u="none" strike="noStrike" kern="1200" cap="none" spc="0" normalizeH="0" baseline="0" noProof="0" dirty="0">
                <a:ln>
                  <a:noFill/>
                </a:ln>
                <a:solidFill>
                  <a:prstClr val="white"/>
                </a:solidFill>
                <a:effectLst/>
                <a:uLnTx/>
                <a:uFillTx/>
                <a:latin typeface="Arial" panose="020B0604020202020204"/>
                <a:ea typeface="+mn-ea"/>
                <a:cs typeface="+mn-cs"/>
              </a:rPr>
              <a:t>90%</a:t>
            </a:r>
            <a:r>
              <a:rPr kumimoji="0" lang="en-GB" sz="4800" b="1" i="0" u="none" strike="noStrike" kern="1200" cap="none" spc="0" normalizeH="0" baseline="0" noProof="0" dirty="0">
                <a:ln>
                  <a:noFill/>
                </a:ln>
                <a:solidFill>
                  <a:prstClr val="white"/>
                </a:solidFill>
                <a:effectLst/>
                <a:uLnTx/>
                <a:uFillTx/>
                <a:latin typeface="Arial" panose="020B0604020202020204"/>
                <a:ea typeface="+mn-ea"/>
                <a:cs typeface="+mn-cs"/>
              </a:rPr>
              <a:t> </a:t>
            </a:r>
            <a:endParaRPr kumimoji="0" lang="en-GB" sz="4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2" name="Straight Connector 1">
            <a:extLst>
              <a:ext uri="{FF2B5EF4-FFF2-40B4-BE49-F238E27FC236}">
                <a16:creationId xmlns:a16="http://schemas.microsoft.com/office/drawing/2014/main" id="{305B6F2A-73B4-0456-3C8D-DFA958B63310}"/>
              </a:ext>
            </a:extLst>
          </p:cNvPr>
          <p:cNvCxnSpPr>
            <a:cxnSpLocks/>
          </p:cNvCxnSpPr>
          <p:nvPr/>
        </p:nvCxnSpPr>
        <p:spPr>
          <a:xfrm>
            <a:off x="6226650" y="1364788"/>
            <a:ext cx="0" cy="4509506"/>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7D071FA-80CF-2454-6052-8775DA28D0B7}"/>
              </a:ext>
            </a:extLst>
          </p:cNvPr>
          <p:cNvSpPr txBox="1"/>
          <p:nvPr/>
        </p:nvSpPr>
        <p:spPr>
          <a:xfrm>
            <a:off x="3118747" y="4392460"/>
            <a:ext cx="2888764" cy="12926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204491"/>
                </a:solidFill>
                <a:effectLst/>
                <a:uLnTx/>
                <a:uFillTx/>
                <a:latin typeface="Arial" panose="020B0604020202020204"/>
                <a:ea typeface="+mn-ea"/>
                <a:cs typeface="+mn-cs"/>
              </a:rPr>
              <a:t>Have attended CPD activities </a:t>
            </a:r>
            <a:br>
              <a:rPr kumimoji="0" lang="en-GB" sz="2600" b="1" i="0" u="none" strike="noStrike" kern="1200" cap="none" spc="0" normalizeH="0" baseline="0" noProof="0" dirty="0">
                <a:ln>
                  <a:noFill/>
                </a:ln>
                <a:solidFill>
                  <a:srgbClr val="204491"/>
                </a:solidFill>
                <a:effectLst/>
                <a:uLnTx/>
                <a:uFillTx/>
                <a:latin typeface="Arial" panose="020B0604020202020204"/>
                <a:ea typeface="+mn-ea"/>
                <a:cs typeface="+mn-cs"/>
              </a:rPr>
            </a:br>
            <a:r>
              <a:rPr kumimoji="0" lang="en-GB" sz="2600" b="1" i="0" u="none" strike="noStrike" kern="1200" cap="none" spc="0" normalizeH="0" baseline="0" noProof="0" dirty="0">
                <a:ln>
                  <a:noFill/>
                </a:ln>
                <a:solidFill>
                  <a:srgbClr val="204491"/>
                </a:solidFill>
                <a:effectLst/>
                <a:uLnTx/>
                <a:uFillTx/>
                <a:latin typeface="Arial" panose="020B0604020202020204"/>
                <a:ea typeface="+mn-ea"/>
                <a:cs typeface="+mn-cs"/>
              </a:rPr>
              <a:t>on NEETs</a:t>
            </a:r>
          </a:p>
        </p:txBody>
      </p:sp>
      <p:sp>
        <p:nvSpPr>
          <p:cNvPr id="14" name="TextBox 13">
            <a:extLst>
              <a:ext uri="{FF2B5EF4-FFF2-40B4-BE49-F238E27FC236}">
                <a16:creationId xmlns:a16="http://schemas.microsoft.com/office/drawing/2014/main" id="{64CCB7F7-A917-A54C-95C0-DF508CB266AD}"/>
              </a:ext>
            </a:extLst>
          </p:cNvPr>
          <p:cNvSpPr txBox="1"/>
          <p:nvPr/>
        </p:nvSpPr>
        <p:spPr>
          <a:xfrm>
            <a:off x="822382" y="4473799"/>
            <a:ext cx="1721541" cy="1015663"/>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204491"/>
                </a:solidFill>
                <a:effectLst/>
                <a:uLnTx/>
                <a:uFillTx/>
                <a:latin typeface="Arial" panose="020B0604020202020204"/>
                <a:ea typeface="+mn-ea"/>
                <a:cs typeface="+mn-cs"/>
              </a:rPr>
              <a:t>45% </a:t>
            </a:r>
            <a:endParaRPr kumimoji="0" lang="en-GB" sz="6000" b="0" i="0" u="none" strike="noStrike" kern="1200" cap="none" spc="0" normalizeH="0" baseline="0" noProof="0" dirty="0">
              <a:ln>
                <a:noFill/>
              </a:ln>
              <a:solidFill>
                <a:srgbClr val="204491"/>
              </a:solidFill>
              <a:effectLst/>
              <a:uLnTx/>
              <a:uFillTx/>
              <a:latin typeface="Arial" panose="020B0604020202020204"/>
              <a:ea typeface="+mn-ea"/>
              <a:cs typeface="+mn-cs"/>
            </a:endParaRPr>
          </a:p>
        </p:txBody>
      </p:sp>
      <p:pic>
        <p:nvPicPr>
          <p:cNvPr id="15" name="Graphic 14" descr="Group of women outline">
            <a:extLst>
              <a:ext uri="{FF2B5EF4-FFF2-40B4-BE49-F238E27FC236}">
                <a16:creationId xmlns:a16="http://schemas.microsoft.com/office/drawing/2014/main" id="{BD68C7E9-B1CB-2C07-7499-3DA06D9773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56814" y="1814810"/>
            <a:ext cx="1770593" cy="1770593"/>
          </a:xfrm>
          <a:prstGeom prst="rect">
            <a:avLst/>
          </a:prstGeom>
        </p:spPr>
      </p:pic>
    </p:spTree>
    <p:extLst>
      <p:ext uri="{BB962C8B-B14F-4D97-AF65-F5344CB8AC3E}">
        <p14:creationId xmlns:p14="http://schemas.microsoft.com/office/powerpoint/2010/main" val="192719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2243B-55C0-D3A6-20F2-0323EADFAE4E}"/>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A249AB6-8606-B002-B268-5A7BC499D91E}"/>
              </a:ext>
            </a:extLst>
          </p:cNvPr>
          <p:cNvSpPr txBox="1">
            <a:spLocks/>
          </p:cNvSpPr>
          <p:nvPr/>
        </p:nvSpPr>
        <p:spPr>
          <a:xfrm>
            <a:off x="11184565" y="6364883"/>
            <a:ext cx="75803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63DCA5C9-2E11-4C67-86EB-AE1DE127DC64}" type="slidenum">
              <a:rPr lang="en-US" sz="800" smtClean="0">
                <a:solidFill>
                  <a:schemeClr val="bg1"/>
                </a:solidFill>
                <a:latin typeface="Arial" panose="020B0604020202020204" pitchFamily="34" charset="0"/>
                <a:cs typeface="Arial" panose="020B0604020202020204" pitchFamily="34" charset="0"/>
              </a:rPr>
              <a:pPr algn="r">
                <a:defRPr/>
              </a:pPr>
              <a:t>31</a:t>
            </a:fld>
            <a:endParaRPr lang="en-US" sz="80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BBBFE49B-7709-EC87-9AAC-94A9AAAEABDF}"/>
              </a:ext>
            </a:extLst>
          </p:cNvPr>
          <p:cNvSpPr>
            <a:spLocks noGrp="1"/>
          </p:cNvSpPr>
          <p:nvPr>
            <p:ph type="title"/>
          </p:nvPr>
        </p:nvSpPr>
        <p:spPr>
          <a:xfrm>
            <a:off x="432000" y="360000"/>
            <a:ext cx="11253918" cy="927297"/>
          </a:xfrm>
        </p:spPr>
        <p:txBody>
          <a:bodyPr>
            <a:normAutofit/>
          </a:bodyPr>
          <a:lstStyle/>
          <a:p>
            <a:r>
              <a:rPr lang="en-GB" sz="3500" b="1" dirty="0">
                <a:solidFill>
                  <a:srgbClr val="0096D8"/>
                </a:solidFill>
                <a:latin typeface="Arial" panose="020B0604020202020204" pitchFamily="34" charset="0"/>
                <a:cs typeface="Arial" panose="020B0604020202020204" pitchFamily="34" charset="0"/>
              </a:rPr>
              <a:t>NEETs teachers: </a:t>
            </a:r>
            <a:r>
              <a:rPr lang="en-GB" sz="3500" b="1" dirty="0">
                <a:solidFill>
                  <a:schemeClr val="tx1">
                    <a:lumMod val="75000"/>
                    <a:lumOff val="25000"/>
                  </a:schemeClr>
                </a:solidFill>
                <a:latin typeface="Arial" panose="020B0604020202020204" pitchFamily="34" charset="0"/>
                <a:cs typeface="Arial" panose="020B0604020202020204" pitchFamily="34" charset="0"/>
              </a:rPr>
              <a:t>key actors in motivating NEETs</a:t>
            </a:r>
            <a:endParaRPr lang="en-GB" sz="3500" dirty="0">
              <a:solidFill>
                <a:schemeClr val="tx1">
                  <a:lumMod val="75000"/>
                  <a:lumOff val="25000"/>
                </a:schemeClr>
              </a:solidFill>
            </a:endParaRPr>
          </a:p>
        </p:txBody>
      </p:sp>
      <p:sp>
        <p:nvSpPr>
          <p:cNvPr id="6" name="Slide Number Placeholder 5">
            <a:extLst>
              <a:ext uri="{FF2B5EF4-FFF2-40B4-BE49-F238E27FC236}">
                <a16:creationId xmlns:a16="http://schemas.microsoft.com/office/drawing/2014/main" id="{9E6A8AAB-814A-19F2-3701-D7D9180CA3EB}"/>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E24DB2E2-336C-41C7-BB9E-962E2078AA03}" type="slidenum">
              <a:rPr lang="en-GB" sz="800"/>
              <a:t>31</a:t>
            </a:fld>
            <a:endParaRPr lang="en-GB" sz="800"/>
          </a:p>
        </p:txBody>
      </p:sp>
      <p:cxnSp>
        <p:nvCxnSpPr>
          <p:cNvPr id="34" name="Straight Connector 33">
            <a:extLst>
              <a:ext uri="{FF2B5EF4-FFF2-40B4-BE49-F238E27FC236}">
                <a16:creationId xmlns:a16="http://schemas.microsoft.com/office/drawing/2014/main" id="{84DE44EA-117A-58CC-97E3-9BD62B478BFF}"/>
              </a:ext>
            </a:extLst>
          </p:cNvPr>
          <p:cNvCxnSpPr>
            <a:cxnSpLocks/>
          </p:cNvCxnSpPr>
          <p:nvPr/>
        </p:nvCxnSpPr>
        <p:spPr>
          <a:xfrm>
            <a:off x="6316838" y="1287297"/>
            <a:ext cx="0" cy="4695015"/>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 name="Chart 3">
            <a:extLst>
              <a:ext uri="{FF2B5EF4-FFF2-40B4-BE49-F238E27FC236}">
                <a16:creationId xmlns:a16="http://schemas.microsoft.com/office/drawing/2014/main" id="{161574F4-7235-074A-6C10-9AADBE19E0E1}"/>
              </a:ext>
            </a:extLst>
          </p:cNvPr>
          <p:cNvGraphicFramePr>
            <a:graphicFrameLocks/>
          </p:cNvGraphicFramePr>
          <p:nvPr>
            <p:extLst>
              <p:ext uri="{D42A27DB-BD31-4B8C-83A1-F6EECF244321}">
                <p14:modId xmlns:p14="http://schemas.microsoft.com/office/powerpoint/2010/main" val="1713151111"/>
              </p:ext>
            </p:extLst>
          </p:nvPr>
        </p:nvGraphicFramePr>
        <p:xfrm>
          <a:off x="315461" y="1488141"/>
          <a:ext cx="5780537" cy="388171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A473375B-61F3-3BF0-D71D-2052F472E620}"/>
              </a:ext>
            </a:extLst>
          </p:cNvPr>
          <p:cNvSpPr txBox="1"/>
          <p:nvPr/>
        </p:nvSpPr>
        <p:spPr>
          <a:xfrm>
            <a:off x="6427822" y="1680585"/>
            <a:ext cx="2696356" cy="1015663"/>
          </a:xfrm>
          <a:prstGeom prst="rect">
            <a:avLst/>
          </a:prstGeom>
          <a:noFill/>
        </p:spPr>
        <p:txBody>
          <a:bodyPr wrap="square">
            <a:spAutoFit/>
          </a:bodyPr>
          <a:lstStyle/>
          <a:p>
            <a:r>
              <a:rPr lang="en-GB" sz="6000" b="1" dirty="0">
                <a:solidFill>
                  <a:srgbClr val="00337B"/>
                </a:solidFill>
              </a:rPr>
              <a:t>83% </a:t>
            </a:r>
          </a:p>
        </p:txBody>
      </p:sp>
      <p:sp>
        <p:nvSpPr>
          <p:cNvPr id="13" name="TextBox 12">
            <a:extLst>
              <a:ext uri="{FF2B5EF4-FFF2-40B4-BE49-F238E27FC236}">
                <a16:creationId xmlns:a16="http://schemas.microsoft.com/office/drawing/2014/main" id="{9F012A42-EF30-21A1-C80A-9CB83E17B830}"/>
              </a:ext>
            </a:extLst>
          </p:cNvPr>
          <p:cNvSpPr txBox="1"/>
          <p:nvPr/>
        </p:nvSpPr>
        <p:spPr>
          <a:xfrm>
            <a:off x="8285156" y="1488141"/>
            <a:ext cx="3491462" cy="1569660"/>
          </a:xfrm>
          <a:prstGeom prst="rect">
            <a:avLst/>
          </a:prstGeom>
          <a:noFill/>
        </p:spPr>
        <p:txBody>
          <a:bodyPr wrap="square">
            <a:spAutoFit/>
          </a:bodyPr>
          <a:lstStyle/>
          <a:p>
            <a:r>
              <a:rPr lang="en-GB" sz="2400" dirty="0">
                <a:solidFill>
                  <a:srgbClr val="00337B"/>
                </a:solidFill>
              </a:rPr>
              <a:t>Believe </a:t>
            </a:r>
            <a:r>
              <a:rPr lang="en-GB" sz="2400" b="1" dirty="0">
                <a:solidFill>
                  <a:srgbClr val="00337B"/>
                </a:solidFill>
              </a:rPr>
              <a:t>NEETs teachers play a key role </a:t>
            </a:r>
            <a:r>
              <a:rPr lang="en-GB" sz="2400" dirty="0">
                <a:solidFill>
                  <a:srgbClr val="00337B"/>
                </a:solidFill>
              </a:rPr>
              <a:t>in motivating NEETs to pursue learning</a:t>
            </a:r>
          </a:p>
        </p:txBody>
      </p:sp>
      <p:sp>
        <p:nvSpPr>
          <p:cNvPr id="15" name="TextBox 14">
            <a:extLst>
              <a:ext uri="{FF2B5EF4-FFF2-40B4-BE49-F238E27FC236}">
                <a16:creationId xmlns:a16="http://schemas.microsoft.com/office/drawing/2014/main" id="{2DD0F988-2C38-90B3-DC48-14476A4E4C8D}"/>
              </a:ext>
            </a:extLst>
          </p:cNvPr>
          <p:cNvSpPr txBox="1"/>
          <p:nvPr/>
        </p:nvSpPr>
        <p:spPr>
          <a:xfrm>
            <a:off x="8285156" y="3759753"/>
            <a:ext cx="3695678" cy="1938992"/>
          </a:xfrm>
          <a:prstGeom prst="rect">
            <a:avLst/>
          </a:prstGeom>
          <a:noFill/>
        </p:spPr>
        <p:txBody>
          <a:bodyPr wrap="square">
            <a:spAutoFit/>
          </a:bodyPr>
          <a:lstStyle/>
          <a:p>
            <a:r>
              <a:rPr lang="en-GB" sz="2400" dirty="0">
                <a:solidFill>
                  <a:srgbClr val="FFC000"/>
                </a:solidFill>
              </a:rPr>
              <a:t>Say </a:t>
            </a:r>
            <a:r>
              <a:rPr lang="en-GB" sz="2400" b="1" dirty="0">
                <a:solidFill>
                  <a:srgbClr val="FFC000"/>
                </a:solidFill>
              </a:rPr>
              <a:t>NEETs’ motivation </a:t>
            </a:r>
            <a:r>
              <a:rPr lang="en-GB" sz="2400" dirty="0">
                <a:solidFill>
                  <a:srgbClr val="FFC000"/>
                </a:solidFill>
              </a:rPr>
              <a:t>is ‘completely’ or ‘very much’ </a:t>
            </a:r>
            <a:r>
              <a:rPr lang="en-GB" sz="2400" b="1" dirty="0">
                <a:solidFill>
                  <a:srgbClr val="FFC000"/>
                </a:solidFill>
              </a:rPr>
              <a:t>linked to completing VET </a:t>
            </a:r>
            <a:r>
              <a:rPr lang="en-GB" sz="2400" dirty="0">
                <a:solidFill>
                  <a:srgbClr val="FFC000"/>
                </a:solidFill>
              </a:rPr>
              <a:t>programmes</a:t>
            </a:r>
          </a:p>
        </p:txBody>
      </p:sp>
      <p:sp>
        <p:nvSpPr>
          <p:cNvPr id="17" name="TextBox 16">
            <a:extLst>
              <a:ext uri="{FF2B5EF4-FFF2-40B4-BE49-F238E27FC236}">
                <a16:creationId xmlns:a16="http://schemas.microsoft.com/office/drawing/2014/main" id="{1F0A7901-481F-0C9B-4A98-AA1CCCDA5D19}"/>
              </a:ext>
            </a:extLst>
          </p:cNvPr>
          <p:cNvSpPr txBox="1"/>
          <p:nvPr/>
        </p:nvSpPr>
        <p:spPr>
          <a:xfrm>
            <a:off x="6427822" y="4028913"/>
            <a:ext cx="2696356" cy="1015663"/>
          </a:xfrm>
          <a:prstGeom prst="rect">
            <a:avLst/>
          </a:prstGeom>
          <a:noFill/>
        </p:spPr>
        <p:txBody>
          <a:bodyPr wrap="square">
            <a:spAutoFit/>
          </a:bodyPr>
          <a:lstStyle>
            <a:defPPr>
              <a:defRPr lang="en-US"/>
            </a:defPPr>
            <a:lvl1pPr>
              <a:defRPr sz="6600" b="1">
                <a:solidFill>
                  <a:srgbClr val="00337B"/>
                </a:solidFill>
              </a:defRPr>
            </a:lvl1pPr>
          </a:lstStyle>
          <a:p>
            <a:r>
              <a:rPr lang="en-GB" sz="6000" dirty="0">
                <a:solidFill>
                  <a:srgbClr val="FFC000"/>
                </a:solidFill>
              </a:rPr>
              <a:t>74%</a:t>
            </a:r>
          </a:p>
        </p:txBody>
      </p:sp>
      <p:sp>
        <p:nvSpPr>
          <p:cNvPr id="7" name="TextBox 6">
            <a:extLst>
              <a:ext uri="{FF2B5EF4-FFF2-40B4-BE49-F238E27FC236}">
                <a16:creationId xmlns:a16="http://schemas.microsoft.com/office/drawing/2014/main" id="{ECDF96AA-F071-D94C-1047-FFE0EF7C614C}"/>
              </a:ext>
            </a:extLst>
          </p:cNvPr>
          <p:cNvSpPr txBox="1"/>
          <p:nvPr/>
        </p:nvSpPr>
        <p:spPr>
          <a:xfrm>
            <a:off x="522547" y="5844485"/>
            <a:ext cx="4645591" cy="27565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rPr>
              <a:t>Source: </a:t>
            </a: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hlinkClick r:id="rId4"/>
              </a:rPr>
              <a:t>Cedefop, 2025</a:t>
            </a:r>
            <a:endPar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35697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8FD81-0721-D6FC-FDDC-9A875B0F2D0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6887A4FB-9A55-285D-16CE-7B33DEF58C37}"/>
              </a:ext>
            </a:extLst>
          </p:cNvPr>
          <p:cNvSpPr txBox="1">
            <a:spLocks/>
          </p:cNvSpPr>
          <p:nvPr/>
        </p:nvSpPr>
        <p:spPr>
          <a:xfrm>
            <a:off x="11184565" y="6364883"/>
            <a:ext cx="758032"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63DCA5C9-2E11-4C67-86EB-AE1DE127DC64}" type="slidenum">
              <a:rPr lang="en-US" sz="800" smtClean="0">
                <a:solidFill>
                  <a:schemeClr val="bg1"/>
                </a:solidFill>
                <a:latin typeface="Arial" panose="020B0604020202020204" pitchFamily="34" charset="0"/>
                <a:cs typeface="Arial" panose="020B0604020202020204" pitchFamily="34" charset="0"/>
              </a:rPr>
              <a:pPr algn="r">
                <a:defRPr/>
              </a:pPr>
              <a:t>32</a:t>
            </a:fld>
            <a:endParaRPr lang="en-US" sz="800">
              <a:solidFill>
                <a:schemeClr val="bg1"/>
              </a:solidFill>
              <a:latin typeface="Arial" panose="020B0604020202020204" pitchFamily="34" charset="0"/>
              <a:cs typeface="Arial" panose="020B0604020202020204" pitchFamily="34" charset="0"/>
            </a:endParaRPr>
          </a:p>
        </p:txBody>
      </p:sp>
      <p:graphicFrame>
        <p:nvGraphicFramePr>
          <p:cNvPr id="12" name="Chart 11">
            <a:extLst>
              <a:ext uri="{FF2B5EF4-FFF2-40B4-BE49-F238E27FC236}">
                <a16:creationId xmlns:a16="http://schemas.microsoft.com/office/drawing/2014/main" id="{1E9D2999-D120-AB5A-C30D-DCAE862BA3DA}"/>
              </a:ext>
            </a:extLst>
          </p:cNvPr>
          <p:cNvGraphicFramePr/>
          <p:nvPr>
            <p:extLst>
              <p:ext uri="{D42A27DB-BD31-4B8C-83A1-F6EECF244321}">
                <p14:modId xmlns:p14="http://schemas.microsoft.com/office/powerpoint/2010/main" val="1497409705"/>
              </p:ext>
            </p:extLst>
          </p:nvPr>
        </p:nvGraphicFramePr>
        <p:xfrm>
          <a:off x="127202" y="1357462"/>
          <a:ext cx="4005184" cy="252362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FB28A2B7-0565-5113-0874-2BDCBB08652D}"/>
              </a:ext>
            </a:extLst>
          </p:cNvPr>
          <p:cNvSpPr txBox="1"/>
          <p:nvPr/>
        </p:nvSpPr>
        <p:spPr>
          <a:xfrm>
            <a:off x="3582297" y="1823872"/>
            <a:ext cx="6927923" cy="1477328"/>
          </a:xfrm>
          <a:prstGeom prst="rect">
            <a:avLst/>
          </a:prstGeom>
          <a:noFill/>
        </p:spPr>
        <p:txBody>
          <a:bodyPr wrap="square">
            <a:spAutoFit/>
          </a:bodyPr>
          <a:lstStyle/>
          <a:p>
            <a:r>
              <a:rPr lang="en-GB" sz="3000" b="1" dirty="0">
                <a:solidFill>
                  <a:srgbClr val="204491"/>
                </a:solidFill>
              </a:rPr>
              <a:t>Believe NEETs teachers play a role in aligning VET programmes with labour market needs</a:t>
            </a:r>
          </a:p>
        </p:txBody>
      </p:sp>
      <p:graphicFrame>
        <p:nvGraphicFramePr>
          <p:cNvPr id="17" name="Chart 16">
            <a:extLst>
              <a:ext uri="{FF2B5EF4-FFF2-40B4-BE49-F238E27FC236}">
                <a16:creationId xmlns:a16="http://schemas.microsoft.com/office/drawing/2014/main" id="{C40FFDC8-9A15-FFB6-1165-61C5AA43128A}"/>
              </a:ext>
            </a:extLst>
          </p:cNvPr>
          <p:cNvGraphicFramePr/>
          <p:nvPr>
            <p:extLst>
              <p:ext uri="{D42A27DB-BD31-4B8C-83A1-F6EECF244321}">
                <p14:modId xmlns:p14="http://schemas.microsoft.com/office/powerpoint/2010/main" val="2528246204"/>
              </p:ext>
            </p:extLst>
          </p:nvPr>
        </p:nvGraphicFramePr>
        <p:xfrm>
          <a:off x="127201" y="3638084"/>
          <a:ext cx="4005184" cy="2523626"/>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221802EC-0805-ADD8-3A87-47709F2BE185}"/>
              </a:ext>
            </a:extLst>
          </p:cNvPr>
          <p:cNvSpPr txBox="1"/>
          <p:nvPr/>
        </p:nvSpPr>
        <p:spPr>
          <a:xfrm>
            <a:off x="3582297" y="4393519"/>
            <a:ext cx="6837379" cy="1015663"/>
          </a:xfrm>
          <a:prstGeom prst="rect">
            <a:avLst/>
          </a:prstGeom>
          <a:noFill/>
        </p:spPr>
        <p:txBody>
          <a:bodyPr wrap="square">
            <a:spAutoFit/>
          </a:bodyPr>
          <a:lstStyle/>
          <a:p>
            <a:r>
              <a:rPr lang="en-GB" sz="3000" b="1" dirty="0">
                <a:solidFill>
                  <a:srgbClr val="FFC000"/>
                </a:solidFill>
              </a:rPr>
              <a:t>NEETs teachers collaborate </a:t>
            </a:r>
            <a:br>
              <a:rPr lang="en-GB" sz="3000" b="1" dirty="0">
                <a:solidFill>
                  <a:srgbClr val="FFC000"/>
                </a:solidFill>
              </a:rPr>
            </a:br>
            <a:r>
              <a:rPr lang="en-GB" sz="3000" b="1" dirty="0">
                <a:solidFill>
                  <a:srgbClr val="FFC000"/>
                </a:solidFill>
              </a:rPr>
              <a:t>with company specialists</a:t>
            </a:r>
          </a:p>
        </p:txBody>
      </p:sp>
      <p:pic>
        <p:nvPicPr>
          <p:cNvPr id="1026" name="Picture 2" descr="The power of the question mark - SWOOP Analytics® | Digital Workplace  Analytics">
            <a:extLst>
              <a:ext uri="{FF2B5EF4-FFF2-40B4-BE49-F238E27FC236}">
                <a16:creationId xmlns:a16="http://schemas.microsoft.com/office/drawing/2014/main" id="{8B50AA0B-B898-593F-6420-926496331AD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14418" y="3414655"/>
            <a:ext cx="1566322" cy="8235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9137B9-663C-4859-017D-C7ACC4A6802A}"/>
              </a:ext>
            </a:extLst>
          </p:cNvPr>
          <p:cNvSpPr>
            <a:spLocks noGrp="1"/>
          </p:cNvSpPr>
          <p:nvPr>
            <p:ph type="title"/>
          </p:nvPr>
        </p:nvSpPr>
        <p:spPr>
          <a:xfrm>
            <a:off x="432000" y="223024"/>
            <a:ext cx="11253918" cy="1134438"/>
          </a:xfrm>
        </p:spPr>
        <p:txBody>
          <a:bodyPr>
            <a:noAutofit/>
          </a:bodyPr>
          <a:lstStyle/>
          <a:p>
            <a:r>
              <a:rPr lang="en-GB" sz="3500" b="1" dirty="0">
                <a:solidFill>
                  <a:srgbClr val="0092D5"/>
                </a:solidFill>
                <a:latin typeface="Arial" panose="020B0604020202020204" pitchFamily="34" charset="0"/>
                <a:cs typeface="Arial" panose="020B0604020202020204" pitchFamily="34" charset="0"/>
              </a:rPr>
              <a:t>NEETs teachers: </a:t>
            </a:r>
            <a:r>
              <a:rPr lang="en-GB" sz="3500" b="1" dirty="0">
                <a:solidFill>
                  <a:schemeClr val="tx1">
                    <a:lumMod val="75000"/>
                    <a:lumOff val="25000"/>
                  </a:schemeClr>
                </a:solidFill>
                <a:latin typeface="Arial" panose="020B0604020202020204" pitchFamily="34" charset="0"/>
                <a:cs typeface="Arial" panose="020B0604020202020204" pitchFamily="34" charset="0"/>
              </a:rPr>
              <a:t>making VET programmes more relevant to the labour market</a:t>
            </a:r>
            <a:endParaRPr lang="en-GB" sz="3500" dirty="0">
              <a:solidFill>
                <a:schemeClr val="tx1">
                  <a:lumMod val="75000"/>
                  <a:lumOff val="25000"/>
                </a:schemeClr>
              </a:solidFill>
            </a:endParaRPr>
          </a:p>
        </p:txBody>
      </p:sp>
      <p:sp>
        <p:nvSpPr>
          <p:cNvPr id="4" name="TextBox 3">
            <a:extLst>
              <a:ext uri="{FF2B5EF4-FFF2-40B4-BE49-F238E27FC236}">
                <a16:creationId xmlns:a16="http://schemas.microsoft.com/office/drawing/2014/main" id="{2C91363D-A50B-EC28-D5C0-1F216D8F0402}"/>
              </a:ext>
            </a:extLst>
          </p:cNvPr>
          <p:cNvSpPr txBox="1"/>
          <p:nvPr/>
        </p:nvSpPr>
        <p:spPr>
          <a:xfrm>
            <a:off x="3667123" y="6041338"/>
            <a:ext cx="4645591" cy="27565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rPr>
              <a:t>Source: </a:t>
            </a: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hlinkClick r:id="rId6"/>
              </a:rPr>
              <a:t>Cedefop, 2025</a:t>
            </a:r>
            <a:endPar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13826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AFEBB192-84A8-F12B-2178-44AA18C017D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31" name="Rectangle 30">
            <a:extLst>
              <a:ext uri="{FF2B5EF4-FFF2-40B4-BE49-F238E27FC236}">
                <a16:creationId xmlns:a16="http://schemas.microsoft.com/office/drawing/2014/main" id="{68DAB5CB-54F4-F28D-7D8B-0162AB733528}"/>
              </a:ext>
            </a:extLst>
          </p:cNvPr>
          <p:cNvSpPr/>
          <p:nvPr/>
        </p:nvSpPr>
        <p:spPr>
          <a:xfrm>
            <a:off x="0" y="0"/>
            <a:ext cx="12302836" cy="6858000"/>
          </a:xfrm>
          <a:prstGeom prst="rect">
            <a:avLst/>
          </a:prstGeom>
          <a:gradFill>
            <a:gsLst>
              <a:gs pos="44000">
                <a:schemeClr val="bg1">
                  <a:alpha val="93000"/>
                </a:schemeClr>
              </a:gs>
              <a:gs pos="89000">
                <a:srgbClr val="FFFFFF">
                  <a:shade val="100000"/>
                  <a:satMod val="115000"/>
                  <a:alpha val="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2F27D58E-75E3-1505-FE9D-B570B5B4C6D1}"/>
              </a:ext>
            </a:extLst>
          </p:cNvPr>
          <p:cNvSpPr>
            <a:spLocks noGrp="1"/>
          </p:cNvSpPr>
          <p:nvPr>
            <p:ph type="title"/>
          </p:nvPr>
        </p:nvSpPr>
        <p:spPr>
          <a:xfrm>
            <a:off x="432000" y="360000"/>
            <a:ext cx="6899564" cy="746728"/>
          </a:xfrm>
        </p:spPr>
        <p:txBody>
          <a:bodyPr>
            <a:normAutofit/>
          </a:bodyPr>
          <a:lstStyle/>
          <a:p>
            <a:r>
              <a:rPr lang="en-GB" sz="3700" dirty="0">
                <a:solidFill>
                  <a:srgbClr val="0092D5"/>
                </a:solidFill>
              </a:rPr>
              <a:t>Key take aways</a:t>
            </a:r>
          </a:p>
        </p:txBody>
      </p:sp>
      <p:grpSp>
        <p:nvGrpSpPr>
          <p:cNvPr id="11" name="Group 10">
            <a:extLst>
              <a:ext uri="{FF2B5EF4-FFF2-40B4-BE49-F238E27FC236}">
                <a16:creationId xmlns:a16="http://schemas.microsoft.com/office/drawing/2014/main" id="{C1DEBE80-3C6A-194B-CF5A-40FA9D00847D}"/>
              </a:ext>
            </a:extLst>
          </p:cNvPr>
          <p:cNvGrpSpPr/>
          <p:nvPr/>
        </p:nvGrpSpPr>
        <p:grpSpPr>
          <a:xfrm>
            <a:off x="9298641" y="4982630"/>
            <a:ext cx="2893359" cy="1041400"/>
            <a:chOff x="6406364" y="474553"/>
            <a:chExt cx="2893359" cy="1041400"/>
          </a:xfrm>
        </p:grpSpPr>
        <p:sp>
          <p:nvSpPr>
            <p:cNvPr id="13" name="Rectangle 12">
              <a:extLst>
                <a:ext uri="{FF2B5EF4-FFF2-40B4-BE49-F238E27FC236}">
                  <a16:creationId xmlns:a16="http://schemas.microsoft.com/office/drawing/2014/main" id="{573FC99B-AA40-6377-C5ED-C02C70614C77}"/>
                </a:ext>
              </a:extLst>
            </p:cNvPr>
            <p:cNvSpPr/>
            <p:nvPr/>
          </p:nvSpPr>
          <p:spPr>
            <a:xfrm>
              <a:off x="6406364" y="474553"/>
              <a:ext cx="2893359" cy="1041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4" name="Picture 13">
              <a:extLst>
                <a:ext uri="{FF2B5EF4-FFF2-40B4-BE49-F238E27FC236}">
                  <a16:creationId xmlns:a16="http://schemas.microsoft.com/office/drawing/2014/main" id="{6823BE1F-E63E-75F1-0268-708C61F02B92}"/>
                </a:ext>
              </a:extLst>
            </p:cNvPr>
            <p:cNvPicPr>
              <a:picLocks noChangeAspect="1"/>
            </p:cNvPicPr>
            <p:nvPr/>
          </p:nvPicPr>
          <p:blipFill>
            <a:blip r:embed="rId3"/>
            <a:stretch>
              <a:fillRect/>
            </a:stretch>
          </p:blipFill>
          <p:spPr>
            <a:xfrm>
              <a:off x="6614795" y="694254"/>
              <a:ext cx="2300958" cy="638569"/>
            </a:xfrm>
            <a:prstGeom prst="rect">
              <a:avLst/>
            </a:prstGeom>
          </p:spPr>
        </p:pic>
      </p:grpSp>
      <p:pic>
        <p:nvPicPr>
          <p:cNvPr id="15" name="Graphic 14" descr="Group of women outline">
            <a:extLst>
              <a:ext uri="{FF2B5EF4-FFF2-40B4-BE49-F238E27FC236}">
                <a16:creationId xmlns:a16="http://schemas.microsoft.com/office/drawing/2014/main" id="{CFD8F8D0-16CC-D649-1092-DA71CA541D7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6532" y="1436063"/>
            <a:ext cx="1080000" cy="1080000"/>
          </a:xfrm>
          <a:prstGeom prst="rect">
            <a:avLst/>
          </a:prstGeom>
        </p:spPr>
      </p:pic>
      <p:sp>
        <p:nvSpPr>
          <p:cNvPr id="17" name="TextBox 16">
            <a:extLst>
              <a:ext uri="{FF2B5EF4-FFF2-40B4-BE49-F238E27FC236}">
                <a16:creationId xmlns:a16="http://schemas.microsoft.com/office/drawing/2014/main" id="{C7F7A3E4-99A3-6A5F-5653-EFB62BF0D409}"/>
              </a:ext>
            </a:extLst>
          </p:cNvPr>
          <p:cNvSpPr txBox="1"/>
          <p:nvPr/>
        </p:nvSpPr>
        <p:spPr>
          <a:xfrm>
            <a:off x="1835292" y="1191233"/>
            <a:ext cx="4472683" cy="1569660"/>
          </a:xfrm>
          <a:prstGeom prst="rect">
            <a:avLst/>
          </a:prstGeom>
          <a:noFill/>
        </p:spPr>
        <p:txBody>
          <a:bodyPr wrap="square">
            <a:spAutoFit/>
          </a:bodyPr>
          <a:lstStyle/>
          <a:p>
            <a:r>
              <a:rPr lang="en-GB" sz="2400" b="1" dirty="0">
                <a:solidFill>
                  <a:srgbClr val="00337B"/>
                </a:solidFill>
              </a:rPr>
              <a:t>Experience matters most</a:t>
            </a:r>
          </a:p>
          <a:p>
            <a:r>
              <a:rPr lang="en-GB" sz="2400" dirty="0"/>
              <a:t>more direct experience working with NEETs </a:t>
            </a:r>
          </a:p>
          <a:p>
            <a:r>
              <a:rPr lang="en-GB" sz="2400" dirty="0"/>
              <a:t>       better prepared</a:t>
            </a:r>
          </a:p>
        </p:txBody>
      </p:sp>
      <p:cxnSp>
        <p:nvCxnSpPr>
          <p:cNvPr id="18" name="Straight Arrow Connector 17">
            <a:extLst>
              <a:ext uri="{FF2B5EF4-FFF2-40B4-BE49-F238E27FC236}">
                <a16:creationId xmlns:a16="http://schemas.microsoft.com/office/drawing/2014/main" id="{A0B24E34-CC96-614B-A4C5-D51B7AF6D9F6}"/>
              </a:ext>
            </a:extLst>
          </p:cNvPr>
          <p:cNvCxnSpPr/>
          <p:nvPr/>
        </p:nvCxnSpPr>
        <p:spPr>
          <a:xfrm>
            <a:off x="1996728" y="2549754"/>
            <a:ext cx="393291" cy="0"/>
          </a:xfrm>
          <a:prstGeom prst="straightConnector1">
            <a:avLst/>
          </a:prstGeom>
          <a:ln w="69850">
            <a:solidFill>
              <a:srgbClr val="20449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705996D-E8F6-C381-EF9C-DC966E7D43B0}"/>
              </a:ext>
            </a:extLst>
          </p:cNvPr>
          <p:cNvSpPr txBox="1"/>
          <p:nvPr/>
        </p:nvSpPr>
        <p:spPr>
          <a:xfrm>
            <a:off x="1835292" y="4043448"/>
            <a:ext cx="4299128" cy="1200329"/>
          </a:xfrm>
          <a:prstGeom prst="rect">
            <a:avLst/>
          </a:prstGeom>
          <a:noFill/>
        </p:spPr>
        <p:txBody>
          <a:bodyPr wrap="square">
            <a:spAutoFit/>
          </a:bodyPr>
          <a:lstStyle/>
          <a:p>
            <a:pPr marR="0" lvl="0" algn="l" defTabSz="914400" rtl="0" eaLnBrk="1" fontAlgn="auto" latinLnBrk="0" hangingPunct="1">
              <a:lnSpc>
                <a:spcPct val="100000"/>
              </a:lnSpc>
              <a:spcBef>
                <a:spcPts val="600"/>
              </a:spcBef>
              <a:buClrTx/>
              <a:buSzTx/>
              <a:tabLst/>
              <a:defRPr/>
            </a:pPr>
            <a:r>
              <a:rPr kumimoji="0" lang="en-GB" sz="2400" b="1" i="0" u="none" strike="noStrike" kern="1200" cap="none" spc="0" normalizeH="0" baseline="0" noProof="0" dirty="0">
                <a:ln>
                  <a:noFill/>
                </a:ln>
                <a:solidFill>
                  <a:srgbClr val="FFC000"/>
                </a:solidFill>
                <a:effectLst/>
                <a:uLnTx/>
                <a:uFillTx/>
                <a:latin typeface="Arial" panose="020B0604020202020204"/>
                <a:ea typeface="+mn-ea"/>
                <a:cs typeface="+mn-cs"/>
              </a:rPr>
              <a:t>Need for extended support</a:t>
            </a:r>
            <a:endParaRPr kumimoji="0" lang="en-GB" sz="2400" i="0" u="none" strike="noStrike" kern="1200" cap="none" spc="0" normalizeH="0" baseline="0" noProof="0" dirty="0">
              <a:ln>
                <a:noFill/>
              </a:ln>
              <a:solidFill>
                <a:prstClr val="black"/>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black"/>
                </a:solidFill>
                <a:effectLst/>
                <a:uLnTx/>
                <a:uFillTx/>
                <a:latin typeface="Arial" panose="020B0604020202020204"/>
                <a:ea typeface="+mn-ea"/>
                <a:cs typeface="+mn-cs"/>
              </a:rPr>
              <a:t>psychosocial </a:t>
            </a:r>
          </a:p>
          <a:p>
            <a:pPr marL="342900" marR="0" lvl="0" indent="-342900" algn="l" defTabSz="914400" rtl="0" eaLnBrk="1" fontAlgn="auto" latinLnBrk="0" hangingPunct="1">
              <a:lnSpc>
                <a:spcPct val="100000"/>
              </a:lnSpc>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black"/>
                </a:solidFill>
                <a:effectLst/>
                <a:uLnTx/>
                <a:uFillTx/>
                <a:latin typeface="Arial" panose="020B0604020202020204"/>
                <a:ea typeface="+mn-ea"/>
                <a:cs typeface="+mn-cs"/>
              </a:rPr>
              <a:t>language mediation</a:t>
            </a:r>
            <a:endParaRPr kumimoji="0" lang="en-US" sz="2200" i="0" u="none" strike="noStrike" kern="1200" cap="none" spc="0" normalizeH="0" baseline="0" noProof="0" dirty="0">
              <a:ln>
                <a:noFill/>
              </a:ln>
              <a:solidFill>
                <a:prstClr val="black"/>
              </a:solidFill>
              <a:effectLst/>
              <a:uLnTx/>
              <a:uFillTx/>
              <a:latin typeface="Calibri"/>
              <a:ea typeface="+mn-ea"/>
              <a:cs typeface="+mn-cs"/>
            </a:endParaRPr>
          </a:p>
        </p:txBody>
      </p:sp>
      <p:pic>
        <p:nvPicPr>
          <p:cNvPr id="22" name="Graphic 21" descr="Classroom with solid fill">
            <a:extLst>
              <a:ext uri="{FF2B5EF4-FFF2-40B4-BE49-F238E27FC236}">
                <a16:creationId xmlns:a16="http://schemas.microsoft.com/office/drawing/2014/main" id="{B0CC7896-3DC6-24FA-307F-BCEAFE822A2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5074" y="2812219"/>
            <a:ext cx="1080000" cy="1080000"/>
          </a:xfrm>
          <a:prstGeom prst="rect">
            <a:avLst/>
          </a:prstGeom>
        </p:spPr>
      </p:pic>
      <p:sp>
        <p:nvSpPr>
          <p:cNvPr id="23" name="TextBox 22">
            <a:extLst>
              <a:ext uri="{FF2B5EF4-FFF2-40B4-BE49-F238E27FC236}">
                <a16:creationId xmlns:a16="http://schemas.microsoft.com/office/drawing/2014/main" id="{61370136-982A-3939-A6B7-5AFD7CC74925}"/>
              </a:ext>
            </a:extLst>
          </p:cNvPr>
          <p:cNvSpPr txBox="1"/>
          <p:nvPr/>
        </p:nvSpPr>
        <p:spPr>
          <a:xfrm>
            <a:off x="1835292" y="2936720"/>
            <a:ext cx="6514624" cy="830997"/>
          </a:xfrm>
          <a:prstGeom prst="rect">
            <a:avLst/>
          </a:prstGeom>
          <a:noFill/>
        </p:spPr>
        <p:txBody>
          <a:bodyPr wrap="square">
            <a:spAutoFit/>
          </a:bodyPr>
          <a:lstStyle/>
          <a:p>
            <a:r>
              <a:rPr lang="en-GB" sz="2400" b="1" dirty="0">
                <a:solidFill>
                  <a:srgbClr val="0092D5"/>
                </a:solidFill>
              </a:rPr>
              <a:t>Targeted CPD is essential</a:t>
            </a:r>
          </a:p>
          <a:p>
            <a:r>
              <a:rPr lang="en-GB" sz="2400" dirty="0"/>
              <a:t>focused on NEETs characteristics</a:t>
            </a:r>
          </a:p>
        </p:txBody>
      </p:sp>
      <p:sp>
        <p:nvSpPr>
          <p:cNvPr id="24" name="TextBox 23">
            <a:extLst>
              <a:ext uri="{FF2B5EF4-FFF2-40B4-BE49-F238E27FC236}">
                <a16:creationId xmlns:a16="http://schemas.microsoft.com/office/drawing/2014/main" id="{20AEDFB8-0FBD-A606-E2BD-EB2D2B9FB1B1}"/>
              </a:ext>
            </a:extLst>
          </p:cNvPr>
          <p:cNvSpPr txBox="1"/>
          <p:nvPr/>
        </p:nvSpPr>
        <p:spPr>
          <a:xfrm>
            <a:off x="1835292" y="5377294"/>
            <a:ext cx="5275371" cy="830997"/>
          </a:xfrm>
          <a:prstGeom prst="rect">
            <a:avLst/>
          </a:prstGeom>
          <a:noFill/>
        </p:spPr>
        <p:txBody>
          <a:bodyPr wrap="square">
            <a:spAutoFit/>
          </a:bodyPr>
          <a:lstStyle/>
          <a:p>
            <a:r>
              <a:rPr lang="en-GB" sz="2400" b="1" dirty="0">
                <a:solidFill>
                  <a:srgbClr val="807A78"/>
                </a:solidFill>
              </a:rPr>
              <a:t>Investing in hands-on experience </a:t>
            </a:r>
            <a:r>
              <a:rPr lang="en-GB" sz="2400" dirty="0"/>
              <a:t>yields the greatest impact</a:t>
            </a:r>
          </a:p>
        </p:txBody>
      </p:sp>
      <p:pic>
        <p:nvPicPr>
          <p:cNvPr id="28" name="Graphic 27" descr="Cheers with solid fill">
            <a:extLst>
              <a:ext uri="{FF2B5EF4-FFF2-40B4-BE49-F238E27FC236}">
                <a16:creationId xmlns:a16="http://schemas.microsoft.com/office/drawing/2014/main" id="{2699A67F-7891-E3C9-C5A5-50ADC8B8219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9332" y="5448756"/>
            <a:ext cx="914400" cy="914400"/>
          </a:xfrm>
          <a:prstGeom prst="rect">
            <a:avLst/>
          </a:prstGeom>
        </p:spPr>
      </p:pic>
      <p:pic>
        <p:nvPicPr>
          <p:cNvPr id="30" name="Graphic 29" descr="Books with solid fill">
            <a:extLst>
              <a:ext uri="{FF2B5EF4-FFF2-40B4-BE49-F238E27FC236}">
                <a16:creationId xmlns:a16="http://schemas.microsoft.com/office/drawing/2014/main" id="{CDC6FC48-B0D4-AD88-0E0A-F03EBE86571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2655" y="4176754"/>
            <a:ext cx="1080000" cy="1080000"/>
          </a:xfrm>
          <a:prstGeom prst="rect">
            <a:avLst/>
          </a:prstGeom>
        </p:spPr>
      </p:pic>
      <p:sp>
        <p:nvSpPr>
          <p:cNvPr id="3" name="TextBox 2">
            <a:extLst>
              <a:ext uri="{FF2B5EF4-FFF2-40B4-BE49-F238E27FC236}">
                <a16:creationId xmlns:a16="http://schemas.microsoft.com/office/drawing/2014/main" id="{FDD08F08-C4AF-8B47-7BB1-EA5791AF65E1}"/>
              </a:ext>
            </a:extLst>
          </p:cNvPr>
          <p:cNvSpPr txBox="1"/>
          <p:nvPr/>
        </p:nvSpPr>
        <p:spPr>
          <a:xfrm>
            <a:off x="5008768" y="6582347"/>
            <a:ext cx="4645591" cy="27565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rPr>
              <a:t>Source: </a:t>
            </a:r>
            <a:r>
              <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hlinkClick r:id="rId12"/>
              </a:rPr>
              <a:t>Cedefop, 2025</a:t>
            </a:r>
            <a:endParaRPr kumimoji="0" lang="en-US" sz="1200" b="0" i="1"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02912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68EB0E9A-3F13-D7C6-C393-65154FB6EC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762"/>
          <a:stretch/>
        </p:blipFill>
        <p:spPr>
          <a:xfrm>
            <a:off x="7494773" y="0"/>
            <a:ext cx="4693136" cy="6544638"/>
          </a:xfrm>
          <a:prstGeom prst="parallelogram">
            <a:avLst/>
          </a:prstGeom>
        </p:spPr>
      </p:pic>
      <p:sp>
        <p:nvSpPr>
          <p:cNvPr id="4" name="TextBox 3">
            <a:extLst>
              <a:ext uri="{FF2B5EF4-FFF2-40B4-BE49-F238E27FC236}">
                <a16:creationId xmlns:a16="http://schemas.microsoft.com/office/drawing/2014/main" id="{8D90620C-3180-752E-0060-5CE13EA5B031}"/>
              </a:ext>
            </a:extLst>
          </p:cNvPr>
          <p:cNvSpPr txBox="1"/>
          <p:nvPr/>
        </p:nvSpPr>
        <p:spPr>
          <a:xfrm>
            <a:off x="1316401" y="1521875"/>
            <a:ext cx="6561971" cy="738664"/>
          </a:xfrm>
          <a:prstGeom prst="rect">
            <a:avLst/>
          </a:prstGeom>
          <a:noFill/>
        </p:spPr>
        <p:txBody>
          <a:bodyPr wrap="square">
            <a:spAutoFit/>
          </a:bodyPr>
          <a:lstStyle/>
          <a:p>
            <a:r>
              <a:rPr lang="en-GB" sz="2200" b="1" dirty="0">
                <a:solidFill>
                  <a:srgbClr val="00337B"/>
                </a:solidFill>
                <a:latin typeface="Arial" panose="020B0604020202020204" pitchFamily="34" charset="0"/>
                <a:cs typeface="Arial" panose="020B0604020202020204" pitchFamily="34" charset="0"/>
              </a:rPr>
              <a:t>Build a stronger evidence base: </a:t>
            </a:r>
            <a:r>
              <a:rPr lang="en-GB" sz="2000" dirty="0">
                <a:latin typeface="Arial" panose="020B0604020202020204" pitchFamily="34" charset="0"/>
                <a:cs typeface="Arial" panose="020B0604020202020204" pitchFamily="34" charset="0"/>
              </a:rPr>
              <a:t>better understand teachers’ profiles, CPD needs and challenges</a:t>
            </a:r>
          </a:p>
        </p:txBody>
      </p:sp>
      <p:sp>
        <p:nvSpPr>
          <p:cNvPr id="9" name="TextBox 8">
            <a:extLst>
              <a:ext uri="{FF2B5EF4-FFF2-40B4-BE49-F238E27FC236}">
                <a16:creationId xmlns:a16="http://schemas.microsoft.com/office/drawing/2014/main" id="{E45B10F8-A012-7547-2E11-2DC11BD40259}"/>
              </a:ext>
            </a:extLst>
          </p:cNvPr>
          <p:cNvSpPr txBox="1"/>
          <p:nvPr/>
        </p:nvSpPr>
        <p:spPr>
          <a:xfrm>
            <a:off x="1316401" y="5075789"/>
            <a:ext cx="6427964" cy="1077218"/>
          </a:xfrm>
          <a:prstGeom prst="rect">
            <a:avLst/>
          </a:prstGeom>
          <a:noFill/>
        </p:spPr>
        <p:txBody>
          <a:bodyPr wrap="square">
            <a:spAutoFit/>
          </a:bodyPr>
          <a:lstStyle/>
          <a:p>
            <a:pPr>
              <a:buClr>
                <a:srgbClr val="00B0F0"/>
              </a:buClr>
            </a:pPr>
            <a:r>
              <a:rPr lang="en-GB" sz="2200" b="1" dirty="0">
                <a:solidFill>
                  <a:srgbClr val="807A78"/>
                </a:solidFill>
                <a:latin typeface="Arial" panose="020B0604020202020204" pitchFamily="34" charset="0"/>
                <a:cs typeface="Arial" panose="020B0604020202020204" pitchFamily="34" charset="0"/>
              </a:rPr>
              <a:t>Drive coordinated, impact-oriented policy: </a:t>
            </a:r>
            <a:r>
              <a:rPr lang="en-GB" sz="2000" dirty="0"/>
              <a:t>mobilise resources, coordinate stakeholders and tailor CPD to real needs</a:t>
            </a:r>
            <a:endParaRPr lang="en-GB" sz="2400" b="1" dirty="0">
              <a:solidFill>
                <a:srgbClr val="807A78"/>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D72714B-6400-6EC4-763A-0B3FE23A5BB9}"/>
              </a:ext>
            </a:extLst>
          </p:cNvPr>
          <p:cNvSpPr txBox="1"/>
          <p:nvPr/>
        </p:nvSpPr>
        <p:spPr>
          <a:xfrm>
            <a:off x="1317710" y="2594308"/>
            <a:ext cx="6285176" cy="738664"/>
          </a:xfrm>
          <a:prstGeom prst="rect">
            <a:avLst/>
          </a:prstGeom>
          <a:noFill/>
        </p:spPr>
        <p:txBody>
          <a:bodyPr wrap="square">
            <a:spAutoFit/>
          </a:bodyPr>
          <a:lstStyle/>
          <a:p>
            <a:pPr>
              <a:buClr>
                <a:srgbClr val="00B0F0"/>
              </a:buClr>
            </a:pPr>
            <a:r>
              <a:rPr lang="en-GB" sz="2200" b="1" dirty="0">
                <a:solidFill>
                  <a:srgbClr val="0092D5"/>
                </a:solidFill>
              </a:rPr>
              <a:t>Identify and share good practices: </a:t>
            </a:r>
            <a:r>
              <a:rPr lang="en-GB" sz="2000" b="0" dirty="0"/>
              <a:t>support mutual learning and effective transfer of what works</a:t>
            </a:r>
          </a:p>
        </p:txBody>
      </p:sp>
      <p:sp>
        <p:nvSpPr>
          <p:cNvPr id="13" name="TextBox 12">
            <a:extLst>
              <a:ext uri="{FF2B5EF4-FFF2-40B4-BE49-F238E27FC236}">
                <a16:creationId xmlns:a16="http://schemas.microsoft.com/office/drawing/2014/main" id="{B1E0DCD3-429B-4959-4018-71E11ABE132D}"/>
              </a:ext>
            </a:extLst>
          </p:cNvPr>
          <p:cNvSpPr txBox="1"/>
          <p:nvPr/>
        </p:nvSpPr>
        <p:spPr>
          <a:xfrm>
            <a:off x="1316401" y="3615029"/>
            <a:ext cx="6820732" cy="1046440"/>
          </a:xfrm>
          <a:prstGeom prst="rect">
            <a:avLst/>
          </a:prstGeom>
          <a:noFill/>
        </p:spPr>
        <p:txBody>
          <a:bodyPr wrap="square">
            <a:spAutoFit/>
          </a:bodyPr>
          <a:lstStyle/>
          <a:p>
            <a:pPr>
              <a:buClr>
                <a:srgbClr val="00B0F0"/>
              </a:buClr>
            </a:pPr>
            <a:r>
              <a:rPr lang="en-GB" sz="2200" b="1" dirty="0">
                <a:solidFill>
                  <a:srgbClr val="FFC000"/>
                </a:solidFill>
              </a:rPr>
              <a:t>Creating comprehensive support systems: </a:t>
            </a:r>
            <a:r>
              <a:rPr lang="en-GB" sz="2000" dirty="0"/>
              <a:t>liaise teachers with career guidance practitioners, phycologists, social workers, employers, in-company trainers</a:t>
            </a:r>
            <a:endParaRPr lang="en-GB" sz="3600" b="0" dirty="0">
              <a:solidFill>
                <a:schemeClr val="tx1">
                  <a:lumMod val="85000"/>
                  <a:lumOff val="15000"/>
                </a:schemeClr>
              </a:solidFill>
            </a:endParaRPr>
          </a:p>
        </p:txBody>
      </p:sp>
      <p:grpSp>
        <p:nvGrpSpPr>
          <p:cNvPr id="25" name="Group 24">
            <a:extLst>
              <a:ext uri="{FF2B5EF4-FFF2-40B4-BE49-F238E27FC236}">
                <a16:creationId xmlns:a16="http://schemas.microsoft.com/office/drawing/2014/main" id="{5E36436B-7646-71A0-67CB-F56810E32577}"/>
              </a:ext>
            </a:extLst>
          </p:cNvPr>
          <p:cNvGrpSpPr/>
          <p:nvPr/>
        </p:nvGrpSpPr>
        <p:grpSpPr>
          <a:xfrm>
            <a:off x="432000" y="1491098"/>
            <a:ext cx="769441" cy="834944"/>
            <a:chOff x="281088" y="1742556"/>
            <a:chExt cx="769441" cy="834944"/>
          </a:xfrm>
        </p:grpSpPr>
        <p:sp>
          <p:nvSpPr>
            <p:cNvPr id="10" name="TextBox 9">
              <a:extLst>
                <a:ext uri="{FF2B5EF4-FFF2-40B4-BE49-F238E27FC236}">
                  <a16:creationId xmlns:a16="http://schemas.microsoft.com/office/drawing/2014/main" id="{6C3061AF-23B6-5C6A-4679-3795B75DDA42}"/>
                </a:ext>
              </a:extLst>
            </p:cNvPr>
            <p:cNvSpPr txBox="1"/>
            <p:nvPr/>
          </p:nvSpPr>
          <p:spPr>
            <a:xfrm>
              <a:off x="360000" y="1746503"/>
              <a:ext cx="530352" cy="830997"/>
            </a:xfrm>
            <a:prstGeom prst="rect">
              <a:avLst/>
            </a:prstGeom>
            <a:noFill/>
          </p:spPr>
          <p:txBody>
            <a:bodyPr wrap="square" rtlCol="0">
              <a:spAutoFit/>
            </a:bodyPr>
            <a:lstStyle/>
            <a:p>
              <a:r>
                <a:rPr lang="en-GR" sz="4800" b="1" dirty="0">
                  <a:solidFill>
                    <a:srgbClr val="09539D"/>
                  </a:solidFill>
                  <a:latin typeface="Arial Black" panose="020B0604020202020204" pitchFamily="34" charset="0"/>
                  <a:cs typeface="Arial Black" panose="020B0604020202020204" pitchFamily="34" charset="0"/>
                </a:rPr>
                <a:t>1</a:t>
              </a:r>
            </a:p>
          </p:txBody>
        </p:sp>
        <p:sp>
          <p:nvSpPr>
            <p:cNvPr id="16" name="Oval 15">
              <a:extLst>
                <a:ext uri="{FF2B5EF4-FFF2-40B4-BE49-F238E27FC236}">
                  <a16:creationId xmlns:a16="http://schemas.microsoft.com/office/drawing/2014/main" id="{6D99E24E-D084-CD32-EFA3-6E4A7604A7D9}"/>
                </a:ext>
              </a:extLst>
            </p:cNvPr>
            <p:cNvSpPr/>
            <p:nvPr/>
          </p:nvSpPr>
          <p:spPr>
            <a:xfrm>
              <a:off x="281088" y="1742556"/>
              <a:ext cx="769441" cy="769441"/>
            </a:xfrm>
            <a:prstGeom prst="ellipse">
              <a:avLst/>
            </a:prstGeom>
            <a:noFill/>
            <a:ln>
              <a:solidFill>
                <a:srgbClr val="0953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grpSp>
      <p:sp>
        <p:nvSpPr>
          <p:cNvPr id="19" name="TextBox 18">
            <a:extLst>
              <a:ext uri="{FF2B5EF4-FFF2-40B4-BE49-F238E27FC236}">
                <a16:creationId xmlns:a16="http://schemas.microsoft.com/office/drawing/2014/main" id="{C3EB9E37-948D-E137-FE7C-00D20BD4CD23}"/>
              </a:ext>
            </a:extLst>
          </p:cNvPr>
          <p:cNvSpPr txBox="1"/>
          <p:nvPr/>
        </p:nvSpPr>
        <p:spPr>
          <a:xfrm>
            <a:off x="12095544" y="-520861"/>
            <a:ext cx="184731" cy="369332"/>
          </a:xfrm>
          <a:prstGeom prst="rect">
            <a:avLst/>
          </a:prstGeom>
          <a:noFill/>
        </p:spPr>
        <p:txBody>
          <a:bodyPr wrap="none" rtlCol="0">
            <a:spAutoFit/>
          </a:bodyPr>
          <a:lstStyle/>
          <a:p>
            <a:endParaRPr lang="en-GR"/>
          </a:p>
        </p:txBody>
      </p:sp>
      <p:grpSp>
        <p:nvGrpSpPr>
          <p:cNvPr id="24" name="Group 23">
            <a:extLst>
              <a:ext uri="{FF2B5EF4-FFF2-40B4-BE49-F238E27FC236}">
                <a16:creationId xmlns:a16="http://schemas.microsoft.com/office/drawing/2014/main" id="{DED3BB9B-BBEB-6036-C1A7-944C325131A3}"/>
              </a:ext>
            </a:extLst>
          </p:cNvPr>
          <p:cNvGrpSpPr/>
          <p:nvPr/>
        </p:nvGrpSpPr>
        <p:grpSpPr>
          <a:xfrm>
            <a:off x="378627" y="2575105"/>
            <a:ext cx="769441" cy="830997"/>
            <a:chOff x="281087" y="2761476"/>
            <a:chExt cx="769441" cy="830997"/>
          </a:xfrm>
        </p:grpSpPr>
        <p:sp>
          <p:nvSpPr>
            <p:cNvPr id="12" name="TextBox 11">
              <a:extLst>
                <a:ext uri="{FF2B5EF4-FFF2-40B4-BE49-F238E27FC236}">
                  <a16:creationId xmlns:a16="http://schemas.microsoft.com/office/drawing/2014/main" id="{28790620-F9D9-69CF-1549-7927C32E1E6A}"/>
                </a:ext>
              </a:extLst>
            </p:cNvPr>
            <p:cNvSpPr txBox="1"/>
            <p:nvPr/>
          </p:nvSpPr>
          <p:spPr>
            <a:xfrm>
              <a:off x="383150" y="2761476"/>
              <a:ext cx="420624" cy="830997"/>
            </a:xfrm>
            <a:prstGeom prst="rect">
              <a:avLst/>
            </a:prstGeom>
            <a:noFill/>
          </p:spPr>
          <p:txBody>
            <a:bodyPr wrap="square" rtlCol="0">
              <a:spAutoFit/>
            </a:bodyPr>
            <a:lstStyle/>
            <a:p>
              <a:r>
                <a:rPr lang="en-GR" sz="4800" b="1" dirty="0">
                  <a:solidFill>
                    <a:srgbClr val="0093D6"/>
                  </a:solidFill>
                  <a:latin typeface="Arial Black" panose="020B0604020202020204" pitchFamily="34" charset="0"/>
                  <a:cs typeface="Arial Black" panose="020B0604020202020204" pitchFamily="34" charset="0"/>
                </a:rPr>
                <a:t>2</a:t>
              </a:r>
            </a:p>
          </p:txBody>
        </p:sp>
        <p:sp>
          <p:nvSpPr>
            <p:cNvPr id="20" name="Oval 19">
              <a:extLst>
                <a:ext uri="{FF2B5EF4-FFF2-40B4-BE49-F238E27FC236}">
                  <a16:creationId xmlns:a16="http://schemas.microsoft.com/office/drawing/2014/main" id="{3AC5CC22-73BD-C8CD-F538-C0DE2CA478C0}"/>
                </a:ext>
              </a:extLst>
            </p:cNvPr>
            <p:cNvSpPr/>
            <p:nvPr/>
          </p:nvSpPr>
          <p:spPr>
            <a:xfrm>
              <a:off x="281087" y="2780679"/>
              <a:ext cx="769441" cy="769441"/>
            </a:xfrm>
            <a:prstGeom prst="ellipse">
              <a:avLst/>
            </a:prstGeom>
            <a:noFill/>
            <a:ln>
              <a:solidFill>
                <a:srgbClr val="0093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grpSp>
      <p:grpSp>
        <p:nvGrpSpPr>
          <p:cNvPr id="23" name="Group 22">
            <a:extLst>
              <a:ext uri="{FF2B5EF4-FFF2-40B4-BE49-F238E27FC236}">
                <a16:creationId xmlns:a16="http://schemas.microsoft.com/office/drawing/2014/main" id="{CF58E326-D8A3-35E5-CED3-EA6CD9C1D969}"/>
              </a:ext>
            </a:extLst>
          </p:cNvPr>
          <p:cNvGrpSpPr/>
          <p:nvPr/>
        </p:nvGrpSpPr>
        <p:grpSpPr>
          <a:xfrm>
            <a:off x="378627" y="3714227"/>
            <a:ext cx="769441" cy="830997"/>
            <a:chOff x="269511" y="3946237"/>
            <a:chExt cx="769441" cy="830997"/>
          </a:xfrm>
        </p:grpSpPr>
        <p:sp>
          <p:nvSpPr>
            <p:cNvPr id="14" name="TextBox 13">
              <a:extLst>
                <a:ext uri="{FF2B5EF4-FFF2-40B4-BE49-F238E27FC236}">
                  <a16:creationId xmlns:a16="http://schemas.microsoft.com/office/drawing/2014/main" id="{93CC564B-FDE5-5959-ED29-036813F099A7}"/>
                </a:ext>
              </a:extLst>
            </p:cNvPr>
            <p:cNvSpPr txBox="1"/>
            <p:nvPr/>
          </p:nvSpPr>
          <p:spPr>
            <a:xfrm>
              <a:off x="360000" y="3946237"/>
              <a:ext cx="530352" cy="830997"/>
            </a:xfrm>
            <a:prstGeom prst="rect">
              <a:avLst/>
            </a:prstGeom>
            <a:noFill/>
          </p:spPr>
          <p:txBody>
            <a:bodyPr wrap="square" rtlCol="0">
              <a:spAutoFit/>
            </a:bodyPr>
            <a:lstStyle/>
            <a:p>
              <a:r>
                <a:rPr lang="en-GR" sz="4800" b="1">
                  <a:solidFill>
                    <a:srgbClr val="FFC000"/>
                  </a:solidFill>
                  <a:latin typeface="Arial Black" panose="020B0604020202020204" pitchFamily="34" charset="0"/>
                  <a:cs typeface="Arial Black" panose="020B0604020202020204" pitchFamily="34" charset="0"/>
                </a:rPr>
                <a:t>3</a:t>
              </a:r>
            </a:p>
          </p:txBody>
        </p:sp>
        <p:sp>
          <p:nvSpPr>
            <p:cNvPr id="21" name="Oval 20">
              <a:extLst>
                <a:ext uri="{FF2B5EF4-FFF2-40B4-BE49-F238E27FC236}">
                  <a16:creationId xmlns:a16="http://schemas.microsoft.com/office/drawing/2014/main" id="{C7BF8F1B-6A6C-CA82-E737-0E0494B60494}"/>
                </a:ext>
              </a:extLst>
            </p:cNvPr>
            <p:cNvSpPr/>
            <p:nvPr/>
          </p:nvSpPr>
          <p:spPr>
            <a:xfrm>
              <a:off x="269511" y="3946237"/>
              <a:ext cx="769441" cy="769441"/>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grpSp>
      <p:sp>
        <p:nvSpPr>
          <p:cNvPr id="2" name="Slide Number Placeholder 5">
            <a:extLst>
              <a:ext uri="{FF2B5EF4-FFF2-40B4-BE49-F238E27FC236}">
                <a16:creationId xmlns:a16="http://schemas.microsoft.com/office/drawing/2014/main" id="{B6B384AE-25B3-36C6-D2E0-6071F03BD848}"/>
              </a:ext>
            </a:extLst>
          </p:cNvPr>
          <p:cNvSpPr>
            <a:spLocks noGrp="1"/>
          </p:cNvSpPr>
          <p:nvPr>
            <p:ph type="sldNum" sz="quarter" idx="4294967295"/>
          </p:nvPr>
        </p:nvSpPr>
        <p:spPr>
          <a:xfrm>
            <a:off x="11610975" y="6375400"/>
            <a:ext cx="581025"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E24DB2E2-336C-41C7-BB9E-962E2078AA03}" type="slidenum">
              <a:rPr lang="en-GB" sz="800"/>
              <a:t>34</a:t>
            </a:fld>
            <a:endParaRPr lang="en-GB" sz="800"/>
          </a:p>
        </p:txBody>
      </p:sp>
      <p:grpSp>
        <p:nvGrpSpPr>
          <p:cNvPr id="5" name="Group 4">
            <a:extLst>
              <a:ext uri="{FF2B5EF4-FFF2-40B4-BE49-F238E27FC236}">
                <a16:creationId xmlns:a16="http://schemas.microsoft.com/office/drawing/2014/main" id="{D96A36FC-9CC8-396F-A976-9C70CFA21E85}"/>
              </a:ext>
            </a:extLst>
          </p:cNvPr>
          <p:cNvGrpSpPr/>
          <p:nvPr/>
        </p:nvGrpSpPr>
        <p:grpSpPr>
          <a:xfrm>
            <a:off x="378626" y="5082708"/>
            <a:ext cx="769441" cy="830997"/>
            <a:chOff x="501010" y="4961648"/>
            <a:chExt cx="769441" cy="830997"/>
          </a:xfrm>
        </p:grpSpPr>
        <p:sp>
          <p:nvSpPr>
            <p:cNvPr id="6" name="TextBox 5">
              <a:extLst>
                <a:ext uri="{FF2B5EF4-FFF2-40B4-BE49-F238E27FC236}">
                  <a16:creationId xmlns:a16="http://schemas.microsoft.com/office/drawing/2014/main" id="{64AA8AEB-6450-9A7D-0E1F-A3F18808DA28}"/>
                </a:ext>
              </a:extLst>
            </p:cNvPr>
            <p:cNvSpPr txBox="1"/>
            <p:nvPr/>
          </p:nvSpPr>
          <p:spPr>
            <a:xfrm>
              <a:off x="579925" y="4961648"/>
              <a:ext cx="530352" cy="830997"/>
            </a:xfrm>
            <a:prstGeom prst="rect">
              <a:avLst/>
            </a:prstGeom>
            <a:noFill/>
          </p:spPr>
          <p:txBody>
            <a:bodyPr wrap="square" rtlCol="0">
              <a:spAutoFit/>
            </a:bodyPr>
            <a:lstStyle/>
            <a:p>
              <a:r>
                <a:rPr lang="en-US" sz="4800" b="1" dirty="0">
                  <a:solidFill>
                    <a:schemeClr val="bg1">
                      <a:lumMod val="50000"/>
                    </a:schemeClr>
                  </a:solidFill>
                  <a:latin typeface="Arial Black" panose="020B0604020202020204" pitchFamily="34" charset="0"/>
                  <a:cs typeface="Arial Black" panose="020B0604020202020204" pitchFamily="34" charset="0"/>
                </a:rPr>
                <a:t>4</a:t>
              </a:r>
              <a:endParaRPr lang="en-GR" sz="4800" b="1" dirty="0">
                <a:solidFill>
                  <a:schemeClr val="bg1">
                    <a:lumMod val="50000"/>
                  </a:schemeClr>
                </a:solidFill>
                <a:latin typeface="Arial Black" panose="020B0604020202020204" pitchFamily="34" charset="0"/>
                <a:cs typeface="Arial Black" panose="020B0604020202020204" pitchFamily="34" charset="0"/>
              </a:endParaRPr>
            </a:p>
          </p:txBody>
        </p:sp>
        <p:sp>
          <p:nvSpPr>
            <p:cNvPr id="7" name="Oval 6">
              <a:extLst>
                <a:ext uri="{FF2B5EF4-FFF2-40B4-BE49-F238E27FC236}">
                  <a16:creationId xmlns:a16="http://schemas.microsoft.com/office/drawing/2014/main" id="{B6B8EAD8-6F74-E47C-BBC6-5C3F547F510D}"/>
                </a:ext>
              </a:extLst>
            </p:cNvPr>
            <p:cNvSpPr/>
            <p:nvPr/>
          </p:nvSpPr>
          <p:spPr>
            <a:xfrm>
              <a:off x="501010" y="4973223"/>
              <a:ext cx="769441" cy="769441"/>
            </a:xfrm>
            <a:prstGeom prst="ellipse">
              <a:avLst/>
            </a:prstGeom>
            <a:noFill/>
            <a:ln>
              <a:solidFill>
                <a:srgbClr val="6D6E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grpSp>
      <p:sp>
        <p:nvSpPr>
          <p:cNvPr id="17" name="Title 3">
            <a:extLst>
              <a:ext uri="{FF2B5EF4-FFF2-40B4-BE49-F238E27FC236}">
                <a16:creationId xmlns:a16="http://schemas.microsoft.com/office/drawing/2014/main" id="{385FDBB0-B76E-07E9-7906-5601CCFD4848}"/>
              </a:ext>
            </a:extLst>
          </p:cNvPr>
          <p:cNvSpPr txBox="1">
            <a:spLocks/>
          </p:cNvSpPr>
          <p:nvPr/>
        </p:nvSpPr>
        <p:spPr>
          <a:xfrm>
            <a:off x="432000" y="360000"/>
            <a:ext cx="8007326" cy="1044414"/>
          </a:xfrm>
          <a:prstGeom prst="rect">
            <a:avLst/>
          </a:prstGeom>
        </p:spPr>
        <p:txBody>
          <a:bodyPr>
            <a:no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algn="l">
              <a:lnSpc>
                <a:spcPts val="3600"/>
              </a:lnSpc>
            </a:pPr>
            <a:r>
              <a:rPr lang="en-GB" sz="3700" b="1" dirty="0">
                <a:solidFill>
                  <a:srgbClr val="0092D5"/>
                </a:solidFill>
                <a:cs typeface="Arial" panose="020B0604020202020204" pitchFamily="34" charset="0"/>
              </a:rPr>
              <a:t>Why upscale research on </a:t>
            </a:r>
            <a:r>
              <a:rPr lang="en-GB" sz="3700" b="1" dirty="0">
                <a:solidFill>
                  <a:schemeClr val="tx1">
                    <a:lumMod val="75000"/>
                    <a:lumOff val="25000"/>
                  </a:schemeClr>
                </a:solidFill>
                <a:cs typeface="Arial" panose="020B0604020202020204" pitchFamily="34" charset="0"/>
              </a:rPr>
              <a:t>NEETs teachers?</a:t>
            </a:r>
            <a:r>
              <a:rPr lang="en-GB" sz="3700" dirty="0">
                <a:solidFill>
                  <a:schemeClr val="tx1">
                    <a:lumMod val="75000"/>
                    <a:lumOff val="25000"/>
                  </a:schemeClr>
                </a:solidFill>
              </a:rPr>
              <a:t> </a:t>
            </a:r>
            <a:br>
              <a:rPr lang="en-GB" sz="3700" dirty="0"/>
            </a:br>
            <a:endParaRPr lang="en-GB" sz="3700" dirty="0">
              <a:solidFill>
                <a:schemeClr val="tx1">
                  <a:lumMod val="85000"/>
                  <a:lumOff val="15000"/>
                </a:schemeClr>
              </a:solidFill>
            </a:endParaRPr>
          </a:p>
        </p:txBody>
      </p:sp>
    </p:spTree>
    <p:extLst>
      <p:ext uri="{BB962C8B-B14F-4D97-AF65-F5344CB8AC3E}">
        <p14:creationId xmlns:p14="http://schemas.microsoft.com/office/powerpoint/2010/main" val="2336887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oster for a teacher survey&#10;&#10;AI-generated content may be incorrect.">
            <a:extLst>
              <a:ext uri="{FF2B5EF4-FFF2-40B4-BE49-F238E27FC236}">
                <a16:creationId xmlns:a16="http://schemas.microsoft.com/office/drawing/2014/main" id="{54A2889E-6650-696B-0D70-132DD9F0E2B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5561" y="1066284"/>
            <a:ext cx="5490439" cy="3088567"/>
          </a:xfrm>
          <a:prstGeom prst="rect">
            <a:avLst/>
          </a:prstGeom>
        </p:spPr>
      </p:pic>
      <p:pic>
        <p:nvPicPr>
          <p:cNvPr id="2" name="Picture 1">
            <a:extLst>
              <a:ext uri="{FF2B5EF4-FFF2-40B4-BE49-F238E27FC236}">
                <a16:creationId xmlns:a16="http://schemas.microsoft.com/office/drawing/2014/main" id="{5A5D5F92-EF5A-781D-8C12-7639DD50847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892415" y="3206186"/>
            <a:ext cx="7254642" cy="3466213"/>
          </a:xfrm>
          <a:prstGeom prst="rect">
            <a:avLst/>
          </a:prstGeom>
        </p:spPr>
      </p:pic>
      <p:sp>
        <p:nvSpPr>
          <p:cNvPr id="3" name="Title 3">
            <a:extLst>
              <a:ext uri="{FF2B5EF4-FFF2-40B4-BE49-F238E27FC236}">
                <a16:creationId xmlns:a16="http://schemas.microsoft.com/office/drawing/2014/main" id="{065AA2E8-C132-5CAA-87E0-B876FAB1E443}"/>
              </a:ext>
            </a:extLst>
          </p:cNvPr>
          <p:cNvSpPr txBox="1">
            <a:spLocks/>
          </p:cNvSpPr>
          <p:nvPr/>
        </p:nvSpPr>
        <p:spPr>
          <a:xfrm>
            <a:off x="432000" y="360000"/>
            <a:ext cx="8007326" cy="1044414"/>
          </a:xfrm>
          <a:prstGeom prst="rect">
            <a:avLst/>
          </a:prstGeom>
        </p:spPr>
        <p:txBody>
          <a:bodyPr>
            <a:no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algn="l">
              <a:lnSpc>
                <a:spcPts val="3600"/>
              </a:lnSpc>
            </a:pPr>
            <a:r>
              <a:rPr lang="en-GB" sz="3700" b="1" dirty="0">
                <a:solidFill>
                  <a:srgbClr val="0092D5"/>
                </a:solidFill>
                <a:cs typeface="Arial" panose="020B0604020202020204" pitchFamily="34" charset="0"/>
              </a:rPr>
              <a:t>We listen to teachers' </a:t>
            </a:r>
            <a:r>
              <a:rPr lang="en-GB" sz="3700" b="1" dirty="0">
                <a:cs typeface="Arial" panose="020B0604020202020204" pitchFamily="34" charset="0"/>
              </a:rPr>
              <a:t>voices</a:t>
            </a:r>
            <a:br>
              <a:rPr lang="en-GB" sz="3700" dirty="0"/>
            </a:br>
            <a:endParaRPr lang="en-GB" sz="3700" dirty="0">
              <a:solidFill>
                <a:schemeClr val="tx1">
                  <a:lumMod val="85000"/>
                  <a:lumOff val="15000"/>
                </a:schemeClr>
              </a:solidFill>
            </a:endParaRPr>
          </a:p>
        </p:txBody>
      </p:sp>
      <p:pic>
        <p:nvPicPr>
          <p:cNvPr id="2050" name="Picture 2" descr="event banner">
            <a:extLst>
              <a:ext uri="{FF2B5EF4-FFF2-40B4-BE49-F238E27FC236}">
                <a16:creationId xmlns:a16="http://schemas.microsoft.com/office/drawing/2014/main" id="{7F0A8414-7941-1E59-6577-4FFBEA7CE7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461" y="1244696"/>
            <a:ext cx="7901978" cy="526798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A3F198A-10DA-A773-8465-6D569BC387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561" y="4250142"/>
            <a:ext cx="2176922" cy="2167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493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p:cTn id="14" dur="1000" fill="hold"/>
                                        <p:tgtEl>
                                          <p:spTgt spid="2050"/>
                                        </p:tgtEl>
                                        <p:attrNameLst>
                                          <p:attrName>ppt_w</p:attrName>
                                        </p:attrNameLst>
                                      </p:cBhvr>
                                      <p:tavLst>
                                        <p:tav tm="0">
                                          <p:val>
                                            <p:strVal val="#ppt_w*0.70"/>
                                          </p:val>
                                        </p:tav>
                                        <p:tav tm="100000">
                                          <p:val>
                                            <p:strVal val="#ppt_w"/>
                                          </p:val>
                                        </p:tav>
                                      </p:tavLst>
                                    </p:anim>
                                    <p:anim calcmode="lin" valueType="num">
                                      <p:cBhvr>
                                        <p:cTn id="15" dur="1000" fill="hold"/>
                                        <p:tgtEl>
                                          <p:spTgt spid="2050"/>
                                        </p:tgtEl>
                                        <p:attrNameLst>
                                          <p:attrName>ppt_h</p:attrName>
                                        </p:attrNameLst>
                                      </p:cBhvr>
                                      <p:tavLst>
                                        <p:tav tm="0">
                                          <p:val>
                                            <p:strVal val="#ppt_h"/>
                                          </p:val>
                                        </p:tav>
                                        <p:tav tm="100000">
                                          <p:val>
                                            <p:strVal val="#ppt_h"/>
                                          </p:val>
                                        </p:tav>
                                      </p:tavLst>
                                    </p:anim>
                                    <p:animEffect transition="in" filter="fade">
                                      <p:cBhvr>
                                        <p:cTn id="16"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64001-19CC-392F-D0A2-32D6FC004FA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B3359AA3-050C-B1DC-75BB-03C09224AD19}"/>
              </a:ext>
            </a:extLst>
          </p:cNvPr>
          <p:cNvGrpSpPr/>
          <p:nvPr/>
        </p:nvGrpSpPr>
        <p:grpSpPr>
          <a:xfrm>
            <a:off x="0" y="1"/>
            <a:ext cx="12192000" cy="6857999"/>
            <a:chOff x="0" y="0"/>
            <a:chExt cx="12192000" cy="6857999"/>
          </a:xfrm>
        </p:grpSpPr>
        <p:pic>
          <p:nvPicPr>
            <p:cNvPr id="4" name="Picture 3">
              <a:extLst>
                <a:ext uri="{FF2B5EF4-FFF2-40B4-BE49-F238E27FC236}">
                  <a16:creationId xmlns:a16="http://schemas.microsoft.com/office/drawing/2014/main" id="{D894E09D-C0BE-FB4F-1570-7E816484D4F1}"/>
                </a:ext>
              </a:extLst>
            </p:cNvPr>
            <p:cNvPicPr>
              <a:picLocks noChangeAspect="1"/>
            </p:cNvPicPr>
            <p:nvPr/>
          </p:nvPicPr>
          <p:blipFill>
            <a:blip r:embed="rId3"/>
            <a:stretch>
              <a:fillRect/>
            </a:stretch>
          </p:blipFill>
          <p:spPr>
            <a:xfrm>
              <a:off x="0" y="0"/>
              <a:ext cx="12192000" cy="6857999"/>
            </a:xfrm>
            <a:prstGeom prst="rect">
              <a:avLst/>
            </a:prstGeom>
          </p:spPr>
        </p:pic>
        <p:sp>
          <p:nvSpPr>
            <p:cNvPr id="5" name="Rectangle 4">
              <a:extLst>
                <a:ext uri="{FF2B5EF4-FFF2-40B4-BE49-F238E27FC236}">
                  <a16:creationId xmlns:a16="http://schemas.microsoft.com/office/drawing/2014/main" id="{1531DA27-FA9A-FEFC-621F-56C86FFBDDE4}"/>
                </a:ext>
              </a:extLst>
            </p:cNvPr>
            <p:cNvSpPr/>
            <p:nvPr/>
          </p:nvSpPr>
          <p:spPr>
            <a:xfrm>
              <a:off x="580103" y="3283974"/>
              <a:ext cx="5692878" cy="7472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FC832CA-B7FC-448B-9681-2D6D692AF89D}"/>
                </a:ext>
              </a:extLst>
            </p:cNvPr>
            <p:cNvSpPr/>
            <p:nvPr/>
          </p:nvSpPr>
          <p:spPr>
            <a:xfrm>
              <a:off x="110334" y="4773559"/>
              <a:ext cx="3914911" cy="12690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FD5E185-3497-C6F8-3957-90C063425806}"/>
                </a:ext>
              </a:extLst>
            </p:cNvPr>
            <p:cNvSpPr/>
            <p:nvPr/>
          </p:nvSpPr>
          <p:spPr>
            <a:xfrm>
              <a:off x="3863773" y="2159978"/>
              <a:ext cx="1952565" cy="12690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6290615-1572-2C2B-0E5F-3C019AF4B930}"/>
                </a:ext>
              </a:extLst>
            </p:cNvPr>
            <p:cNvSpPr txBox="1"/>
            <p:nvPr/>
          </p:nvSpPr>
          <p:spPr>
            <a:xfrm>
              <a:off x="621543" y="3283974"/>
              <a:ext cx="3818481" cy="707886"/>
            </a:xfrm>
            <a:prstGeom prst="rect">
              <a:avLst/>
            </a:prstGeom>
            <a:noFill/>
          </p:spPr>
          <p:txBody>
            <a:bodyPr wrap="square" rtlCol="0">
              <a:spAutoFit/>
            </a:bodyPr>
            <a:lstStyle/>
            <a:p>
              <a:r>
                <a:rPr lang="en-GB" sz="4000" b="1">
                  <a:solidFill>
                    <a:srgbClr val="FA666A"/>
                  </a:solidFill>
                </a:rPr>
                <a:t>Any Questions?</a:t>
              </a:r>
            </a:p>
          </p:txBody>
        </p:sp>
      </p:grpSp>
    </p:spTree>
    <p:extLst>
      <p:ext uri="{BB962C8B-B14F-4D97-AF65-F5344CB8AC3E}">
        <p14:creationId xmlns:p14="http://schemas.microsoft.com/office/powerpoint/2010/main" val="4363811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with their heads in a blue and white page&#10;&#10;AI-generated content may be incorrect.">
            <a:extLst>
              <a:ext uri="{FF2B5EF4-FFF2-40B4-BE49-F238E27FC236}">
                <a16:creationId xmlns:a16="http://schemas.microsoft.com/office/drawing/2014/main" id="{9E8E105F-7DC4-8C39-C03A-9E000330D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45659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758813" y="2743200"/>
            <a:ext cx="6927219" cy="2386584"/>
          </a:xfrm>
        </p:spPr>
        <p:txBody>
          <a:bodyPr rtlCol="0">
            <a:normAutofit/>
          </a:bodyPr>
          <a:lstStyle/>
          <a:p>
            <a:pPr rtl="0"/>
            <a:r>
              <a:rPr lang="en-GB" sz="4000">
                <a:solidFill>
                  <a:srgbClr val="FFFFFF"/>
                </a:solidFill>
              </a:rPr>
              <a:t>Increasing work prospects of NEETs through capacity building</a:t>
            </a:r>
            <a:endParaRPr lang="en-GB" sz="400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a:xfrm>
            <a:off x="5053780" y="5594653"/>
            <a:ext cx="5039426" cy="996696"/>
          </a:xfrm>
        </p:spPr>
        <p:txBody>
          <a:bodyPr rtlCol="0"/>
          <a:lstStyle/>
          <a:p>
            <a:pPr rtl="0"/>
            <a:r>
              <a:rPr lang="en-GB">
                <a:solidFill>
                  <a:srgbClr val="FFFFFF"/>
                </a:solidFill>
              </a:rPr>
              <a:t>Juan Gambina – Jobsplus (Malta)</a:t>
            </a:r>
          </a:p>
          <a:p>
            <a:pPr rtl="0"/>
            <a:r>
              <a:rPr lang="en-GB">
                <a:solidFill>
                  <a:srgbClr val="FFFFFF"/>
                </a:solidFill>
              </a:rPr>
              <a:t>23/06/2025</a:t>
            </a:r>
          </a:p>
          <a:p>
            <a:pPr rtl="0"/>
            <a:endParaRPr lang="en-GB"/>
          </a:p>
        </p:txBody>
      </p:sp>
      <p:pic>
        <p:nvPicPr>
          <p:cNvPr id="5" name="Picture 4" descr="A green square with white text&#10;&#10;AI-generated content may be incorrect.">
            <a:extLst>
              <a:ext uri="{FF2B5EF4-FFF2-40B4-BE49-F238E27FC236}">
                <a16:creationId xmlns:a16="http://schemas.microsoft.com/office/drawing/2014/main" id="{479A55B7-19B0-B88E-26E0-FCC520F0A5C5}"/>
              </a:ext>
            </a:extLst>
          </p:cNvPr>
          <p:cNvPicPr>
            <a:picLocks noChangeAspect="1"/>
          </p:cNvPicPr>
          <p:nvPr/>
        </p:nvPicPr>
        <p:blipFill>
          <a:blip r:embed="rId3"/>
          <a:stretch>
            <a:fillRect/>
          </a:stretch>
        </p:blipFill>
        <p:spPr>
          <a:xfrm>
            <a:off x="10329181" y="5252099"/>
            <a:ext cx="1115567" cy="1115567"/>
          </a:xfrm>
          <a:prstGeom prst="rect">
            <a:avLst/>
          </a:prstGeom>
        </p:spPr>
      </p:pic>
    </p:spTree>
    <p:extLst>
      <p:ext uri="{BB962C8B-B14F-4D97-AF65-F5344CB8AC3E}">
        <p14:creationId xmlns:p14="http://schemas.microsoft.com/office/powerpoint/2010/main" val="800962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a:xfrm>
            <a:off x="1170431" y="1399032"/>
            <a:ext cx="3362239" cy="4069080"/>
          </a:xfrm>
        </p:spPr>
        <p:txBody>
          <a:bodyPr rtlCol="0"/>
          <a:lstStyle/>
          <a:p>
            <a:pPr rtl="0"/>
            <a:r>
              <a:rPr lang="en-GB">
                <a:solidFill>
                  <a:srgbClr val="FFFFFF"/>
                </a:solidFill>
              </a:rPr>
              <a:t>Jobsplus upskilling &amp; collaborations</a:t>
            </a:r>
            <a:endParaRPr lang="en-GB"/>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738991" y="1399032"/>
            <a:ext cx="5111496" cy="4657442"/>
          </a:xfrm>
        </p:spPr>
        <p:txBody>
          <a:bodyPr rtlCol="0">
            <a:normAutofit fontScale="70000" lnSpcReduction="20000"/>
          </a:bodyPr>
          <a:lstStyle/>
          <a:p>
            <a:pPr marL="457200" indent="-457200" rtl="0">
              <a:lnSpc>
                <a:spcPct val="170000"/>
              </a:lnSpc>
              <a:buFont typeface="Arial" panose="020B0604020202020204" pitchFamily="34" charset="0"/>
              <a:buChar char="•"/>
            </a:pPr>
            <a:r>
              <a:rPr lang="en-GB" sz="2400"/>
              <a:t>Employment advisors dedicated to NEETs </a:t>
            </a:r>
          </a:p>
          <a:p>
            <a:pPr marL="457200" indent="-457200" rtl="0">
              <a:lnSpc>
                <a:spcPct val="170000"/>
              </a:lnSpc>
              <a:buFont typeface="Arial" panose="020B0604020202020204" pitchFamily="34" charset="0"/>
              <a:buChar char="•"/>
            </a:pPr>
            <a:r>
              <a:rPr lang="en-GB" sz="2400"/>
              <a:t>Mentoring services for NEETs</a:t>
            </a:r>
          </a:p>
          <a:p>
            <a:pPr marL="457200" indent="-457200" rtl="0">
              <a:lnSpc>
                <a:spcPct val="170000"/>
              </a:lnSpc>
              <a:buFont typeface="Arial" panose="020B0604020202020204" pitchFamily="34" charset="0"/>
              <a:buChar char="•"/>
            </a:pPr>
            <a:r>
              <a:rPr lang="en-GB" sz="2400"/>
              <a:t>Training in Pedagogy vs Andragogy</a:t>
            </a:r>
          </a:p>
          <a:p>
            <a:pPr marL="457200" indent="-457200" rtl="0">
              <a:lnSpc>
                <a:spcPct val="170000"/>
              </a:lnSpc>
              <a:buFont typeface="Arial" panose="020B0604020202020204" pitchFamily="34" charset="0"/>
              <a:buChar char="•"/>
            </a:pPr>
            <a:r>
              <a:rPr lang="en-GB" sz="2400"/>
              <a:t>Training in Motivational Interviewing</a:t>
            </a:r>
          </a:p>
          <a:p>
            <a:pPr marL="457200" indent="-457200" rtl="0">
              <a:lnSpc>
                <a:spcPct val="170000"/>
              </a:lnSpc>
              <a:buFont typeface="Arial" panose="020B0604020202020204" pitchFamily="34" charset="0"/>
              <a:buChar char="•"/>
            </a:pPr>
            <a:r>
              <a:rPr lang="en-GB" sz="2400"/>
              <a:t>Collaboration with Agenzija Zghazagh (National Youth Agency)</a:t>
            </a:r>
          </a:p>
          <a:p>
            <a:pPr marL="457200" indent="-457200" rtl="0">
              <a:lnSpc>
                <a:spcPct val="170000"/>
              </a:lnSpc>
              <a:buFont typeface="Arial" panose="020B0604020202020204" pitchFamily="34" charset="0"/>
              <a:buChar char="•"/>
            </a:pPr>
            <a:r>
              <a:rPr lang="en-GB" sz="2400"/>
              <a:t>Career guidance &amp; emerging technologies</a:t>
            </a:r>
          </a:p>
          <a:p>
            <a:pPr marL="457200" indent="-457200" rtl="0">
              <a:lnSpc>
                <a:spcPct val="170000"/>
              </a:lnSpc>
              <a:buFont typeface="Arial" panose="020B0604020202020204" pitchFamily="34" charset="0"/>
              <a:buChar char="•"/>
            </a:pPr>
            <a:r>
              <a:rPr lang="en-GB" sz="2400"/>
              <a:t>Malta Career Guidance Association</a:t>
            </a:r>
          </a:p>
          <a:p>
            <a:pPr marL="457200" indent="-457200" rtl="0">
              <a:lnSpc>
                <a:spcPct val="170000"/>
              </a:lnSpc>
              <a:buFont typeface="Arial" panose="020B0604020202020204" pitchFamily="34" charset="0"/>
              <a:buChar char="•"/>
            </a:pPr>
            <a:r>
              <a:rPr lang="en-GB" sz="2400"/>
              <a:t>National Skills Council</a:t>
            </a:r>
          </a:p>
        </p:txBody>
      </p:sp>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23/06/2025</a:t>
            </a: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Increasing work prospects of NEETs through capacity building</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A diagram of a star&#10;&#10;AI-generated content may be incorrect.">
            <a:extLst>
              <a:ext uri="{FF2B5EF4-FFF2-40B4-BE49-F238E27FC236}">
                <a16:creationId xmlns:a16="http://schemas.microsoft.com/office/drawing/2014/main" id="{0AB63112-F956-3F2D-D2DE-FA619F3B68E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l="-2775" t="10833" r="3563"/>
          <a:stretch>
            <a:fillRect/>
          </a:stretch>
        </p:blipFill>
        <p:spPr>
          <a:xfrm>
            <a:off x="7635550" y="3175279"/>
            <a:ext cx="4290740" cy="3682721"/>
          </a:xfrm>
          <a:noFill/>
        </p:spPr>
      </p:pic>
      <p:pic>
        <p:nvPicPr>
          <p:cNvPr id="16" name="Picture Placeholder 15" descr="A yellow star with white text&#10;&#10;AI-generated content may be incorrect.">
            <a:extLst>
              <a:ext uri="{FF2B5EF4-FFF2-40B4-BE49-F238E27FC236}">
                <a16:creationId xmlns:a16="http://schemas.microsoft.com/office/drawing/2014/main" id="{19BDE1CA-1402-3B97-0F0A-1439DB993221}"/>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l="1558" r="1558"/>
          <a:stretch>
            <a:fillRect/>
          </a:stretch>
        </p:blipFill>
        <p:spPr>
          <a:xfrm>
            <a:off x="6168496" y="0"/>
            <a:ext cx="3847542" cy="3288720"/>
          </a:xfrm>
        </p:spPr>
      </p:pic>
      <p:sp>
        <p:nvSpPr>
          <p:cNvPr id="2" name="Title 1">
            <a:extLst>
              <a:ext uri="{FF2B5EF4-FFF2-40B4-BE49-F238E27FC236}">
                <a16:creationId xmlns:a16="http://schemas.microsoft.com/office/drawing/2014/main" id="{1D46624E-1256-4074-A302-8EFDA23D77BF}"/>
              </a:ext>
            </a:extLst>
          </p:cNvPr>
          <p:cNvSpPr>
            <a:spLocks noGrp="1"/>
          </p:cNvSpPr>
          <p:nvPr>
            <p:ph type="title"/>
          </p:nvPr>
        </p:nvSpPr>
        <p:spPr>
          <a:xfrm>
            <a:off x="548277" y="715252"/>
            <a:ext cx="5120640" cy="1325880"/>
          </a:xfrm>
        </p:spPr>
        <p:txBody>
          <a:bodyPr rtlCol="0" anchor="ctr">
            <a:normAutofit/>
          </a:bodyPr>
          <a:lstStyle/>
          <a:p>
            <a:pPr rtl="0"/>
            <a:r>
              <a:rPr lang="en-GB" sz="3100">
                <a:solidFill>
                  <a:schemeClr val="accent2">
                    <a:lumMod val="75000"/>
                  </a:schemeClr>
                </a:solidFill>
              </a:rPr>
              <a:t>Jobsplus dedicated tools and policy enhancements for NEETs</a:t>
            </a:r>
          </a:p>
        </p:txBody>
      </p:sp>
      <p:sp>
        <p:nvSpPr>
          <p:cNvPr id="18" name="Date Placeholder 17">
            <a:extLst>
              <a:ext uri="{FF2B5EF4-FFF2-40B4-BE49-F238E27FC236}">
                <a16:creationId xmlns:a16="http://schemas.microsoft.com/office/drawing/2014/main" id="{93F1F6E8-FB29-489E-9497-38321677D832}"/>
              </a:ext>
            </a:extLst>
          </p:cNvPr>
          <p:cNvSpPr>
            <a:spLocks noGrp="1"/>
          </p:cNvSpPr>
          <p:nvPr>
            <p:ph type="dt" sz="half" idx="10"/>
          </p:nvPr>
        </p:nvSpPr>
        <p:spPr>
          <a:xfrm>
            <a:off x="838200" y="6356350"/>
            <a:ext cx="2743200" cy="365125"/>
          </a:xfrm>
        </p:spPr>
        <p:txBody>
          <a:bodyPr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Avenir Next LT Pro"/>
                <a:ea typeface="+mn-ea"/>
                <a:cs typeface="+mn-cs"/>
              </a:rPr>
              <a:t>23/06/2025</a:t>
            </a:r>
          </a:p>
        </p:txBody>
      </p:sp>
      <p:sp>
        <p:nvSpPr>
          <p:cNvPr id="19" name="Footer Placeholder 18">
            <a:extLst>
              <a:ext uri="{FF2B5EF4-FFF2-40B4-BE49-F238E27FC236}">
                <a16:creationId xmlns:a16="http://schemas.microsoft.com/office/drawing/2014/main" id="{A86EFF1E-AB9A-40FE-A0CF-794B56E5276A}"/>
              </a:ext>
            </a:extLst>
          </p:cNvPr>
          <p:cNvSpPr>
            <a:spLocks noGrp="1"/>
          </p:cNvSpPr>
          <p:nvPr>
            <p:ph type="ftr" sz="quarter" idx="11"/>
          </p:nvPr>
        </p:nvSpPr>
        <p:spPr>
          <a:xfrm>
            <a:off x="3344810" y="6356350"/>
            <a:ext cx="4290740" cy="365125"/>
          </a:xfrm>
        </p:spPr>
        <p:txBody>
          <a:bodyPr rtlCol="0" anchor="ctr">
            <a:normAutofit fontScale="92500"/>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Avenir Next LT Pro"/>
                <a:ea typeface="+mn-ea"/>
                <a:cs typeface="+mn-cs"/>
              </a:rPr>
              <a:t>Increasing work prospects of NEETs through capacity building</a:t>
            </a:r>
          </a:p>
        </p:txBody>
      </p:sp>
      <p:sp>
        <p:nvSpPr>
          <p:cNvPr id="20" name="Slide Number Placeholder 19">
            <a:extLst>
              <a:ext uri="{FF2B5EF4-FFF2-40B4-BE49-F238E27FC236}">
                <a16:creationId xmlns:a16="http://schemas.microsoft.com/office/drawing/2014/main" id="{013C53F7-A9FD-4503-9396-7A3FE9D0C699}"/>
              </a:ext>
            </a:extLst>
          </p:cNvPr>
          <p:cNvSpPr>
            <a:spLocks noGrp="1"/>
          </p:cNvSpPr>
          <p:nvPr>
            <p:ph type="sldNum" sz="quarter" idx="12"/>
          </p:nvPr>
        </p:nvSpPr>
        <p:spPr>
          <a:xfrm>
            <a:off x="8610600" y="6356350"/>
            <a:ext cx="2743200" cy="365125"/>
          </a:xfrm>
        </p:spPr>
        <p:txBody>
          <a:bodyPr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76B855D-E9CC-4FF8-AD85-6CDC7B89A0DE}" type="slidenum">
              <a:rPr kumimoji="0" lang="en-GB" sz="1200" b="0" i="0" u="none" strike="noStrike" kern="1200" cap="none" spc="0" normalizeH="0" baseline="0" noProof="0" smtClean="0">
                <a:ln>
                  <a:noFill/>
                </a:ln>
                <a:solidFill>
                  <a:prstClr val="black">
                    <a:tint val="75000"/>
                  </a:prstClr>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en-GB" sz="1200" b="0" i="0" u="none" strike="noStrike" kern="1200" cap="none" spc="0" normalizeH="0" baseline="0" noProof="0">
              <a:ln>
                <a:noFill/>
              </a:ln>
              <a:solidFill>
                <a:prstClr val="black">
                  <a:tint val="75000"/>
                </a:prstClr>
              </a:solidFill>
              <a:effectLst/>
              <a:uLnTx/>
              <a:uFillTx/>
              <a:latin typeface="Avenir Next LT Pro"/>
              <a:ea typeface="+mn-ea"/>
              <a:cs typeface="+mn-cs"/>
            </a:endParaRPr>
          </a:p>
        </p:txBody>
      </p:sp>
      <p:sp>
        <p:nvSpPr>
          <p:cNvPr id="4" name="Content Placeholder 3">
            <a:extLst>
              <a:ext uri="{FF2B5EF4-FFF2-40B4-BE49-F238E27FC236}">
                <a16:creationId xmlns:a16="http://schemas.microsoft.com/office/drawing/2014/main" id="{A84DACD0-2773-4975-A2FE-3BD5764E1F61}"/>
              </a:ext>
            </a:extLst>
          </p:cNvPr>
          <p:cNvSpPr>
            <a:spLocks noGrp="1"/>
          </p:cNvSpPr>
          <p:nvPr>
            <p:ph idx="1"/>
          </p:nvPr>
        </p:nvSpPr>
        <p:spPr>
          <a:xfrm>
            <a:off x="423026" y="2177657"/>
            <a:ext cx="6744690" cy="2644877"/>
          </a:xfrm>
        </p:spPr>
        <p:txBody>
          <a:bodyPr rtlCol="0">
            <a:noAutofit/>
          </a:bodyPr>
          <a:lstStyle/>
          <a:p>
            <a:pPr marL="342900" indent="-342900" rtl="0">
              <a:lnSpc>
                <a:spcPct val="150000"/>
              </a:lnSpc>
              <a:buFont typeface="Arial" panose="020B0604020202020204" pitchFamily="34" charset="0"/>
              <a:buChar char="•"/>
            </a:pPr>
            <a:r>
              <a:rPr lang="en-GB" sz="2000"/>
              <a:t>Outcomes Star – Youth Star</a:t>
            </a:r>
          </a:p>
          <a:p>
            <a:pPr marL="342900" indent="-342900" rtl="0">
              <a:lnSpc>
                <a:spcPct val="150000"/>
              </a:lnSpc>
              <a:buFont typeface="Arial" panose="020B0604020202020204" pitchFamily="34" charset="0"/>
              <a:buChar char="•"/>
            </a:pPr>
            <a:r>
              <a:rPr lang="en-GB" sz="2000"/>
              <a:t>Outcomes Star – Young Persons Star</a:t>
            </a:r>
          </a:p>
          <a:p>
            <a:pPr marL="342900" indent="-342900" rtl="0">
              <a:lnSpc>
                <a:spcPct val="150000"/>
              </a:lnSpc>
              <a:buFont typeface="Arial" panose="020B0604020202020204" pitchFamily="34" charset="0"/>
              <a:buChar char="•"/>
            </a:pPr>
            <a:r>
              <a:rPr lang="en-GB" sz="2000"/>
              <a:t>Self-Awareness Test</a:t>
            </a:r>
          </a:p>
          <a:p>
            <a:pPr marL="342900" indent="-342900" rtl="0">
              <a:lnSpc>
                <a:spcPct val="150000"/>
              </a:lnSpc>
              <a:buFont typeface="Arial" panose="020B0604020202020204" pitchFamily="34" charset="0"/>
              <a:buChar char="•"/>
            </a:pPr>
            <a:r>
              <a:rPr lang="en-GB" sz="2000"/>
              <a:t>Youth Guarantee age bracket extended from 25 to 29</a:t>
            </a:r>
          </a:p>
        </p:txBody>
      </p:sp>
      <p:pic>
        <p:nvPicPr>
          <p:cNvPr id="23" name="Picture 22" descr="A group of people standing in different colors&#10;&#10;AI-generated content may be incorrect.">
            <a:extLst>
              <a:ext uri="{FF2B5EF4-FFF2-40B4-BE49-F238E27FC236}">
                <a16:creationId xmlns:a16="http://schemas.microsoft.com/office/drawing/2014/main" id="{DBD9B75F-0360-1681-4920-C4CD2C65344D}"/>
              </a:ext>
            </a:extLst>
          </p:cNvPr>
          <p:cNvPicPr>
            <a:picLocks noChangeAspect="1"/>
          </p:cNvPicPr>
          <p:nvPr/>
        </p:nvPicPr>
        <p:blipFill>
          <a:blip r:embed="rId5" cstate="screen">
            <a:extLst>
              <a:ext uri="{28A0092B-C50C-407E-A947-70E740481C1C}">
                <a14:useLocalDpi xmlns:a14="http://schemas.microsoft.com/office/drawing/2010/main"/>
              </a:ext>
            </a:extLst>
          </a:blip>
          <a:srcRect b="29801"/>
          <a:stretch>
            <a:fillRect/>
          </a:stretch>
        </p:blipFill>
        <p:spPr>
          <a:xfrm>
            <a:off x="423026" y="4519097"/>
            <a:ext cx="7555584" cy="1741750"/>
          </a:xfrm>
          <a:prstGeom prst="rect">
            <a:avLst/>
          </a:prstGeom>
        </p:spPr>
      </p:pic>
    </p:spTree>
    <p:extLst>
      <p:ext uri="{BB962C8B-B14F-4D97-AF65-F5344CB8AC3E}">
        <p14:creationId xmlns:p14="http://schemas.microsoft.com/office/powerpoint/2010/main" val="1813910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5F138-7249-8015-5FB9-60E90CB9A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047C67-85AB-0D7D-FBE1-25873A05A5C1}"/>
              </a:ext>
            </a:extLst>
          </p:cNvPr>
          <p:cNvSpPr>
            <a:spLocks noGrp="1"/>
          </p:cNvSpPr>
          <p:nvPr>
            <p:ph type="title"/>
          </p:nvPr>
        </p:nvSpPr>
        <p:spPr>
          <a:xfrm>
            <a:off x="953729" y="1399032"/>
            <a:ext cx="3578941" cy="4069080"/>
          </a:xfrm>
        </p:spPr>
        <p:txBody>
          <a:bodyPr rtlCol="0"/>
          <a:lstStyle/>
          <a:p>
            <a:pPr rtl="0"/>
            <a:r>
              <a:rPr lang="en-GB">
                <a:solidFill>
                  <a:srgbClr val="FFFFFF"/>
                </a:solidFill>
              </a:rPr>
              <a:t>atWork4NEETs</a:t>
            </a:r>
            <a:endParaRPr lang="en-GB"/>
          </a:p>
        </p:txBody>
      </p:sp>
      <p:sp>
        <p:nvSpPr>
          <p:cNvPr id="3" name="Content Placeholder 2">
            <a:extLst>
              <a:ext uri="{FF2B5EF4-FFF2-40B4-BE49-F238E27FC236}">
                <a16:creationId xmlns:a16="http://schemas.microsoft.com/office/drawing/2014/main" id="{A6C81D34-B4C6-D877-F19A-C02BEAC8644E}"/>
              </a:ext>
            </a:extLst>
          </p:cNvPr>
          <p:cNvSpPr>
            <a:spLocks noGrp="1"/>
          </p:cNvSpPr>
          <p:nvPr>
            <p:ph idx="1"/>
          </p:nvPr>
        </p:nvSpPr>
        <p:spPr>
          <a:xfrm>
            <a:off x="5236907" y="1490252"/>
            <a:ext cx="6290187" cy="5048660"/>
          </a:xfrm>
        </p:spPr>
        <p:txBody>
          <a:bodyPr rtlCol="0">
            <a:normAutofit/>
          </a:bodyPr>
          <a:lstStyle/>
          <a:p>
            <a:pPr marL="457200" indent="-457200" rtl="0">
              <a:lnSpc>
                <a:spcPct val="170000"/>
              </a:lnSpc>
              <a:buFont typeface="Arial" panose="020B0604020202020204" pitchFamily="34" charset="0"/>
              <a:buChar char="•"/>
            </a:pPr>
            <a:r>
              <a:rPr lang="en-GB" sz="1300"/>
              <a:t>atWork4NEETs is a project which aims to identify and exchange good practices to improve the current policy tools to facilitate NEETs to access meaningful opportunities to improve their skills and find suitable jobs in seven European regions.</a:t>
            </a:r>
          </a:p>
          <a:p>
            <a:pPr marL="457200" indent="-457200" rtl="0">
              <a:lnSpc>
                <a:spcPct val="170000"/>
              </a:lnSpc>
              <a:buFont typeface="Arial" panose="020B0604020202020204" pitchFamily="34" charset="0"/>
              <a:buChar char="•"/>
            </a:pPr>
            <a:r>
              <a:rPr lang="en-GB" sz="1300"/>
              <a:t>Lead partner </a:t>
            </a:r>
            <a:r>
              <a:rPr lang="en-GB" sz="1300" b="1"/>
              <a:t>JOBSPLUS Malta</a:t>
            </a:r>
            <a:r>
              <a:rPr lang="en-GB" sz="1300"/>
              <a:t>, partners </a:t>
            </a:r>
            <a:r>
              <a:rPr lang="en-GB" sz="1300" b="1"/>
              <a:t>Anci Toscana</a:t>
            </a:r>
            <a:r>
              <a:rPr lang="en-GB" sz="1300"/>
              <a:t>, </a:t>
            </a:r>
            <a:r>
              <a:rPr lang="en-GB" sz="1300" b="1"/>
              <a:t>Ministries and Employment Service Agencies from Croatia, Romania, Slovenia, Luxembourg and Lithuania </a:t>
            </a:r>
            <a:r>
              <a:rPr lang="en-GB" sz="1300"/>
              <a:t>have joined their forces to conduct an analysis on the NEETs’ conditions and policies and discuss possible solutions to enhance them with their relevant stakeholders.</a:t>
            </a:r>
          </a:p>
          <a:p>
            <a:pPr marL="457200" indent="-457200" rtl="0">
              <a:lnSpc>
                <a:spcPct val="170000"/>
              </a:lnSpc>
              <a:buFont typeface="Arial" panose="020B0604020202020204" pitchFamily="34" charset="0"/>
              <a:buChar char="•"/>
            </a:pPr>
            <a:r>
              <a:rPr lang="en-GB" sz="1300"/>
              <a:t>The discussion’s findings will be then shared among project partners, turned into a list of recommendations to be used as a reference to actually improve the current tools and implement impactful policy changes to support NEETs at regional level.</a:t>
            </a:r>
          </a:p>
        </p:txBody>
      </p:sp>
      <p:sp>
        <p:nvSpPr>
          <p:cNvPr id="4" name="Date Placeholder 3">
            <a:extLst>
              <a:ext uri="{FF2B5EF4-FFF2-40B4-BE49-F238E27FC236}">
                <a16:creationId xmlns:a16="http://schemas.microsoft.com/office/drawing/2014/main" id="{57BBF884-241F-06E9-4D3E-EF8C5C80F35D}"/>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23/06/2025</a:t>
            </a:r>
          </a:p>
        </p:txBody>
      </p:sp>
      <p:sp>
        <p:nvSpPr>
          <p:cNvPr id="5" name="Footer Placeholder 4">
            <a:extLst>
              <a:ext uri="{FF2B5EF4-FFF2-40B4-BE49-F238E27FC236}">
                <a16:creationId xmlns:a16="http://schemas.microsoft.com/office/drawing/2014/main" id="{F2667163-608B-CAC7-F90F-BF2A0B313444}"/>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Increasing work prospects of NEETs through capacity building</a:t>
            </a:r>
          </a:p>
        </p:txBody>
      </p:sp>
      <p:sp>
        <p:nvSpPr>
          <p:cNvPr id="6" name="Slide Number Placeholder 5">
            <a:extLst>
              <a:ext uri="{FF2B5EF4-FFF2-40B4-BE49-F238E27FC236}">
                <a16:creationId xmlns:a16="http://schemas.microsoft.com/office/drawing/2014/main" id="{D14FEEC7-FA60-0211-6E3A-E1BB415F91D5}"/>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blue flag with yellow stars&#10;&#10;AI-generated content may be incorrect.">
            <a:extLst>
              <a:ext uri="{FF2B5EF4-FFF2-40B4-BE49-F238E27FC236}">
                <a16:creationId xmlns:a16="http://schemas.microsoft.com/office/drawing/2014/main" id="{EFE97A76-2D19-D817-2958-784BA93C4CB4}"/>
              </a:ext>
            </a:extLst>
          </p:cNvPr>
          <p:cNvPicPr>
            <a:picLocks noChangeAspect="1"/>
          </p:cNvPicPr>
          <p:nvPr/>
        </p:nvPicPr>
        <p:blipFill>
          <a:blip r:embed="rId3"/>
          <a:stretch>
            <a:fillRect/>
          </a:stretch>
        </p:blipFill>
        <p:spPr>
          <a:xfrm>
            <a:off x="308986" y="298107"/>
            <a:ext cx="3200400" cy="437871"/>
          </a:xfrm>
          <a:prstGeom prst="rect">
            <a:avLst/>
          </a:prstGeom>
        </p:spPr>
      </p:pic>
    </p:spTree>
    <p:extLst>
      <p:ext uri="{BB962C8B-B14F-4D97-AF65-F5344CB8AC3E}">
        <p14:creationId xmlns:p14="http://schemas.microsoft.com/office/powerpoint/2010/main" val="1214507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D69B-80D8-B32B-AFC1-2364F30618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9143E-31FB-7867-96E8-2DC60B0265E4}"/>
              </a:ext>
            </a:extLst>
          </p:cNvPr>
          <p:cNvSpPr>
            <a:spLocks noGrp="1"/>
          </p:cNvSpPr>
          <p:nvPr>
            <p:ph type="title"/>
          </p:nvPr>
        </p:nvSpPr>
        <p:spPr>
          <a:xfrm>
            <a:off x="648929" y="1399032"/>
            <a:ext cx="4355690" cy="4069080"/>
          </a:xfrm>
        </p:spPr>
        <p:txBody>
          <a:bodyPr rtlCol="0">
            <a:normAutofit/>
          </a:bodyPr>
          <a:lstStyle/>
          <a:p>
            <a:pPr rtl="0"/>
            <a:r>
              <a:rPr lang="en-GB" sz="3600">
                <a:solidFill>
                  <a:srgbClr val="FFFFFF"/>
                </a:solidFill>
              </a:rPr>
              <a:t>Youth Guarantee 3.0</a:t>
            </a:r>
            <a:endParaRPr lang="en-GB" sz="3600"/>
          </a:p>
        </p:txBody>
      </p:sp>
      <p:sp>
        <p:nvSpPr>
          <p:cNvPr id="3" name="Content Placeholder 2">
            <a:extLst>
              <a:ext uri="{FF2B5EF4-FFF2-40B4-BE49-F238E27FC236}">
                <a16:creationId xmlns:a16="http://schemas.microsoft.com/office/drawing/2014/main" id="{87C17EB0-93F1-14D6-EA34-C1E255E5C336}"/>
              </a:ext>
            </a:extLst>
          </p:cNvPr>
          <p:cNvSpPr>
            <a:spLocks noGrp="1"/>
          </p:cNvSpPr>
          <p:nvPr>
            <p:ph idx="1"/>
          </p:nvPr>
        </p:nvSpPr>
        <p:spPr>
          <a:xfrm>
            <a:off x="5206182" y="1317523"/>
            <a:ext cx="6076335" cy="4842182"/>
          </a:xfrm>
        </p:spPr>
        <p:txBody>
          <a:bodyPr rtlCol="0">
            <a:normAutofit fontScale="85000" lnSpcReduction="10000"/>
          </a:bodyPr>
          <a:lstStyle/>
          <a:p>
            <a:pPr marL="457200" indent="-457200" algn="just" rtl="0">
              <a:lnSpc>
                <a:spcPct val="160000"/>
              </a:lnSpc>
              <a:buFont typeface="Arial" panose="020B0604020202020204" pitchFamily="34" charset="0"/>
              <a:buChar char="•"/>
            </a:pPr>
            <a:r>
              <a:rPr lang="en-GB" sz="2000" b="1"/>
              <a:t>Empower Youth </a:t>
            </a:r>
            <a:r>
              <a:rPr lang="en-GB" sz="2000"/>
              <a:t>– 50hr technical training + 270hr on the job exposure in </a:t>
            </a:r>
            <a:r>
              <a:rPr lang="en-GB" sz="1900"/>
              <a:t>Green Economy, Blue Economy, Knowledge Economy, Orange Economy and Care Economy</a:t>
            </a:r>
          </a:p>
          <a:p>
            <a:pPr marL="457200" indent="-457200" algn="just" rtl="0">
              <a:lnSpc>
                <a:spcPct val="160000"/>
              </a:lnSpc>
              <a:buFont typeface="Arial" panose="020B0604020202020204" pitchFamily="34" charset="0"/>
              <a:buChar char="•"/>
            </a:pPr>
            <a:r>
              <a:rPr lang="en-GB" sz="2000" b="1"/>
              <a:t>SEC Revision Classes</a:t>
            </a:r>
            <a:r>
              <a:rPr lang="en-GB" sz="2000"/>
              <a:t>: Helping NEETs prepare for SEC exams through structured revision sessions in Maths, English, Maltese, Physics, Biology, etc… </a:t>
            </a:r>
          </a:p>
          <a:p>
            <a:pPr marL="457200" indent="-457200" algn="just" rtl="0">
              <a:lnSpc>
                <a:spcPct val="160000"/>
              </a:lnSpc>
              <a:buFont typeface="Arial" panose="020B0604020202020204" pitchFamily="34" charset="0"/>
              <a:buChar char="•"/>
            </a:pPr>
            <a:r>
              <a:rPr lang="en-GB" sz="2000" b="1"/>
              <a:t>Study Visits: </a:t>
            </a:r>
            <a:r>
              <a:rPr lang="en-GB" sz="2000"/>
              <a:t>Workshops for 45 Jobsplus staff in Lithuania and Finland focussing on data analysis, labour market trends, digital &amp; green skills, and skills mismatches. </a:t>
            </a:r>
          </a:p>
        </p:txBody>
      </p:sp>
      <p:sp>
        <p:nvSpPr>
          <p:cNvPr id="4" name="Date Placeholder 3">
            <a:extLst>
              <a:ext uri="{FF2B5EF4-FFF2-40B4-BE49-F238E27FC236}">
                <a16:creationId xmlns:a16="http://schemas.microsoft.com/office/drawing/2014/main" id="{EC5F45CF-5F31-35A7-25FB-254967B1C1DD}"/>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23/06/2025</a:t>
            </a:r>
          </a:p>
        </p:txBody>
      </p:sp>
      <p:sp>
        <p:nvSpPr>
          <p:cNvPr id="5" name="Footer Placeholder 4">
            <a:extLst>
              <a:ext uri="{FF2B5EF4-FFF2-40B4-BE49-F238E27FC236}">
                <a16:creationId xmlns:a16="http://schemas.microsoft.com/office/drawing/2014/main" id="{A1560E1B-65E3-350A-ED07-9A648E89362A}"/>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Increasing work prospects of NEETs through capacity building</a:t>
            </a:r>
          </a:p>
        </p:txBody>
      </p:sp>
      <p:sp>
        <p:nvSpPr>
          <p:cNvPr id="6" name="Slide Number Placeholder 5">
            <a:extLst>
              <a:ext uri="{FF2B5EF4-FFF2-40B4-BE49-F238E27FC236}">
                <a16:creationId xmlns:a16="http://schemas.microsoft.com/office/drawing/2014/main" id="{95F3E29C-04A4-0F15-A2AB-DF5900C59180}"/>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Blue text on a white background&#10;&#10;AI-generated content may be incorrect.">
            <a:extLst>
              <a:ext uri="{FF2B5EF4-FFF2-40B4-BE49-F238E27FC236}">
                <a16:creationId xmlns:a16="http://schemas.microsoft.com/office/drawing/2014/main" id="{026FCC82-0A7D-1FE6-E0D0-399A78609E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5296" y="407224"/>
            <a:ext cx="2100543" cy="365126"/>
          </a:xfrm>
          <a:prstGeom prst="rect">
            <a:avLst/>
          </a:prstGeom>
        </p:spPr>
      </p:pic>
    </p:spTree>
    <p:extLst>
      <p:ext uri="{BB962C8B-B14F-4D97-AF65-F5344CB8AC3E}">
        <p14:creationId xmlns:p14="http://schemas.microsoft.com/office/powerpoint/2010/main" val="1594977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04329-8DEC-5135-FA1F-1601AF50B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FF296-7401-A465-48DF-4FE38D7FA89D}"/>
              </a:ext>
            </a:extLst>
          </p:cNvPr>
          <p:cNvSpPr>
            <a:spLocks noGrp="1"/>
          </p:cNvSpPr>
          <p:nvPr>
            <p:ph type="title"/>
          </p:nvPr>
        </p:nvSpPr>
        <p:spPr>
          <a:xfrm>
            <a:off x="953729" y="1399032"/>
            <a:ext cx="3578941" cy="4069080"/>
          </a:xfrm>
        </p:spPr>
        <p:txBody>
          <a:bodyPr rtlCol="0"/>
          <a:lstStyle/>
          <a:p>
            <a:pPr rtl="0"/>
            <a:r>
              <a:rPr lang="en-GB">
                <a:solidFill>
                  <a:srgbClr val="FFFFFF"/>
                </a:solidFill>
              </a:rPr>
              <a:t>ALMA</a:t>
            </a:r>
            <a:endParaRPr lang="en-GB"/>
          </a:p>
        </p:txBody>
      </p:sp>
      <p:sp>
        <p:nvSpPr>
          <p:cNvPr id="3" name="Content Placeholder 2">
            <a:extLst>
              <a:ext uri="{FF2B5EF4-FFF2-40B4-BE49-F238E27FC236}">
                <a16:creationId xmlns:a16="http://schemas.microsoft.com/office/drawing/2014/main" id="{EC4D7267-AB9E-ED26-4E50-D6E0A29E503A}"/>
              </a:ext>
            </a:extLst>
          </p:cNvPr>
          <p:cNvSpPr>
            <a:spLocks noGrp="1"/>
          </p:cNvSpPr>
          <p:nvPr>
            <p:ph idx="1"/>
          </p:nvPr>
        </p:nvSpPr>
        <p:spPr>
          <a:xfrm>
            <a:off x="5279627" y="1164774"/>
            <a:ext cx="5747545" cy="5194427"/>
          </a:xfrm>
        </p:spPr>
        <p:txBody>
          <a:bodyPr rtlCol="0">
            <a:noAutofit/>
          </a:bodyPr>
          <a:lstStyle/>
          <a:p>
            <a:pPr marL="457200" indent="-457200" algn="just" rtl="0">
              <a:lnSpc>
                <a:spcPct val="170000"/>
              </a:lnSpc>
              <a:buFont typeface="Arial" panose="020B0604020202020204" pitchFamily="34" charset="0"/>
              <a:buChar char="•"/>
            </a:pPr>
            <a:r>
              <a:rPr lang="en-GB" sz="1400"/>
              <a:t>ALMA – Aim, Learn, Master, Achieve - is an EU initiative, aiming at supporting NEETs to integrate into society by gaining access to work or training.</a:t>
            </a:r>
          </a:p>
          <a:p>
            <a:pPr marL="457200" indent="-457200" algn="just" rtl="0">
              <a:lnSpc>
                <a:spcPct val="170000"/>
              </a:lnSpc>
              <a:buFont typeface="Arial" panose="020B0604020202020204" pitchFamily="34" charset="0"/>
              <a:buChar char="•"/>
            </a:pPr>
            <a:r>
              <a:rPr lang="en-GB" sz="1400"/>
              <a:t>This initiative offers participants:</a:t>
            </a:r>
          </a:p>
          <a:p>
            <a:pPr marL="742950" lvl="2" indent="-285750" algn="just">
              <a:lnSpc>
                <a:spcPct val="170000"/>
              </a:lnSpc>
            </a:pPr>
            <a:r>
              <a:rPr lang="en-GB" sz="1400"/>
              <a:t>An intensive tailored </a:t>
            </a:r>
            <a:r>
              <a:rPr lang="en-GB" sz="1400" b="1"/>
              <a:t>3-month training phase </a:t>
            </a:r>
            <a:r>
              <a:rPr lang="en-GB" sz="1400"/>
              <a:t>in their home country </a:t>
            </a:r>
          </a:p>
          <a:p>
            <a:pPr marL="742950" lvl="2" indent="-285750" algn="just">
              <a:lnSpc>
                <a:spcPct val="170000"/>
              </a:lnSpc>
            </a:pPr>
            <a:r>
              <a:rPr lang="en-GB" sz="1400"/>
              <a:t>A supervised work-related experience with accompanying mentoring  services for </a:t>
            </a:r>
            <a:r>
              <a:rPr lang="en-GB" sz="1400" b="1"/>
              <a:t>2 months in another EU country </a:t>
            </a:r>
          </a:p>
          <a:p>
            <a:pPr marL="742950" lvl="2" indent="-285750" algn="just">
              <a:lnSpc>
                <a:spcPct val="170000"/>
              </a:lnSpc>
            </a:pPr>
            <a:r>
              <a:rPr lang="en-GB" sz="1400"/>
              <a:t>On their return, </a:t>
            </a:r>
            <a:r>
              <a:rPr lang="en-GB" sz="1400" b="1"/>
              <a:t>continued support</a:t>
            </a:r>
            <a:r>
              <a:rPr lang="en-GB" sz="1400"/>
              <a:t> will guide them in using the newly acquired skills to gain employment or further education in their home country</a:t>
            </a:r>
          </a:p>
        </p:txBody>
      </p:sp>
      <p:sp>
        <p:nvSpPr>
          <p:cNvPr id="4" name="Date Placeholder 3">
            <a:extLst>
              <a:ext uri="{FF2B5EF4-FFF2-40B4-BE49-F238E27FC236}">
                <a16:creationId xmlns:a16="http://schemas.microsoft.com/office/drawing/2014/main" id="{6E52411A-5805-6245-EDC4-37C671BD6B4B}"/>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23/06/2025</a:t>
            </a:r>
          </a:p>
        </p:txBody>
      </p:sp>
      <p:sp>
        <p:nvSpPr>
          <p:cNvPr id="5" name="Footer Placeholder 4">
            <a:extLst>
              <a:ext uri="{FF2B5EF4-FFF2-40B4-BE49-F238E27FC236}">
                <a16:creationId xmlns:a16="http://schemas.microsoft.com/office/drawing/2014/main" id="{1627497E-65CF-801E-9D6F-6E64039ACB48}"/>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Increasing work prospects of NEETs through capacity building</a:t>
            </a:r>
          </a:p>
        </p:txBody>
      </p:sp>
      <p:sp>
        <p:nvSpPr>
          <p:cNvPr id="6" name="Slide Number Placeholder 5">
            <a:extLst>
              <a:ext uri="{FF2B5EF4-FFF2-40B4-BE49-F238E27FC236}">
                <a16:creationId xmlns:a16="http://schemas.microsoft.com/office/drawing/2014/main" id="{71E4C904-6CA9-4C0B-9D85-7234CE437AD8}"/>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BE00A274-D921-C7E0-A909-D585266F56A6}"/>
              </a:ext>
            </a:extLst>
          </p:cNvPr>
          <p:cNvPicPr>
            <a:picLocks noChangeAspect="1"/>
          </p:cNvPicPr>
          <p:nvPr/>
        </p:nvPicPr>
        <p:blipFill>
          <a:blip r:embed="rId3"/>
          <a:stretch>
            <a:fillRect/>
          </a:stretch>
        </p:blipFill>
        <p:spPr>
          <a:xfrm>
            <a:off x="535686" y="330946"/>
            <a:ext cx="2097206" cy="359695"/>
          </a:xfrm>
          <a:prstGeom prst="rect">
            <a:avLst/>
          </a:prstGeom>
        </p:spPr>
      </p:pic>
    </p:spTree>
    <p:extLst>
      <p:ext uri="{BB962C8B-B14F-4D97-AF65-F5344CB8AC3E}">
        <p14:creationId xmlns:p14="http://schemas.microsoft.com/office/powerpoint/2010/main" val="2494948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r>
              <a:rPr lang="en-GB"/>
              <a:t>Thank you</a:t>
            </a:r>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Avenir Next LT Pro"/>
                <a:ea typeface="+mn-ea"/>
                <a:cs typeface="+mn-cs"/>
              </a:rPr>
              <a:t>23/06/2025</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a:xfrm>
            <a:off x="6099048" y="6356350"/>
            <a:ext cx="4559120" cy="365125"/>
          </a:xfrm>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Avenir Next LT Pro"/>
                <a:ea typeface="+mn-ea"/>
                <a:cs typeface="+mn-cs"/>
              </a:rPr>
              <a:t>Increasing work prospects of NEETs through capacity building</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noProof="0" smtClean="0">
                <a:ln>
                  <a:noFill/>
                </a:ln>
                <a:solidFill>
                  <a:prstClr val="black">
                    <a:tint val="75000"/>
                  </a:prstClr>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tint val="75000"/>
                </a:prstClr>
              </a:solidFill>
              <a:effectLst/>
              <a:uLnTx/>
              <a:uFillTx/>
              <a:latin typeface="Avenir Next LT Pro"/>
              <a:ea typeface="+mn-ea"/>
              <a:cs typeface="+mn-cs"/>
            </a:endParaRPr>
          </a:p>
        </p:txBody>
      </p:sp>
      <p:sp>
        <p:nvSpPr>
          <p:cNvPr id="3" name="Content Placeholder 2">
            <a:extLst>
              <a:ext uri="{FF2B5EF4-FFF2-40B4-BE49-F238E27FC236}">
                <a16:creationId xmlns:a16="http://schemas.microsoft.com/office/drawing/2014/main" id="{21F0B6E0-1F7C-4E6A-87B1-554ADE739CD1}"/>
              </a:ext>
            </a:extLst>
          </p:cNvPr>
          <p:cNvSpPr>
            <a:spLocks noGrp="1"/>
          </p:cNvSpPr>
          <p:nvPr>
            <p:ph idx="1"/>
          </p:nvPr>
        </p:nvSpPr>
        <p:spPr>
          <a:xfrm>
            <a:off x="5751871" y="3960827"/>
            <a:ext cx="5977226" cy="1755648"/>
          </a:xfrm>
        </p:spPr>
        <p:txBody>
          <a:bodyPr rtlCol="0">
            <a:normAutofit/>
          </a:bodyPr>
          <a:lstStyle/>
          <a:p>
            <a:pPr rtl="0"/>
            <a:r>
              <a:rPr lang="en-GB"/>
              <a:t>Juan Gambina</a:t>
            </a:r>
          </a:p>
          <a:p>
            <a:pPr rtl="0"/>
            <a:r>
              <a:rPr lang="en-GB"/>
              <a:t>Principal Executive for Vulnerable Groups</a:t>
            </a:r>
          </a:p>
          <a:p>
            <a:pPr rtl="0">
              <a:spcBef>
                <a:spcPts val="3000"/>
              </a:spcBef>
            </a:pPr>
            <a:r>
              <a:rPr lang="en-GB" sz="1800"/>
              <a:t>juan-anton.gambina@gov.mt</a:t>
            </a:r>
          </a:p>
          <a:p>
            <a:pPr rtl="0"/>
            <a:endParaRPr lang="en-GB"/>
          </a:p>
        </p:txBody>
      </p:sp>
      <p:pic>
        <p:nvPicPr>
          <p:cNvPr id="8" name="Picture 7" descr="A green square with white text&#10;&#10;AI-generated content may be incorrect.">
            <a:extLst>
              <a:ext uri="{FF2B5EF4-FFF2-40B4-BE49-F238E27FC236}">
                <a16:creationId xmlns:a16="http://schemas.microsoft.com/office/drawing/2014/main" id="{57F0984B-F078-864D-B468-D86371619F78}"/>
              </a:ext>
            </a:extLst>
          </p:cNvPr>
          <p:cNvPicPr>
            <a:picLocks noChangeAspect="1"/>
          </p:cNvPicPr>
          <p:nvPr/>
        </p:nvPicPr>
        <p:blipFill>
          <a:blip r:embed="rId3"/>
          <a:stretch>
            <a:fillRect/>
          </a:stretch>
        </p:blipFill>
        <p:spPr>
          <a:xfrm>
            <a:off x="10294176" y="424064"/>
            <a:ext cx="1434921" cy="1434921"/>
          </a:xfrm>
          <a:prstGeom prst="rect">
            <a:avLst/>
          </a:prstGeom>
        </p:spPr>
      </p:pic>
    </p:spTree>
    <p:extLst>
      <p:ext uri="{BB962C8B-B14F-4D97-AF65-F5344CB8AC3E}">
        <p14:creationId xmlns:p14="http://schemas.microsoft.com/office/powerpoint/2010/main" val="962258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51A9-5623-B2F6-91FD-6177A0498420}"/>
              </a:ext>
            </a:extLst>
          </p:cNvPr>
          <p:cNvSpPr>
            <a:spLocks noGrp="1"/>
          </p:cNvSpPr>
          <p:nvPr>
            <p:ph type="ctrTitle"/>
          </p:nvPr>
        </p:nvSpPr>
        <p:spPr>
          <a:xfrm>
            <a:off x="8126313" y="1282218"/>
            <a:ext cx="3389515" cy="1456554"/>
          </a:xfrm>
        </p:spPr>
        <p:txBody>
          <a:bodyPr anchor="b">
            <a:noAutofit/>
          </a:bodyPr>
          <a:lstStyle/>
          <a:p>
            <a:r>
              <a:rPr lang="en-US" sz="2400" b="1" i="0" u="none" strike="noStrike" baseline="0">
                <a:solidFill>
                  <a:srgbClr val="000000"/>
                </a:solidFill>
                <a:latin typeface="Aptos" panose="020B0004020202020204" pitchFamily="34" charset="0"/>
              </a:rPr>
              <a:t>Modular </a:t>
            </a:r>
            <a:br>
              <a:rPr lang="en-US" sz="2400" b="1" i="0" u="none" strike="noStrike" baseline="0">
                <a:solidFill>
                  <a:srgbClr val="000000"/>
                </a:solidFill>
                <a:latin typeface="Aptos" panose="020B0004020202020204" pitchFamily="34" charset="0"/>
              </a:rPr>
            </a:br>
            <a:r>
              <a:rPr lang="en-US" sz="2400" b="1">
                <a:solidFill>
                  <a:srgbClr val="000000"/>
                </a:solidFill>
                <a:latin typeface="Aptos" panose="020B0004020202020204" pitchFamily="34" charset="0"/>
              </a:rPr>
              <a:t>m</a:t>
            </a:r>
            <a:r>
              <a:rPr lang="en-US" sz="2400" b="1" i="0" u="none" strike="noStrike" baseline="0">
                <a:solidFill>
                  <a:srgbClr val="000000"/>
                </a:solidFill>
                <a:latin typeface="Aptos" panose="020B0004020202020204" pitchFamily="34" charset="0"/>
              </a:rPr>
              <a:t>icro-credentials </a:t>
            </a:r>
            <a:r>
              <a:rPr lang="en-US" sz="2400" b="1">
                <a:solidFill>
                  <a:srgbClr val="000000"/>
                </a:solidFill>
                <a:latin typeface="Aptos" panose="020B0004020202020204" pitchFamily="34" charset="0"/>
              </a:rPr>
              <a:t>as a tool for engaging NEETs in learning and work</a:t>
            </a:r>
            <a:endParaRPr lang="fi-FI" sz="2400">
              <a:solidFill>
                <a:schemeClr val="tx1">
                  <a:lumMod val="85000"/>
                  <a:lumOff val="15000"/>
                </a:schemeClr>
              </a:solidFill>
            </a:endParaRPr>
          </a:p>
        </p:txBody>
      </p:sp>
      <p:sp>
        <p:nvSpPr>
          <p:cNvPr id="3" name="Subtitle 2">
            <a:extLst>
              <a:ext uri="{FF2B5EF4-FFF2-40B4-BE49-F238E27FC236}">
                <a16:creationId xmlns:a16="http://schemas.microsoft.com/office/drawing/2014/main" id="{A2AC1FC7-50C2-C44F-CD61-9CC4A99FCB24}"/>
              </a:ext>
            </a:extLst>
          </p:cNvPr>
          <p:cNvSpPr>
            <a:spLocks noGrp="1"/>
          </p:cNvSpPr>
          <p:nvPr>
            <p:ph type="subTitle" idx="1"/>
          </p:nvPr>
        </p:nvSpPr>
        <p:spPr>
          <a:xfrm>
            <a:off x="8454038" y="3698202"/>
            <a:ext cx="2895600" cy="1289676"/>
          </a:xfrm>
        </p:spPr>
        <p:txBody>
          <a:bodyPr vert="horz" lIns="91440" tIns="45720" rIns="91440" bIns="45720" rtlCol="0" anchor="t">
            <a:noAutofit/>
          </a:bodyPr>
          <a:lstStyle/>
          <a:p>
            <a:r>
              <a:rPr lang="fi-FI" sz="1800" b="1">
                <a:solidFill>
                  <a:schemeClr val="tx1">
                    <a:lumMod val="85000"/>
                    <a:lumOff val="15000"/>
                  </a:schemeClr>
                </a:solidFill>
              </a:rPr>
              <a:t>Kati Marin</a:t>
            </a:r>
          </a:p>
          <a:p>
            <a:r>
              <a:rPr lang="fi-FI" sz="1800" err="1">
                <a:solidFill>
                  <a:schemeClr val="tx1">
                    <a:lumMod val="85000"/>
                    <a:lumOff val="15000"/>
                  </a:schemeClr>
                </a:solidFill>
              </a:rPr>
              <a:t>Expert</a:t>
            </a:r>
            <a:r>
              <a:rPr lang="fi-FI" sz="1800">
                <a:solidFill>
                  <a:schemeClr val="tx1">
                    <a:lumMod val="85000"/>
                    <a:lumOff val="15000"/>
                  </a:schemeClr>
                </a:solidFill>
              </a:rPr>
              <a:t> in Lifelong Learning</a:t>
            </a:r>
          </a:p>
          <a:p>
            <a:endParaRPr lang="fi-FI" sz="1400">
              <a:solidFill>
                <a:schemeClr val="tx1">
                  <a:lumMod val="85000"/>
                  <a:lumOff val="15000"/>
                </a:schemeClr>
              </a:solidFill>
            </a:endParaRPr>
          </a:p>
        </p:txBody>
      </p:sp>
      <p:pic>
        <p:nvPicPr>
          <p:cNvPr id="1026" name="Picture 2" descr="A person reading a book&#10;&#10;AI-generated content may be incorrect.">
            <a:extLst>
              <a:ext uri="{FF2B5EF4-FFF2-40B4-BE49-F238E27FC236}">
                <a16:creationId xmlns:a16="http://schemas.microsoft.com/office/drawing/2014/main" id="{352515C9-4F39-8741-25A7-C1465EDD5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997" b="4539"/>
          <a:stretch/>
        </p:blipFill>
        <p:spPr bwMode="auto">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extLst>
            <a:ext uri="{909E8E84-426E-40DD-AFC4-6F175D3DCCD1}">
              <a14:hiddenFill xmlns:a14="http://schemas.microsoft.com/office/drawing/2010/main">
                <a:solidFill>
                  <a:srgbClr val="FFFFFF"/>
                </a:solidFill>
              </a14:hiddenFill>
            </a:ext>
          </a:extLst>
        </p:spPr>
      </p:pic>
      <p:pic>
        <p:nvPicPr>
          <p:cNvPr id="5" name="Kuva 4" descr="Kuva, joka sisältää kohteen teksti, Fontti, Grafiikka, graafinen suunnittelu&#10;&#10;Tekoälyn generoima sisältö voi olla virheellistä.">
            <a:extLst>
              <a:ext uri="{FF2B5EF4-FFF2-40B4-BE49-F238E27FC236}">
                <a16:creationId xmlns:a16="http://schemas.microsoft.com/office/drawing/2014/main" id="{3DE4C579-5643-C801-A4AA-9422DEC915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70374" y="5027295"/>
            <a:ext cx="1966452" cy="502216"/>
          </a:xfrm>
          <a:prstGeom prst="rect">
            <a:avLst/>
          </a:prstGeom>
        </p:spPr>
      </p:pic>
      <p:pic>
        <p:nvPicPr>
          <p:cNvPr id="7" name="Kuva 6" descr="Kuva, joka sisältää kohteen teksti, Fontti, Grafiikka, logo&#10;&#10;Tekoälyn generoima sisältö voi olla virheellistä.">
            <a:extLst>
              <a:ext uri="{FF2B5EF4-FFF2-40B4-BE49-F238E27FC236}">
                <a16:creationId xmlns:a16="http://schemas.microsoft.com/office/drawing/2014/main" id="{78839287-762E-67DC-55E7-68489D18EE4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61987" y="5624165"/>
            <a:ext cx="1445342" cy="416373"/>
          </a:xfrm>
          <a:prstGeom prst="rect">
            <a:avLst/>
          </a:prstGeom>
        </p:spPr>
      </p:pic>
    </p:spTree>
    <p:extLst>
      <p:ext uri="{BB962C8B-B14F-4D97-AF65-F5344CB8AC3E}">
        <p14:creationId xmlns:p14="http://schemas.microsoft.com/office/powerpoint/2010/main" val="12907727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2430-06E6-4257-A386-6CB13C229A20}"/>
              </a:ext>
            </a:extLst>
          </p:cNvPr>
          <p:cNvSpPr>
            <a:spLocks noGrp="1"/>
          </p:cNvSpPr>
          <p:nvPr>
            <p:ph type="title"/>
          </p:nvPr>
        </p:nvSpPr>
        <p:spPr>
          <a:xfrm>
            <a:off x="373625" y="253586"/>
            <a:ext cx="11336593" cy="1247857"/>
          </a:xfrm>
        </p:spPr>
        <p:txBody>
          <a:bodyPr>
            <a:no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en-US" sz="4000"/>
              <a:t>The profiles of NEETs vary</a:t>
            </a:r>
            <a:br>
              <a:rPr lang="en-US" sz="4000"/>
            </a:br>
            <a:r>
              <a:rPr lang="en-US" sz="3200"/>
              <a:t>A one-size-fits-all educational solution is insufficient.</a:t>
            </a:r>
            <a:endParaRPr lang="fi-FI" sz="3733">
              <a:solidFill>
                <a:srgbClr val="009FDA"/>
              </a:solidFill>
              <a:latin typeface="Arial Black" panose="020B0A04020102020204" pitchFamily="34" charset="0"/>
            </a:endParaRPr>
          </a:p>
        </p:txBody>
      </p:sp>
      <p:pic>
        <p:nvPicPr>
          <p:cNvPr id="18" name="Content Placeholder 17" descr="A picture containing drawing&#10;&#10;Description automatically generated">
            <a:extLst>
              <a:ext uri="{FF2B5EF4-FFF2-40B4-BE49-F238E27FC236}">
                <a16:creationId xmlns:a16="http://schemas.microsoft.com/office/drawing/2014/main" id="{0D228844-696F-40FB-B34B-4D358B18DD4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659891" y="1857754"/>
            <a:ext cx="1677769" cy="1598160"/>
          </a:xfrm>
        </p:spPr>
      </p:pic>
      <p:graphicFrame>
        <p:nvGraphicFramePr>
          <p:cNvPr id="29" name="Table 29">
            <a:extLst>
              <a:ext uri="{FF2B5EF4-FFF2-40B4-BE49-F238E27FC236}">
                <a16:creationId xmlns:a16="http://schemas.microsoft.com/office/drawing/2014/main" id="{F2506976-DEF3-4E43-9221-05839BA2A05C}"/>
              </a:ext>
            </a:extLst>
          </p:cNvPr>
          <p:cNvGraphicFramePr>
            <a:graphicFrameLocks/>
          </p:cNvGraphicFramePr>
          <p:nvPr/>
        </p:nvGraphicFramePr>
        <p:xfrm>
          <a:off x="244369" y="1704233"/>
          <a:ext cx="11791041" cy="4834003"/>
        </p:xfrm>
        <a:graphic>
          <a:graphicData uri="http://schemas.openxmlformats.org/drawingml/2006/table">
            <a:tbl>
              <a:tblPr firstRow="1" bandRow="1">
                <a:tableStyleId>{9D7B26C5-4107-4FEC-AEDC-1716B250A1EF}</a:tableStyleId>
              </a:tblPr>
              <a:tblGrid>
                <a:gridCol w="1222962">
                  <a:extLst>
                    <a:ext uri="{9D8B030D-6E8A-4147-A177-3AD203B41FA5}">
                      <a16:colId xmlns:a16="http://schemas.microsoft.com/office/drawing/2014/main" val="2004912667"/>
                    </a:ext>
                  </a:extLst>
                </a:gridCol>
                <a:gridCol w="2056255">
                  <a:extLst>
                    <a:ext uri="{9D8B030D-6E8A-4147-A177-3AD203B41FA5}">
                      <a16:colId xmlns:a16="http://schemas.microsoft.com/office/drawing/2014/main" val="3996381666"/>
                    </a:ext>
                  </a:extLst>
                </a:gridCol>
                <a:gridCol w="2373667">
                  <a:extLst>
                    <a:ext uri="{9D8B030D-6E8A-4147-A177-3AD203B41FA5}">
                      <a16:colId xmlns:a16="http://schemas.microsoft.com/office/drawing/2014/main" val="3274478202"/>
                    </a:ext>
                  </a:extLst>
                </a:gridCol>
                <a:gridCol w="2117066">
                  <a:extLst>
                    <a:ext uri="{9D8B030D-6E8A-4147-A177-3AD203B41FA5}">
                      <a16:colId xmlns:a16="http://schemas.microsoft.com/office/drawing/2014/main" val="2469881912"/>
                    </a:ext>
                  </a:extLst>
                </a:gridCol>
                <a:gridCol w="2037177">
                  <a:extLst>
                    <a:ext uri="{9D8B030D-6E8A-4147-A177-3AD203B41FA5}">
                      <a16:colId xmlns:a16="http://schemas.microsoft.com/office/drawing/2014/main" val="2691600806"/>
                    </a:ext>
                  </a:extLst>
                </a:gridCol>
                <a:gridCol w="1983914">
                  <a:extLst>
                    <a:ext uri="{9D8B030D-6E8A-4147-A177-3AD203B41FA5}">
                      <a16:colId xmlns:a16="http://schemas.microsoft.com/office/drawing/2014/main" val="4080698258"/>
                    </a:ext>
                  </a:extLst>
                </a:gridCol>
              </a:tblGrid>
              <a:tr h="2029843">
                <a:tc>
                  <a:txBody>
                    <a:bodyPr/>
                    <a:lstStyle/>
                    <a:p>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300" b="0" i="0" kern="1200">
                          <a:solidFill>
                            <a:schemeClr val="tx1"/>
                          </a:solidFill>
                          <a:effectLst/>
                          <a:latin typeface="+mn-lt"/>
                          <a:ea typeface="+mn-ea"/>
                          <a:cs typeface="+mn-cs"/>
                        </a:rPr>
                        <a:t>   </a:t>
                      </a:r>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73767507"/>
                  </a:ext>
                </a:extLst>
              </a:tr>
              <a:tr h="1828800">
                <a:tc>
                  <a:txBody>
                    <a:bodyPr/>
                    <a:lstStyle/>
                    <a:p>
                      <a:endParaRPr lang="fi-FI" sz="1600" b="1">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600"/>
                        <a:t>Olli hasn’t entered upper secondary education. </a:t>
                      </a:r>
                    </a:p>
                    <a:p>
                      <a:pPr marL="171450" indent="-171450">
                        <a:buFont typeface="Arial" panose="020B0604020202020204" pitchFamily="34" charset="0"/>
                        <a:buChar char="•"/>
                      </a:pPr>
                      <a:r>
                        <a:rPr lang="en-US" sz="1600"/>
                        <a:t>Finding employment without an education is challenging.</a:t>
                      </a:r>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600"/>
                        <a:t>Kirsi has completed upper secondary education, but has not been able to secure employment in her field. </a:t>
                      </a:r>
                    </a:p>
                    <a:p>
                      <a:pPr marL="171450" indent="-171450">
                        <a:buFont typeface="Arial" panose="020B0604020202020204" pitchFamily="34" charset="0"/>
                        <a:buChar char="•"/>
                      </a:pPr>
                      <a:r>
                        <a:rPr lang="en-US" sz="1600"/>
                        <a:t>She is unsure which skills she lacks that would enable her to enter the </a:t>
                      </a:r>
                      <a:r>
                        <a:rPr lang="en-US" sz="1600" err="1"/>
                        <a:t>labour</a:t>
                      </a:r>
                      <a:r>
                        <a:rPr lang="en-US" sz="1600"/>
                        <a:t> market.</a:t>
                      </a:r>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600"/>
                        <a:t>Oona is not motivated by traditional degree-based education.</a:t>
                      </a:r>
                    </a:p>
                    <a:p>
                      <a:pPr marL="171450" indent="-171450">
                        <a:buFont typeface="Arial" panose="020B0604020202020204" pitchFamily="34" charset="0"/>
                        <a:buChar char="•"/>
                      </a:pPr>
                      <a:r>
                        <a:rPr lang="en-US" sz="1600"/>
                        <a:t>She prefers to enhance her competences and obtain validation through hands-on work.</a:t>
                      </a:r>
                      <a:endParaRPr lang="fi-FI" sz="1600">
                        <a:ln>
                          <a:noFill/>
                        </a:ln>
                        <a:solidFill>
                          <a:schemeClr val="dk1"/>
                        </a:solidFill>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600"/>
                        <a:t>Pekka has completed upper secondary education but he hasn’t found a job.</a:t>
                      </a:r>
                    </a:p>
                    <a:p>
                      <a:pPr marL="171450" indent="-171450">
                        <a:buFont typeface="Arial" panose="020B0604020202020204" pitchFamily="34" charset="0"/>
                        <a:buChar char="•"/>
                      </a:pPr>
                      <a:r>
                        <a:rPr lang="en-US" sz="1600"/>
                        <a:t>He would like to study Batchelor’s.</a:t>
                      </a:r>
                      <a:endParaRPr lang="fi-FI" sz="1600">
                        <a:ln>
                          <a:noFill/>
                        </a:ln>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600"/>
                        <a:t>Anna is facing a challenging life situation and is uncertain about what she wants to do or study.</a:t>
                      </a:r>
                      <a:endParaRPr lang="fi-FI" sz="1600">
                        <a:ln>
                          <a:noFill/>
                        </a:ln>
                      </a:endParaRPr>
                    </a:p>
                  </a:txBody>
                  <a:tcPr marL="121920" marR="121920" marT="60960" marB="609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3330622"/>
                  </a:ext>
                </a:extLst>
              </a:tr>
            </a:tbl>
          </a:graphicData>
        </a:graphic>
      </p:graphicFrame>
      <p:sp>
        <p:nvSpPr>
          <p:cNvPr id="15" name="TextBox 14">
            <a:extLst>
              <a:ext uri="{FF2B5EF4-FFF2-40B4-BE49-F238E27FC236}">
                <a16:creationId xmlns:a16="http://schemas.microsoft.com/office/drawing/2014/main" id="{A900C32E-A6D1-8550-04FC-A206C6181EB7}"/>
              </a:ext>
            </a:extLst>
          </p:cNvPr>
          <p:cNvSpPr txBox="1"/>
          <p:nvPr/>
        </p:nvSpPr>
        <p:spPr>
          <a:xfrm>
            <a:off x="3246120" y="185775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6167DB6C-1B6E-E7DD-6499-B7E264680E60}"/>
              </a:ext>
            </a:extLst>
          </p:cNvPr>
          <p:cNvSpPr txBox="1"/>
          <p:nvPr/>
        </p:nvSpPr>
        <p:spPr>
          <a:xfrm>
            <a:off x="2078202" y="3361632"/>
            <a:ext cx="526106"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ptos" panose="02110004020202020204"/>
                <a:ea typeface="+mn-ea"/>
                <a:cs typeface="+mn-cs"/>
              </a:rPr>
              <a:t>Olli</a:t>
            </a:r>
          </a:p>
        </p:txBody>
      </p:sp>
      <p:sp>
        <p:nvSpPr>
          <p:cNvPr id="20" name="TextBox 19">
            <a:extLst>
              <a:ext uri="{FF2B5EF4-FFF2-40B4-BE49-F238E27FC236}">
                <a16:creationId xmlns:a16="http://schemas.microsoft.com/office/drawing/2014/main" id="{AC56E0DD-D354-2701-D0B2-7E96EDBF013F}"/>
              </a:ext>
            </a:extLst>
          </p:cNvPr>
          <p:cNvSpPr txBox="1"/>
          <p:nvPr/>
        </p:nvSpPr>
        <p:spPr>
          <a:xfrm>
            <a:off x="6613140" y="3368948"/>
            <a:ext cx="7296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ptos" panose="02110004020202020204"/>
                <a:ea typeface="+mn-ea"/>
                <a:cs typeface="+mn-cs"/>
              </a:rPr>
              <a:t>Oona</a:t>
            </a:r>
          </a:p>
        </p:txBody>
      </p:sp>
      <p:sp>
        <p:nvSpPr>
          <p:cNvPr id="21" name="TextBox 20">
            <a:extLst>
              <a:ext uri="{FF2B5EF4-FFF2-40B4-BE49-F238E27FC236}">
                <a16:creationId xmlns:a16="http://schemas.microsoft.com/office/drawing/2014/main" id="{CF714F08-A6FB-8A63-22BD-784EF80B1EA3}"/>
              </a:ext>
            </a:extLst>
          </p:cNvPr>
          <p:cNvSpPr txBox="1"/>
          <p:nvPr/>
        </p:nvSpPr>
        <p:spPr>
          <a:xfrm>
            <a:off x="8725950" y="3351665"/>
            <a:ext cx="7761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ptos" panose="02110004020202020204"/>
                <a:ea typeface="+mn-ea"/>
                <a:cs typeface="+mn-cs"/>
              </a:rPr>
              <a:t>Pekka</a:t>
            </a:r>
          </a:p>
        </p:txBody>
      </p:sp>
      <p:sp>
        <p:nvSpPr>
          <p:cNvPr id="23" name="TextBox 22">
            <a:extLst>
              <a:ext uri="{FF2B5EF4-FFF2-40B4-BE49-F238E27FC236}">
                <a16:creationId xmlns:a16="http://schemas.microsoft.com/office/drawing/2014/main" id="{3A580EC0-2B21-9F62-E5DB-0B800E7FFD56}"/>
              </a:ext>
            </a:extLst>
          </p:cNvPr>
          <p:cNvSpPr txBox="1"/>
          <p:nvPr/>
        </p:nvSpPr>
        <p:spPr>
          <a:xfrm>
            <a:off x="10684270" y="3359116"/>
            <a:ext cx="6976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ptos" panose="02110004020202020204"/>
                <a:ea typeface="+mn-ea"/>
                <a:cs typeface="+mn-cs"/>
              </a:rPr>
              <a:t>Anna</a:t>
            </a:r>
          </a:p>
        </p:txBody>
      </p:sp>
      <p:sp>
        <p:nvSpPr>
          <p:cNvPr id="3" name="TextBox 15">
            <a:extLst>
              <a:ext uri="{FF2B5EF4-FFF2-40B4-BE49-F238E27FC236}">
                <a16:creationId xmlns:a16="http://schemas.microsoft.com/office/drawing/2014/main" id="{90C86FFC-549C-F8E7-C851-45767123AA59}"/>
              </a:ext>
            </a:extLst>
          </p:cNvPr>
          <p:cNvSpPr txBox="1"/>
          <p:nvPr/>
        </p:nvSpPr>
        <p:spPr>
          <a:xfrm>
            <a:off x="4357904" y="3374226"/>
            <a:ext cx="612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ptos" panose="02110004020202020204"/>
                <a:ea typeface="+mn-ea"/>
                <a:cs typeface="+mn-cs"/>
              </a:rPr>
              <a:t>Kirsi</a:t>
            </a:r>
          </a:p>
        </p:txBody>
      </p:sp>
      <p:pic>
        <p:nvPicPr>
          <p:cNvPr id="6" name="Kuva 5" descr="Kuva, joka sisältää kohteen Ihmisen kasvot, henkilö, Tesmaperhonen, asuste&#10;&#10;Tekoälyn generoima sisältö voi olla virheellistä.">
            <a:extLst>
              <a:ext uri="{FF2B5EF4-FFF2-40B4-BE49-F238E27FC236}">
                <a16:creationId xmlns:a16="http://schemas.microsoft.com/office/drawing/2014/main" id="{609A0FA2-7A9C-7E5B-9F34-EF1A4CC80AB2}"/>
              </a:ext>
            </a:extLst>
          </p:cNvPr>
          <p:cNvPicPr>
            <a:picLocks noChangeAspect="1"/>
          </p:cNvPicPr>
          <p:nvPr/>
        </p:nvPicPr>
        <p:blipFill>
          <a:blip r:embed="rId4"/>
          <a:stretch>
            <a:fillRect/>
          </a:stretch>
        </p:blipFill>
        <p:spPr>
          <a:xfrm>
            <a:off x="4021394" y="1965399"/>
            <a:ext cx="1113502" cy="1431645"/>
          </a:xfrm>
          <a:prstGeom prst="rect">
            <a:avLst/>
          </a:prstGeom>
        </p:spPr>
      </p:pic>
      <p:pic>
        <p:nvPicPr>
          <p:cNvPr id="8" name="Kuva 7" descr="Kuva, joka sisältää kohteen Ihmisen kasvot, luonnos, mies, maalaus&#10;&#10;Tekoälyn generoima sisältö voi olla virheellistä.">
            <a:extLst>
              <a:ext uri="{FF2B5EF4-FFF2-40B4-BE49-F238E27FC236}">
                <a16:creationId xmlns:a16="http://schemas.microsoft.com/office/drawing/2014/main" id="{A42C7762-0AEE-ED89-1636-A00FC9D1091D}"/>
              </a:ext>
            </a:extLst>
          </p:cNvPr>
          <p:cNvPicPr>
            <a:picLocks noChangeAspect="1"/>
          </p:cNvPicPr>
          <p:nvPr/>
        </p:nvPicPr>
        <p:blipFill>
          <a:blip r:embed="rId5"/>
          <a:stretch>
            <a:fillRect/>
          </a:stretch>
        </p:blipFill>
        <p:spPr>
          <a:xfrm>
            <a:off x="1837265" y="1917289"/>
            <a:ext cx="1147098" cy="1474840"/>
          </a:xfrm>
          <a:prstGeom prst="rect">
            <a:avLst/>
          </a:prstGeom>
        </p:spPr>
      </p:pic>
      <p:pic>
        <p:nvPicPr>
          <p:cNvPr id="11" name="Kuva 10" descr="Kuva, joka sisältää kohteen Ihmisen kasvot, henkilö, muotokuva, maalaus&#10;&#10;Tekoälyn generoima sisältö voi olla virheellistä.">
            <a:extLst>
              <a:ext uri="{FF2B5EF4-FFF2-40B4-BE49-F238E27FC236}">
                <a16:creationId xmlns:a16="http://schemas.microsoft.com/office/drawing/2014/main" id="{95EA9298-BF0E-3579-740F-B8F29B9E3224}"/>
              </a:ext>
            </a:extLst>
          </p:cNvPr>
          <p:cNvPicPr>
            <a:picLocks noChangeAspect="1"/>
          </p:cNvPicPr>
          <p:nvPr/>
        </p:nvPicPr>
        <p:blipFill>
          <a:blip r:embed="rId6"/>
          <a:stretch>
            <a:fillRect/>
          </a:stretch>
        </p:blipFill>
        <p:spPr>
          <a:xfrm>
            <a:off x="6381135" y="1996300"/>
            <a:ext cx="1074173" cy="1381080"/>
          </a:xfrm>
          <a:prstGeom prst="rect">
            <a:avLst/>
          </a:prstGeom>
        </p:spPr>
      </p:pic>
      <p:pic>
        <p:nvPicPr>
          <p:cNvPr id="19" name="Kuva 18" descr="Kuva, joka sisältää kohteen Ihmisen kasvot, maalaus, taide, piirros&#10;&#10;Tekoälyn generoima sisältö voi olla virheellistä.">
            <a:extLst>
              <a:ext uri="{FF2B5EF4-FFF2-40B4-BE49-F238E27FC236}">
                <a16:creationId xmlns:a16="http://schemas.microsoft.com/office/drawing/2014/main" id="{8470FF8A-5C2E-E9BC-5297-ECA0502E989B}"/>
              </a:ext>
            </a:extLst>
          </p:cNvPr>
          <p:cNvPicPr>
            <a:picLocks noChangeAspect="1"/>
          </p:cNvPicPr>
          <p:nvPr/>
        </p:nvPicPr>
        <p:blipFill>
          <a:blip r:embed="rId7"/>
          <a:stretch>
            <a:fillRect/>
          </a:stretch>
        </p:blipFill>
        <p:spPr>
          <a:xfrm>
            <a:off x="8544232" y="2006132"/>
            <a:ext cx="1074174" cy="1381080"/>
          </a:xfrm>
          <a:prstGeom prst="rect">
            <a:avLst/>
          </a:prstGeom>
        </p:spPr>
      </p:pic>
      <p:pic>
        <p:nvPicPr>
          <p:cNvPr id="24" name="Kuva 23" descr="Kuva, joka sisältää kohteen Ihmisen kasvot, nainen, muotokuva, luonnos&#10;&#10;Tekoälyn generoima sisältö voi olla virheellistä.">
            <a:extLst>
              <a:ext uri="{FF2B5EF4-FFF2-40B4-BE49-F238E27FC236}">
                <a16:creationId xmlns:a16="http://schemas.microsoft.com/office/drawing/2014/main" id="{0570CCD4-5448-5E78-62F0-6F8267E9C307}"/>
              </a:ext>
            </a:extLst>
          </p:cNvPr>
          <p:cNvPicPr>
            <a:picLocks noChangeAspect="1"/>
          </p:cNvPicPr>
          <p:nvPr/>
        </p:nvPicPr>
        <p:blipFill>
          <a:blip r:embed="rId8"/>
          <a:stretch>
            <a:fillRect/>
          </a:stretch>
        </p:blipFill>
        <p:spPr>
          <a:xfrm>
            <a:off x="10451689" y="2035627"/>
            <a:ext cx="1052053" cy="1352639"/>
          </a:xfrm>
          <a:prstGeom prst="rect">
            <a:avLst/>
          </a:prstGeom>
        </p:spPr>
      </p:pic>
    </p:spTree>
    <p:extLst>
      <p:ext uri="{BB962C8B-B14F-4D97-AF65-F5344CB8AC3E}">
        <p14:creationId xmlns:p14="http://schemas.microsoft.com/office/powerpoint/2010/main" val="320061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72739-07A6-F80E-A57D-C5DA670C5B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1322F5-4F64-5A48-26C3-2AA1839D6E11}"/>
              </a:ext>
            </a:extLst>
          </p:cNvPr>
          <p:cNvSpPr>
            <a:spLocks noGrp="1"/>
          </p:cNvSpPr>
          <p:nvPr>
            <p:ph type="title"/>
          </p:nvPr>
        </p:nvSpPr>
        <p:spPr>
          <a:xfrm>
            <a:off x="774349" y="635826"/>
            <a:ext cx="10709728" cy="1076936"/>
          </a:xfrm>
        </p:spPr>
        <p:txBody>
          <a:bodyPr>
            <a:noAutofit/>
          </a:bodyP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en-US" sz="2400">
                <a:solidFill>
                  <a:srgbClr val="1A1A1A"/>
                </a:solidFill>
                <a:ea typeface="+mn-lt"/>
                <a:cs typeface="+mn-lt"/>
              </a:rPr>
              <a:t>Current </a:t>
            </a:r>
            <a:r>
              <a:rPr lang="en-US" sz="2400">
                <a:ea typeface="+mn-lt"/>
                <a:cs typeface="+mn-lt"/>
              </a:rPr>
              <a:t>LLL</a:t>
            </a:r>
            <a:r>
              <a:rPr lang="en-US" sz="2400">
                <a:solidFill>
                  <a:srgbClr val="1A1A1A"/>
                </a:solidFill>
                <a:ea typeface="+mn-lt"/>
                <a:cs typeface="+mn-lt"/>
              </a:rPr>
              <a:t>-offerings of UAS often appear fragmented </a:t>
            </a:r>
            <a:endParaRPr lang="fi-FI" sz="2400"/>
          </a:p>
        </p:txBody>
      </p:sp>
      <p:sp>
        <p:nvSpPr>
          <p:cNvPr id="8" name="Suorakulmio 7">
            <a:extLst>
              <a:ext uri="{FF2B5EF4-FFF2-40B4-BE49-F238E27FC236}">
                <a16:creationId xmlns:a16="http://schemas.microsoft.com/office/drawing/2014/main" id="{071D45AF-5ED4-AF55-3394-7155532F40C9}"/>
              </a:ext>
            </a:extLst>
          </p:cNvPr>
          <p:cNvSpPr/>
          <p:nvPr/>
        </p:nvSpPr>
        <p:spPr>
          <a:xfrm>
            <a:off x="936231" y="4429256"/>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p>
        </p:txBody>
      </p:sp>
      <p:sp>
        <p:nvSpPr>
          <p:cNvPr id="10" name="Suorakulmio 9">
            <a:extLst>
              <a:ext uri="{FF2B5EF4-FFF2-40B4-BE49-F238E27FC236}">
                <a16:creationId xmlns:a16="http://schemas.microsoft.com/office/drawing/2014/main" id="{B5BC1F46-2319-A1DC-FF89-B2587F387730}"/>
              </a:ext>
            </a:extLst>
          </p:cNvPr>
          <p:cNvSpPr/>
          <p:nvPr/>
        </p:nvSpPr>
        <p:spPr>
          <a:xfrm>
            <a:off x="1868263" y="4038809"/>
            <a:ext cx="431030" cy="415636"/>
          </a:xfrm>
          <a:prstGeom prst="rect">
            <a:avLst/>
          </a:prstGeom>
          <a:solidFill>
            <a:srgbClr val="F0C441"/>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10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Suorakulmio 12">
            <a:extLst>
              <a:ext uri="{FF2B5EF4-FFF2-40B4-BE49-F238E27FC236}">
                <a16:creationId xmlns:a16="http://schemas.microsoft.com/office/drawing/2014/main" id="{0DDC3AD4-E6AD-6F2E-7BCC-5F6FCF2317FA}"/>
              </a:ext>
            </a:extLst>
          </p:cNvPr>
          <p:cNvSpPr/>
          <p:nvPr/>
        </p:nvSpPr>
        <p:spPr>
          <a:xfrm>
            <a:off x="936229" y="5650973"/>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p>
        </p:txBody>
      </p:sp>
      <p:sp>
        <p:nvSpPr>
          <p:cNvPr id="15" name="Suorakulmio 14">
            <a:extLst>
              <a:ext uri="{FF2B5EF4-FFF2-40B4-BE49-F238E27FC236}">
                <a16:creationId xmlns:a16="http://schemas.microsoft.com/office/drawing/2014/main" id="{946CA668-5D03-B5FC-BBBB-5981E85C2A3A}"/>
              </a:ext>
            </a:extLst>
          </p:cNvPr>
          <p:cNvSpPr/>
          <p:nvPr/>
        </p:nvSpPr>
        <p:spPr>
          <a:xfrm>
            <a:off x="2057187" y="6035121"/>
            <a:ext cx="431030" cy="415636"/>
          </a:xfrm>
          <a:prstGeom prst="rect">
            <a:avLst/>
          </a:prstGeom>
          <a:solidFill>
            <a:srgbClr val="18F0AB"/>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10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Suorakulmio 16">
            <a:extLst>
              <a:ext uri="{FF2B5EF4-FFF2-40B4-BE49-F238E27FC236}">
                <a16:creationId xmlns:a16="http://schemas.microsoft.com/office/drawing/2014/main" id="{526BB503-BC66-B8AF-7DA6-7614CE885D57}"/>
              </a:ext>
            </a:extLst>
          </p:cNvPr>
          <p:cNvSpPr/>
          <p:nvPr/>
        </p:nvSpPr>
        <p:spPr>
          <a:xfrm>
            <a:off x="3045897" y="5827302"/>
            <a:ext cx="431030" cy="415636"/>
          </a:xfrm>
          <a:prstGeom prst="rect">
            <a:avLst/>
          </a:prstGeom>
          <a:solidFill>
            <a:schemeClr val="accent6">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p>
        </p:txBody>
      </p:sp>
      <p:sp>
        <p:nvSpPr>
          <p:cNvPr id="19" name="Suorakulmio 18">
            <a:extLst>
              <a:ext uri="{FF2B5EF4-FFF2-40B4-BE49-F238E27FC236}">
                <a16:creationId xmlns:a16="http://schemas.microsoft.com/office/drawing/2014/main" id="{A92DB795-8BAE-F3DE-EAAC-4541E79901CF}"/>
              </a:ext>
            </a:extLst>
          </p:cNvPr>
          <p:cNvSpPr/>
          <p:nvPr/>
        </p:nvSpPr>
        <p:spPr>
          <a:xfrm>
            <a:off x="2831781" y="4309599"/>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p>
        </p:txBody>
      </p:sp>
      <p:cxnSp>
        <p:nvCxnSpPr>
          <p:cNvPr id="22" name="Suora nuoliyhdysviiva 21">
            <a:extLst>
              <a:ext uri="{FF2B5EF4-FFF2-40B4-BE49-F238E27FC236}">
                <a16:creationId xmlns:a16="http://schemas.microsoft.com/office/drawing/2014/main" id="{27DC13FB-8DD8-DEB4-13D8-3D1ACD6879AA}"/>
              </a:ext>
            </a:extLst>
          </p:cNvPr>
          <p:cNvCxnSpPr/>
          <p:nvPr/>
        </p:nvCxnSpPr>
        <p:spPr>
          <a:xfrm flipV="1">
            <a:off x="2701993" y="4731457"/>
            <a:ext cx="380226" cy="4691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uora nuoliyhdysviiva 22">
            <a:extLst>
              <a:ext uri="{FF2B5EF4-FFF2-40B4-BE49-F238E27FC236}">
                <a16:creationId xmlns:a16="http://schemas.microsoft.com/office/drawing/2014/main" id="{0685C066-98F4-1AEE-C704-03833667D925}"/>
              </a:ext>
            </a:extLst>
          </p:cNvPr>
          <p:cNvCxnSpPr>
            <a:cxnSpLocks/>
          </p:cNvCxnSpPr>
          <p:nvPr/>
        </p:nvCxnSpPr>
        <p:spPr>
          <a:xfrm>
            <a:off x="2846835" y="5313917"/>
            <a:ext cx="399118" cy="3495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uora nuoliyhdysviiva 23">
            <a:extLst>
              <a:ext uri="{FF2B5EF4-FFF2-40B4-BE49-F238E27FC236}">
                <a16:creationId xmlns:a16="http://schemas.microsoft.com/office/drawing/2014/main" id="{314569D8-5F47-6D4D-F907-0AB40946E3B7}"/>
              </a:ext>
            </a:extLst>
          </p:cNvPr>
          <p:cNvCxnSpPr>
            <a:cxnSpLocks/>
          </p:cNvCxnSpPr>
          <p:nvPr/>
        </p:nvCxnSpPr>
        <p:spPr>
          <a:xfrm flipH="1">
            <a:off x="2584712" y="6050725"/>
            <a:ext cx="356586" cy="1858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uora nuoliyhdysviiva 24">
            <a:extLst>
              <a:ext uri="{FF2B5EF4-FFF2-40B4-BE49-F238E27FC236}">
                <a16:creationId xmlns:a16="http://schemas.microsoft.com/office/drawing/2014/main" id="{C22165E9-79F8-74AF-382D-093E663E0C9E}"/>
              </a:ext>
            </a:extLst>
          </p:cNvPr>
          <p:cNvCxnSpPr>
            <a:cxnSpLocks/>
          </p:cNvCxnSpPr>
          <p:nvPr/>
        </p:nvCxnSpPr>
        <p:spPr>
          <a:xfrm flipH="1" flipV="1">
            <a:off x="1457455" y="4819620"/>
            <a:ext cx="362884" cy="4061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Suorakulmio 28">
            <a:extLst>
              <a:ext uri="{FF2B5EF4-FFF2-40B4-BE49-F238E27FC236}">
                <a16:creationId xmlns:a16="http://schemas.microsoft.com/office/drawing/2014/main" id="{2243CB50-C721-6DD2-7194-CEADCD17C0DF}"/>
              </a:ext>
            </a:extLst>
          </p:cNvPr>
          <p:cNvSpPr/>
          <p:nvPr/>
        </p:nvSpPr>
        <p:spPr>
          <a:xfrm>
            <a:off x="7107802" y="4605587"/>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Suorakulmio 29">
            <a:extLst>
              <a:ext uri="{FF2B5EF4-FFF2-40B4-BE49-F238E27FC236}">
                <a16:creationId xmlns:a16="http://schemas.microsoft.com/office/drawing/2014/main" id="{AA2DEAD7-4FF6-05D0-3EC3-E620CDF36A50}"/>
              </a:ext>
            </a:extLst>
          </p:cNvPr>
          <p:cNvSpPr/>
          <p:nvPr/>
        </p:nvSpPr>
        <p:spPr>
          <a:xfrm>
            <a:off x="7907587" y="4605586"/>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10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Suorakulmio 30">
            <a:extLst>
              <a:ext uri="{FF2B5EF4-FFF2-40B4-BE49-F238E27FC236}">
                <a16:creationId xmlns:a16="http://schemas.microsoft.com/office/drawing/2014/main" id="{D05079A9-4E8E-4310-6405-7D49EEDA3A4D}"/>
              </a:ext>
            </a:extLst>
          </p:cNvPr>
          <p:cNvSpPr/>
          <p:nvPr/>
        </p:nvSpPr>
        <p:spPr>
          <a:xfrm>
            <a:off x="8719965" y="4605585"/>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Suorakulmio 31">
            <a:extLst>
              <a:ext uri="{FF2B5EF4-FFF2-40B4-BE49-F238E27FC236}">
                <a16:creationId xmlns:a16="http://schemas.microsoft.com/office/drawing/2014/main" id="{7006EEBE-71BB-B496-00CB-7728526D0268}"/>
              </a:ext>
            </a:extLst>
          </p:cNvPr>
          <p:cNvSpPr/>
          <p:nvPr/>
        </p:nvSpPr>
        <p:spPr>
          <a:xfrm>
            <a:off x="9526047" y="4592989"/>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Suorakulmio 32">
            <a:extLst>
              <a:ext uri="{FF2B5EF4-FFF2-40B4-BE49-F238E27FC236}">
                <a16:creationId xmlns:a16="http://schemas.microsoft.com/office/drawing/2014/main" id="{9E03C625-7055-887C-4281-94D6AE64D33E}"/>
              </a:ext>
            </a:extLst>
          </p:cNvPr>
          <p:cNvSpPr/>
          <p:nvPr/>
        </p:nvSpPr>
        <p:spPr>
          <a:xfrm>
            <a:off x="10363616" y="4592988"/>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10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Suorakulmio 33">
            <a:extLst>
              <a:ext uri="{FF2B5EF4-FFF2-40B4-BE49-F238E27FC236}">
                <a16:creationId xmlns:a16="http://schemas.microsoft.com/office/drawing/2014/main" id="{817672F7-B1B4-D2D3-89C8-05BF9871AE0D}"/>
              </a:ext>
            </a:extLst>
          </p:cNvPr>
          <p:cNvSpPr/>
          <p:nvPr/>
        </p:nvSpPr>
        <p:spPr>
          <a:xfrm>
            <a:off x="11194888" y="4592987"/>
            <a:ext cx="431030" cy="415636"/>
          </a:xfrm>
          <a:prstGeom prst="rect">
            <a:avLst/>
          </a:prstGeom>
          <a:solidFill>
            <a:srgbClr val="78E2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1" name="Suorakulmio 40">
            <a:extLst>
              <a:ext uri="{FF2B5EF4-FFF2-40B4-BE49-F238E27FC236}">
                <a16:creationId xmlns:a16="http://schemas.microsoft.com/office/drawing/2014/main" id="{790B081A-41BB-A458-FD50-A9825DB1ADA2}"/>
              </a:ext>
            </a:extLst>
          </p:cNvPr>
          <p:cNvSpPr/>
          <p:nvPr/>
        </p:nvSpPr>
        <p:spPr>
          <a:xfrm>
            <a:off x="7107801" y="5361288"/>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2" name="Suorakulmio 41">
            <a:extLst>
              <a:ext uri="{FF2B5EF4-FFF2-40B4-BE49-F238E27FC236}">
                <a16:creationId xmlns:a16="http://schemas.microsoft.com/office/drawing/2014/main" id="{4D8B78CD-25B7-1A59-4377-810744A22543}"/>
              </a:ext>
            </a:extLst>
          </p:cNvPr>
          <p:cNvSpPr/>
          <p:nvPr/>
        </p:nvSpPr>
        <p:spPr>
          <a:xfrm>
            <a:off x="7901288" y="5361287"/>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3" name="Suorakulmio 42">
            <a:extLst>
              <a:ext uri="{FF2B5EF4-FFF2-40B4-BE49-F238E27FC236}">
                <a16:creationId xmlns:a16="http://schemas.microsoft.com/office/drawing/2014/main" id="{84A1DC82-7209-9EA2-4663-B52B8FB84EAB}"/>
              </a:ext>
            </a:extLst>
          </p:cNvPr>
          <p:cNvSpPr/>
          <p:nvPr/>
        </p:nvSpPr>
        <p:spPr>
          <a:xfrm>
            <a:off x="8719965" y="5361287"/>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4" name="Suorakulmio 43">
            <a:extLst>
              <a:ext uri="{FF2B5EF4-FFF2-40B4-BE49-F238E27FC236}">
                <a16:creationId xmlns:a16="http://schemas.microsoft.com/office/drawing/2014/main" id="{C5550D65-A2E3-70FF-5D4C-08BF26EAA2B6}"/>
              </a:ext>
            </a:extLst>
          </p:cNvPr>
          <p:cNvSpPr/>
          <p:nvPr/>
        </p:nvSpPr>
        <p:spPr>
          <a:xfrm>
            <a:off x="9526047" y="5361287"/>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5" name="Suorakulmio 44">
            <a:extLst>
              <a:ext uri="{FF2B5EF4-FFF2-40B4-BE49-F238E27FC236}">
                <a16:creationId xmlns:a16="http://schemas.microsoft.com/office/drawing/2014/main" id="{0EC0B8BA-1811-6B88-5656-757B69E6345D}"/>
              </a:ext>
            </a:extLst>
          </p:cNvPr>
          <p:cNvSpPr/>
          <p:nvPr/>
        </p:nvSpPr>
        <p:spPr>
          <a:xfrm>
            <a:off x="10363617" y="5361287"/>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6" name="Suorakulmio 45">
            <a:extLst>
              <a:ext uri="{FF2B5EF4-FFF2-40B4-BE49-F238E27FC236}">
                <a16:creationId xmlns:a16="http://schemas.microsoft.com/office/drawing/2014/main" id="{EEB65E2C-CEE0-F954-1EA2-65314CE9097B}"/>
              </a:ext>
            </a:extLst>
          </p:cNvPr>
          <p:cNvSpPr/>
          <p:nvPr/>
        </p:nvSpPr>
        <p:spPr>
          <a:xfrm>
            <a:off x="11194889" y="5361287"/>
            <a:ext cx="431030" cy="415636"/>
          </a:xfrm>
          <a:prstGeom prst="rect">
            <a:avLst/>
          </a:prstGeom>
          <a:solidFill>
            <a:srgbClr val="25ABB8"/>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48" name="Suora nuoliyhdysviiva 47">
            <a:extLst>
              <a:ext uri="{FF2B5EF4-FFF2-40B4-BE49-F238E27FC236}">
                <a16:creationId xmlns:a16="http://schemas.microsoft.com/office/drawing/2014/main" id="{4A2764B1-BCD9-E0CA-62F6-062FD4AE52E2}"/>
              </a:ext>
            </a:extLst>
          </p:cNvPr>
          <p:cNvCxnSpPr/>
          <p:nvPr/>
        </p:nvCxnSpPr>
        <p:spPr>
          <a:xfrm flipV="1">
            <a:off x="6280245" y="4833477"/>
            <a:ext cx="669910" cy="280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0" name="Suora nuoliyhdysviiva 49">
            <a:extLst>
              <a:ext uri="{FF2B5EF4-FFF2-40B4-BE49-F238E27FC236}">
                <a16:creationId xmlns:a16="http://schemas.microsoft.com/office/drawing/2014/main" id="{D02EAA1E-66A7-A09A-1352-B2BF9B11FDD0}"/>
              </a:ext>
            </a:extLst>
          </p:cNvPr>
          <p:cNvCxnSpPr/>
          <p:nvPr/>
        </p:nvCxnSpPr>
        <p:spPr>
          <a:xfrm>
            <a:off x="6294100" y="5310139"/>
            <a:ext cx="663613" cy="2173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Suora nuoliyhdysviiva 53">
            <a:extLst>
              <a:ext uri="{FF2B5EF4-FFF2-40B4-BE49-F238E27FC236}">
                <a16:creationId xmlns:a16="http://schemas.microsoft.com/office/drawing/2014/main" id="{237831EF-A300-5A88-90B1-7D77AF5BF8B0}"/>
              </a:ext>
            </a:extLst>
          </p:cNvPr>
          <p:cNvCxnSpPr/>
          <p:nvPr/>
        </p:nvCxnSpPr>
        <p:spPr>
          <a:xfrm>
            <a:off x="7510782" y="5563301"/>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6" name="Suora nuoliyhdysviiva 55">
            <a:extLst>
              <a:ext uri="{FF2B5EF4-FFF2-40B4-BE49-F238E27FC236}">
                <a16:creationId xmlns:a16="http://schemas.microsoft.com/office/drawing/2014/main" id="{ECE64F1E-2AA9-53ED-5024-FE2A421C1540}"/>
              </a:ext>
            </a:extLst>
          </p:cNvPr>
          <p:cNvCxnSpPr/>
          <p:nvPr/>
        </p:nvCxnSpPr>
        <p:spPr>
          <a:xfrm>
            <a:off x="8330719" y="5589751"/>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uora nuoliyhdysviiva 57">
            <a:extLst>
              <a:ext uri="{FF2B5EF4-FFF2-40B4-BE49-F238E27FC236}">
                <a16:creationId xmlns:a16="http://schemas.microsoft.com/office/drawing/2014/main" id="{0C01DA3D-33BC-2282-F4D3-FF9557BF6DED}"/>
              </a:ext>
            </a:extLst>
          </p:cNvPr>
          <p:cNvCxnSpPr/>
          <p:nvPr/>
        </p:nvCxnSpPr>
        <p:spPr>
          <a:xfrm>
            <a:off x="9138061" y="5572118"/>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0" name="Suora nuoliyhdysviiva 59">
            <a:extLst>
              <a:ext uri="{FF2B5EF4-FFF2-40B4-BE49-F238E27FC236}">
                <a16:creationId xmlns:a16="http://schemas.microsoft.com/office/drawing/2014/main" id="{8F1450FD-9402-F22E-7872-AD849EE98253}"/>
              </a:ext>
            </a:extLst>
          </p:cNvPr>
          <p:cNvCxnSpPr/>
          <p:nvPr/>
        </p:nvCxnSpPr>
        <p:spPr>
          <a:xfrm>
            <a:off x="9964296" y="5585972"/>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2" name="Suora nuoliyhdysviiva 61">
            <a:extLst>
              <a:ext uri="{FF2B5EF4-FFF2-40B4-BE49-F238E27FC236}">
                <a16:creationId xmlns:a16="http://schemas.microsoft.com/office/drawing/2014/main" id="{52FF63D3-593B-4C45-3AF1-FD20C0F3EFE4}"/>
              </a:ext>
            </a:extLst>
          </p:cNvPr>
          <p:cNvCxnSpPr/>
          <p:nvPr/>
        </p:nvCxnSpPr>
        <p:spPr>
          <a:xfrm>
            <a:off x="10796828" y="5562042"/>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uora nuoliyhdysviiva 63">
            <a:extLst>
              <a:ext uri="{FF2B5EF4-FFF2-40B4-BE49-F238E27FC236}">
                <a16:creationId xmlns:a16="http://schemas.microsoft.com/office/drawing/2014/main" id="{AB7DC756-754B-F2CD-BDF9-22B253CDE2F2}"/>
              </a:ext>
            </a:extLst>
          </p:cNvPr>
          <p:cNvCxnSpPr/>
          <p:nvPr/>
        </p:nvCxnSpPr>
        <p:spPr>
          <a:xfrm>
            <a:off x="7537232" y="4808858"/>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6" name="Suora nuoliyhdysviiva 65">
            <a:extLst>
              <a:ext uri="{FF2B5EF4-FFF2-40B4-BE49-F238E27FC236}">
                <a16:creationId xmlns:a16="http://schemas.microsoft.com/office/drawing/2014/main" id="{2F437550-424D-AABF-16AF-74A7F3A56102}"/>
              </a:ext>
            </a:extLst>
          </p:cNvPr>
          <p:cNvCxnSpPr/>
          <p:nvPr/>
        </p:nvCxnSpPr>
        <p:spPr>
          <a:xfrm>
            <a:off x="8401252" y="4829010"/>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8" name="Suora nuoliyhdysviiva 67">
            <a:extLst>
              <a:ext uri="{FF2B5EF4-FFF2-40B4-BE49-F238E27FC236}">
                <a16:creationId xmlns:a16="http://schemas.microsoft.com/office/drawing/2014/main" id="{8C02E3F5-F626-2A3D-D767-4B8AB3AD65EC}"/>
              </a:ext>
            </a:extLst>
          </p:cNvPr>
          <p:cNvCxnSpPr/>
          <p:nvPr/>
        </p:nvCxnSpPr>
        <p:spPr>
          <a:xfrm>
            <a:off x="9126726" y="4792484"/>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4" name="Suora nuoliyhdysviiva 73">
            <a:extLst>
              <a:ext uri="{FF2B5EF4-FFF2-40B4-BE49-F238E27FC236}">
                <a16:creationId xmlns:a16="http://schemas.microsoft.com/office/drawing/2014/main" id="{053AC3EC-4A35-BE02-2BAA-C56117A7FFF3}"/>
              </a:ext>
            </a:extLst>
          </p:cNvPr>
          <p:cNvCxnSpPr/>
          <p:nvPr/>
        </p:nvCxnSpPr>
        <p:spPr>
          <a:xfrm>
            <a:off x="9965556" y="4800041"/>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6" name="Suora nuoliyhdysviiva 75">
            <a:extLst>
              <a:ext uri="{FF2B5EF4-FFF2-40B4-BE49-F238E27FC236}">
                <a16:creationId xmlns:a16="http://schemas.microsoft.com/office/drawing/2014/main" id="{D08B5E9F-90E2-3124-D1D7-3743932C1F84}"/>
              </a:ext>
            </a:extLst>
          </p:cNvPr>
          <p:cNvCxnSpPr/>
          <p:nvPr/>
        </p:nvCxnSpPr>
        <p:spPr>
          <a:xfrm>
            <a:off x="10804386" y="4807598"/>
            <a:ext cx="392818" cy="9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Kuva 6" descr="Kuva, joka sisältää kohteen taide, Ihmisen kasvot, maalaus, piirros&#10;&#10;Tekoälyn generoima sisältö voi olla virheellistä.">
            <a:extLst>
              <a:ext uri="{FF2B5EF4-FFF2-40B4-BE49-F238E27FC236}">
                <a16:creationId xmlns:a16="http://schemas.microsoft.com/office/drawing/2014/main" id="{BC1617E7-8128-3E68-F49D-98BA87FC6C82}"/>
              </a:ext>
            </a:extLst>
          </p:cNvPr>
          <p:cNvPicPr>
            <a:picLocks noChangeAspect="1"/>
          </p:cNvPicPr>
          <p:nvPr/>
        </p:nvPicPr>
        <p:blipFill>
          <a:blip r:embed="rId3"/>
          <a:stretch>
            <a:fillRect/>
          </a:stretch>
        </p:blipFill>
        <p:spPr>
          <a:xfrm>
            <a:off x="1848463" y="4791468"/>
            <a:ext cx="857865" cy="1102969"/>
          </a:xfrm>
          <a:prstGeom prst="rect">
            <a:avLst/>
          </a:prstGeom>
        </p:spPr>
      </p:pic>
      <p:pic>
        <p:nvPicPr>
          <p:cNvPr id="20" name="Kuva 19" descr="Kuva, joka sisältää kohteen Ihmisen kasvot, henkilö, muotokuva, maalaus&#10;&#10;Tekoälyn generoima sisältö voi olla virheellistä.">
            <a:extLst>
              <a:ext uri="{FF2B5EF4-FFF2-40B4-BE49-F238E27FC236}">
                <a16:creationId xmlns:a16="http://schemas.microsoft.com/office/drawing/2014/main" id="{AB213345-16AC-4B85-BAB6-7C07C61015D5}"/>
              </a:ext>
            </a:extLst>
          </p:cNvPr>
          <p:cNvPicPr>
            <a:picLocks noChangeAspect="1"/>
          </p:cNvPicPr>
          <p:nvPr/>
        </p:nvPicPr>
        <p:blipFill>
          <a:blip r:embed="rId4"/>
          <a:stretch>
            <a:fillRect/>
          </a:stretch>
        </p:blipFill>
        <p:spPr>
          <a:xfrm>
            <a:off x="5289755" y="4909458"/>
            <a:ext cx="926689" cy="1191457"/>
          </a:xfrm>
          <a:prstGeom prst="rect">
            <a:avLst/>
          </a:prstGeom>
        </p:spPr>
      </p:pic>
      <p:sp>
        <p:nvSpPr>
          <p:cNvPr id="21" name="Title 1">
            <a:extLst>
              <a:ext uri="{FF2B5EF4-FFF2-40B4-BE49-F238E27FC236}">
                <a16:creationId xmlns:a16="http://schemas.microsoft.com/office/drawing/2014/main" id="{251D34FD-5EB7-DCD5-2D58-8F35802D51D3}"/>
              </a:ext>
            </a:extLst>
          </p:cNvPr>
          <p:cNvSpPr txBox="1">
            <a:spLocks/>
          </p:cNvSpPr>
          <p:nvPr/>
        </p:nvSpPr>
        <p:spPr>
          <a:xfrm>
            <a:off x="318567" y="2177077"/>
            <a:ext cx="11772792" cy="1247857"/>
          </a:xfrm>
          <a:prstGeom prst="rect">
            <a:avLst/>
          </a:prstGeom>
        </p:spPr>
        <p:txBody>
          <a:bodyPr vert="horz" lIns="91440" tIns="45720" rIns="91440" bIns="45720" rtlCol="0" anchor="ctr">
            <a:noAutofit/>
          </a:bodyPr>
          <a:lstStyle>
            <a:defPPr>
              <a:defRPr lang="en-US"/>
            </a:defPPr>
            <a:lvl1pPr marL="0" algn="l" defTabSz="914377" rtl="0" eaLnBrk="1" latinLnBrk="0" hangingPunct="1">
              <a:lnSpc>
                <a:spcPct val="90000"/>
              </a:lnSpc>
              <a:spcBef>
                <a:spcPct val="0"/>
              </a:spcBef>
              <a:buNone/>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srgbClr val="1A1A1A"/>
                </a:solidFill>
                <a:effectLst/>
                <a:uLnTx/>
                <a:uFillTx/>
                <a:latin typeface="Aptos" panose="02110004020202020204"/>
                <a:ea typeface="+mn-lt"/>
                <a:cs typeface="+mn-lt"/>
              </a:rPr>
              <a:t>or</a:t>
            </a: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srgbClr val="1A1A1A"/>
                </a:solidFill>
                <a:effectLst/>
                <a:uLnTx/>
                <a:uFillTx/>
                <a:latin typeface="Aptos" panose="02110004020202020204"/>
                <a:ea typeface="+mn-lt"/>
                <a:cs typeface="+mn-lt"/>
              </a:rPr>
              <a:t>leaves learners with limited flexibility to create personalized learning pathways aligned with their unique skill levels and needs</a:t>
            </a:r>
            <a:endParaRPr kumimoji="0" lang="en-US" sz="24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128581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0" grpId="0" animBg="1"/>
      <p:bldP spid="13" grpId="0" animBg="1"/>
      <p:bldP spid="15" grpId="0" animBg="1"/>
      <p:bldP spid="17" grpId="0" animBg="1"/>
      <p:bldP spid="19" grpId="0" animBg="1"/>
      <p:bldP spid="29" grpId="0" animBg="1"/>
      <p:bldP spid="30" grpId="0" animBg="1"/>
      <p:bldP spid="31" grpId="0" animBg="1"/>
      <p:bldP spid="32" grpId="0" animBg="1"/>
      <p:bldP spid="33" grpId="0" animBg="1"/>
      <p:bldP spid="34" grpId="0" animBg="1"/>
      <p:bldP spid="41" grpId="0" animBg="1"/>
      <p:bldP spid="42" grpId="0" animBg="1"/>
      <p:bldP spid="43" grpId="0" animBg="1"/>
      <p:bldP spid="44" grpId="0" animBg="1"/>
      <p:bldP spid="45" grpId="0" animBg="1"/>
      <p:bldP spid="46" grpId="0" animBg="1"/>
      <p:bldP spid="21"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39D5534-A3DF-ECFE-6299-FDCD199BB034}"/>
              </a:ext>
            </a:extLst>
          </p:cNvPr>
          <p:cNvSpPr>
            <a:spLocks noGrp="1"/>
          </p:cNvSpPr>
          <p:nvPr>
            <p:ph type="ctrTitle"/>
          </p:nvPr>
        </p:nvSpPr>
        <p:spPr>
          <a:xfrm>
            <a:off x="631167" y="604602"/>
            <a:ext cx="5120561" cy="1325563"/>
          </a:xfrm>
        </p:spPr>
        <p:txBody>
          <a:bodyPr vert="horz" lIns="91440" tIns="45720" rIns="91440" bIns="45720" rtlCol="0" anchor="ctr">
            <a:normAutofit/>
          </a:bodyPr>
          <a:lstStyle/>
          <a:p>
            <a:pPr algn="ctr"/>
            <a:r>
              <a:rPr lang="en-US" sz="2800">
                <a:latin typeface="+mj-lt"/>
                <a:cs typeface="+mj-cs"/>
              </a:rPr>
              <a:t>Creating</a:t>
            </a:r>
            <a:r>
              <a:rPr lang="en-US" sz="2800" b="1" kern="1200">
                <a:solidFill>
                  <a:schemeClr val="tx1"/>
                </a:solidFill>
                <a:latin typeface="+mj-lt"/>
                <a:ea typeface="+mj-ea"/>
                <a:cs typeface="+mj-cs"/>
              </a:rPr>
              <a:t> Micro-Credentials </a:t>
            </a:r>
            <a:br>
              <a:rPr lang="en-US" sz="2800" b="1" kern="1200">
                <a:solidFill>
                  <a:schemeClr val="tx1"/>
                </a:solidFill>
                <a:latin typeface="+mj-lt"/>
                <a:ea typeface="+mj-ea"/>
                <a:cs typeface="+mj-cs"/>
              </a:rPr>
            </a:br>
            <a:r>
              <a:rPr lang="en-US" sz="2800" b="1" kern="1200">
                <a:solidFill>
                  <a:schemeClr val="tx1"/>
                </a:solidFill>
                <a:latin typeface="+mj-lt"/>
                <a:ea typeface="+mj-ea"/>
                <a:cs typeface="+mj-cs"/>
              </a:rPr>
              <a:t>that benefit all stakeholders</a:t>
            </a:r>
            <a:br>
              <a:rPr lang="en-US" sz="2800" b="1" kern="1200">
                <a:solidFill>
                  <a:schemeClr val="tx1"/>
                </a:solidFill>
                <a:latin typeface="+mj-lt"/>
                <a:ea typeface="+mj-ea"/>
                <a:cs typeface="+mj-cs"/>
              </a:rPr>
            </a:br>
            <a:endParaRPr lang="en-US" sz="2800"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AB9523F3-EEE7-940D-9957-A78DE1F62601}"/>
              </a:ext>
            </a:extLst>
          </p:cNvPr>
          <p:cNvSpPr>
            <a:spLocks noGrp="1"/>
          </p:cNvSpPr>
          <p:nvPr>
            <p:ph type="body" sz="quarter" idx="10"/>
          </p:nvPr>
        </p:nvSpPr>
        <p:spPr>
          <a:xfrm>
            <a:off x="1062487" y="2860796"/>
            <a:ext cx="4924245" cy="2522088"/>
          </a:xfrm>
        </p:spPr>
        <p:txBody>
          <a:bodyPr vert="horz" lIns="91440" tIns="45720" rIns="91440" bIns="45720" rtlCol="0">
            <a:normAutofit/>
          </a:bodyPr>
          <a:lstStyle/>
          <a:p>
            <a:pPr marL="57150"/>
            <a:r>
              <a:rPr lang="en-US" sz="2800">
                <a:latin typeface="+mn-lt"/>
              </a:rPr>
              <a:t>Should be created in close co-operation with labor markets.</a:t>
            </a:r>
          </a:p>
          <a:p>
            <a:pPr marL="285750" indent="-228600">
              <a:buFont typeface="Arial" panose="020B0604020202020204" pitchFamily="34" charset="0"/>
              <a:buChar char="•"/>
            </a:pPr>
            <a:endParaRPr lang="en-US" sz="2800">
              <a:latin typeface="+mn-lt"/>
            </a:endParaRPr>
          </a:p>
          <a:p>
            <a:pPr marL="57150"/>
            <a:r>
              <a:rPr lang="en-US" sz="2800">
                <a:latin typeface="+mn-lt"/>
              </a:rPr>
              <a:t>Similar way to describe learning outcomes</a:t>
            </a:r>
          </a:p>
          <a:p>
            <a:pPr marL="285750" indent="-228600">
              <a:buFont typeface="Arial" panose="020B0604020202020204" pitchFamily="34" charset="0"/>
              <a:buChar char="•"/>
            </a:pPr>
            <a:endParaRPr lang="en-US" sz="2800">
              <a:latin typeface="+mn-lt"/>
            </a:endParaRPr>
          </a:p>
          <a:p>
            <a:pPr marL="57150"/>
            <a:endParaRPr lang="en-US" sz="2800">
              <a:latin typeface="+mn-lt"/>
            </a:endParaRPr>
          </a:p>
          <a:p>
            <a:pPr indent="-228600">
              <a:buFont typeface="Arial" panose="020B0604020202020204" pitchFamily="34" charset="0"/>
              <a:buChar char="•"/>
            </a:pPr>
            <a:endParaRPr lang="en-US" sz="2800">
              <a:latin typeface="+mn-lt"/>
            </a:endParaRPr>
          </a:p>
        </p:txBody>
      </p:sp>
      <p:sp>
        <p:nvSpPr>
          <p:cNvPr id="21" name="Oval 20">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18DC4FA-999F-0712-AA0E-F331DC3853EE}"/>
              </a:ext>
            </a:extLst>
          </p:cNvPr>
          <p:cNvPicPr>
            <a:picLocks noChangeAspect="1"/>
          </p:cNvPicPr>
          <p:nvPr/>
        </p:nvPicPr>
        <p:blipFill>
          <a:blip r:embed="rId3">
            <a:extLst>
              <a:ext uri="{28A0092B-C50C-407E-A947-70E740481C1C}">
                <a14:useLocalDpi xmlns:a14="http://schemas.microsoft.com/office/drawing/2010/main" val="0"/>
              </a:ext>
            </a:extLst>
          </a:blip>
          <a:srcRect l="12816" r="6416" b="3"/>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3" name="Arc 2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4" name="Kuva 3" descr="Kuva, joka sisältää kohteen maalaus, taide, graafinen suunnittelu, kuvitus&#10;&#10;Tekoälyn luoma sisältö voi olla virheellistä.">
            <a:extLst>
              <a:ext uri="{FF2B5EF4-FFF2-40B4-BE49-F238E27FC236}">
                <a16:creationId xmlns:a16="http://schemas.microsoft.com/office/drawing/2014/main" id="{3E1AAC1D-D2A0-D923-5189-A441C56B71DE}"/>
              </a:ext>
            </a:extLst>
          </p:cNvPr>
          <p:cNvPicPr>
            <a:picLocks noChangeAspect="1"/>
          </p:cNvPicPr>
          <p:nvPr/>
        </p:nvPicPr>
        <p:blipFill>
          <a:blip r:embed="rId4"/>
          <a:srcRect t="5967" r="-3" b="8562"/>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50591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6AFE74-020E-D83A-ABA3-2FA1FB25457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B60D023-1E9A-9F92-ABD5-087C99806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D5D48DE-38CB-9C5A-AC4B-6A3F2C513134}"/>
              </a:ext>
            </a:extLst>
          </p:cNvPr>
          <p:cNvSpPr>
            <a:spLocks noGrp="1"/>
          </p:cNvSpPr>
          <p:nvPr>
            <p:ph type="ctrTitle"/>
          </p:nvPr>
        </p:nvSpPr>
        <p:spPr>
          <a:xfrm>
            <a:off x="631167" y="604602"/>
            <a:ext cx="5120561" cy="1325563"/>
          </a:xfrm>
        </p:spPr>
        <p:txBody>
          <a:bodyPr vert="horz" lIns="91440" tIns="45720" rIns="91440" bIns="45720" rtlCol="0" anchor="ctr">
            <a:normAutofit/>
          </a:bodyPr>
          <a:lstStyle/>
          <a:p>
            <a:pPr algn="ctr"/>
            <a:r>
              <a:rPr lang="en-US" sz="2800">
                <a:latin typeface="+mj-lt"/>
                <a:cs typeface="+mj-cs"/>
              </a:rPr>
              <a:t>Creating</a:t>
            </a:r>
            <a:r>
              <a:rPr lang="en-US" sz="2800" b="1" kern="1200">
                <a:solidFill>
                  <a:schemeClr val="tx1"/>
                </a:solidFill>
                <a:latin typeface="+mj-lt"/>
                <a:ea typeface="+mj-ea"/>
                <a:cs typeface="+mj-cs"/>
              </a:rPr>
              <a:t> Micro-Credentials </a:t>
            </a:r>
            <a:br>
              <a:rPr lang="en-US" sz="2800" b="1" kern="1200">
                <a:solidFill>
                  <a:schemeClr val="tx1"/>
                </a:solidFill>
                <a:latin typeface="+mj-lt"/>
                <a:ea typeface="+mj-ea"/>
                <a:cs typeface="+mj-cs"/>
              </a:rPr>
            </a:br>
            <a:r>
              <a:rPr lang="en-US" sz="2800" b="1" kern="1200">
                <a:solidFill>
                  <a:schemeClr val="tx1"/>
                </a:solidFill>
                <a:latin typeface="+mj-lt"/>
                <a:ea typeface="+mj-ea"/>
                <a:cs typeface="+mj-cs"/>
              </a:rPr>
              <a:t>that benefit all stakeholders</a:t>
            </a:r>
            <a:br>
              <a:rPr lang="en-US" sz="2800" b="1" kern="1200">
                <a:solidFill>
                  <a:schemeClr val="tx1"/>
                </a:solidFill>
                <a:latin typeface="+mj-lt"/>
                <a:ea typeface="+mj-ea"/>
                <a:cs typeface="+mj-cs"/>
              </a:rPr>
            </a:br>
            <a:endParaRPr lang="en-US" sz="2800"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C76F7C8C-C77B-8C42-1AF4-E79A9A6644C7}"/>
              </a:ext>
            </a:extLst>
          </p:cNvPr>
          <p:cNvSpPr>
            <a:spLocks noGrp="1"/>
          </p:cNvSpPr>
          <p:nvPr>
            <p:ph type="body" sz="quarter" idx="10"/>
          </p:nvPr>
        </p:nvSpPr>
        <p:spPr>
          <a:xfrm>
            <a:off x="323214" y="2281433"/>
            <a:ext cx="6114559" cy="3222220"/>
          </a:xfrm>
        </p:spPr>
        <p:txBody>
          <a:bodyPr vert="horz" lIns="91440" tIns="45720" rIns="91440" bIns="45720" rtlCol="0" anchor="t">
            <a:noAutofit/>
          </a:bodyPr>
          <a:lstStyle/>
          <a:p>
            <a:pPr marL="57150" algn="ctr"/>
            <a:endParaRPr lang="en-US" sz="2400">
              <a:latin typeface="+mn-lt"/>
            </a:endParaRPr>
          </a:p>
          <a:p>
            <a:pPr marL="57150" algn="ctr"/>
            <a:r>
              <a:rPr lang="en-US" sz="2400">
                <a:latin typeface="+mn-lt"/>
              </a:rPr>
              <a:t>More learner and labor market orientated way to describe the skill levels of micro-credentials.</a:t>
            </a:r>
          </a:p>
          <a:p>
            <a:pPr marL="57150" algn="ctr"/>
            <a:r>
              <a:rPr lang="en-US" sz="2400">
                <a:latin typeface="+mn-lt"/>
              </a:rPr>
              <a:t>NOVICE</a:t>
            </a:r>
          </a:p>
          <a:p>
            <a:pPr marL="57150" algn="ctr"/>
            <a:r>
              <a:rPr lang="en-US" sz="2400">
                <a:latin typeface="+mn-lt"/>
              </a:rPr>
              <a:t>BEGINNER</a:t>
            </a:r>
          </a:p>
          <a:p>
            <a:pPr marL="57150" algn="ctr"/>
            <a:r>
              <a:rPr lang="en-US" sz="2400">
                <a:latin typeface="+mn-lt"/>
              </a:rPr>
              <a:t>COMPETENT</a:t>
            </a:r>
          </a:p>
          <a:p>
            <a:pPr marL="57150" algn="ctr"/>
            <a:r>
              <a:rPr lang="en-US" sz="2400">
                <a:latin typeface="+mn-lt"/>
              </a:rPr>
              <a:t>PROFICIENT</a:t>
            </a:r>
          </a:p>
          <a:p>
            <a:pPr marL="57150" algn="ctr"/>
            <a:r>
              <a:rPr lang="en-US" sz="2400">
                <a:latin typeface="+mn-lt"/>
              </a:rPr>
              <a:t>EXPERT</a:t>
            </a:r>
          </a:p>
          <a:p>
            <a:pPr marL="57150" algn="ctr"/>
            <a:endParaRPr lang="en-US" sz="2000">
              <a:latin typeface="+mn-lt"/>
            </a:endParaRPr>
          </a:p>
          <a:p>
            <a:pPr marL="57150" algn="ctr"/>
            <a:endParaRPr lang="en-US" sz="2400">
              <a:latin typeface="+mn-lt"/>
            </a:endParaRPr>
          </a:p>
          <a:p>
            <a:pPr indent="-228600" algn="ctr">
              <a:buFont typeface="Arial" panose="020B0604020202020204" pitchFamily="34" charset="0"/>
              <a:buChar char="•"/>
            </a:pPr>
            <a:endParaRPr lang="en-US" sz="2400">
              <a:latin typeface="+mn-lt"/>
            </a:endParaRPr>
          </a:p>
        </p:txBody>
      </p:sp>
      <p:sp>
        <p:nvSpPr>
          <p:cNvPr id="21" name="Oval 20">
            <a:extLst>
              <a:ext uri="{FF2B5EF4-FFF2-40B4-BE49-F238E27FC236}">
                <a16:creationId xmlns:a16="http://schemas.microsoft.com/office/drawing/2014/main" id="{035127BA-5D05-9124-9533-E3C3547B7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133B540-AF39-7E84-0FD1-B3A935E2636D}"/>
              </a:ext>
            </a:extLst>
          </p:cNvPr>
          <p:cNvPicPr>
            <a:picLocks noChangeAspect="1"/>
          </p:cNvPicPr>
          <p:nvPr/>
        </p:nvPicPr>
        <p:blipFill>
          <a:blip r:embed="rId3">
            <a:extLst>
              <a:ext uri="{28A0092B-C50C-407E-A947-70E740481C1C}">
                <a14:useLocalDpi xmlns:a14="http://schemas.microsoft.com/office/drawing/2010/main" val="0"/>
              </a:ext>
            </a:extLst>
          </a:blip>
          <a:srcRect l="12816" r="6416" b="3"/>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3" name="Arc 22">
            <a:extLst>
              <a:ext uri="{FF2B5EF4-FFF2-40B4-BE49-F238E27FC236}">
                <a16:creationId xmlns:a16="http://schemas.microsoft.com/office/drawing/2014/main" id="{FF7AB21A-9CD9-99B0-2F7B-D891C8D432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4" name="Kuva 3" descr="Kuva, joka sisältää kohteen maalaus, taide, graafinen suunnittelu, kuvitus&#10;&#10;Tekoälyn luoma sisältö voi olla virheellistä.">
            <a:extLst>
              <a:ext uri="{FF2B5EF4-FFF2-40B4-BE49-F238E27FC236}">
                <a16:creationId xmlns:a16="http://schemas.microsoft.com/office/drawing/2014/main" id="{6EC59D98-0F8B-F6FD-5789-18146E76839A}"/>
              </a:ext>
            </a:extLst>
          </p:cNvPr>
          <p:cNvPicPr>
            <a:picLocks noChangeAspect="1"/>
          </p:cNvPicPr>
          <p:nvPr/>
        </p:nvPicPr>
        <p:blipFill>
          <a:blip r:embed="rId4"/>
          <a:srcRect t="5967" r="-3" b="8562"/>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6" name="TextBox 5">
            <a:extLst>
              <a:ext uri="{FF2B5EF4-FFF2-40B4-BE49-F238E27FC236}">
                <a16:creationId xmlns:a16="http://schemas.microsoft.com/office/drawing/2014/main" id="{9A547E02-49C8-C472-37D1-E8AB9E326FF5}"/>
              </a:ext>
            </a:extLst>
          </p:cNvPr>
          <p:cNvSpPr txBox="1"/>
          <p:nvPr/>
        </p:nvSpPr>
        <p:spPr>
          <a:xfrm>
            <a:off x="1027545" y="6378863"/>
            <a:ext cx="686954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(Source: National Framework of Micro-credentials in Finland &amp; Dreyfus)</a:t>
            </a:r>
          </a:p>
        </p:txBody>
      </p:sp>
    </p:spTree>
    <p:extLst>
      <p:ext uri="{BB962C8B-B14F-4D97-AF65-F5344CB8AC3E}">
        <p14:creationId xmlns:p14="http://schemas.microsoft.com/office/powerpoint/2010/main" val="8016142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A74CA-94C4-742A-70FB-0BE65F998108}"/>
            </a:ext>
          </a:extLst>
        </p:cNvPr>
        <p:cNvGrpSpPr/>
        <p:nvPr/>
      </p:nvGrpSpPr>
      <p:grpSpPr>
        <a:xfrm>
          <a:off x="0" y="0"/>
          <a:ext cx="0" cy="0"/>
          <a:chOff x="0" y="0"/>
          <a:chExt cx="0" cy="0"/>
        </a:xfrm>
      </p:grpSpPr>
      <p:graphicFrame>
        <p:nvGraphicFramePr>
          <p:cNvPr id="5" name="Taulukko 4">
            <a:extLst>
              <a:ext uri="{FF2B5EF4-FFF2-40B4-BE49-F238E27FC236}">
                <a16:creationId xmlns:a16="http://schemas.microsoft.com/office/drawing/2014/main" id="{374B1328-B88F-D3F3-E6F7-12D602633339}"/>
              </a:ext>
            </a:extLst>
          </p:cNvPr>
          <p:cNvGraphicFramePr>
            <a:graphicFrameLocks noGrp="1"/>
          </p:cNvGraphicFramePr>
          <p:nvPr/>
        </p:nvGraphicFramePr>
        <p:xfrm>
          <a:off x="346363" y="1089470"/>
          <a:ext cx="11156390" cy="5195404"/>
        </p:xfrm>
        <a:graphic>
          <a:graphicData uri="http://schemas.openxmlformats.org/drawingml/2006/table">
            <a:tbl>
              <a:tblPr firstRow="1" bandRow="1">
                <a:tableStyleId>{5C22544A-7EE6-4342-B048-85BDC9FD1C3A}</a:tableStyleId>
              </a:tblPr>
              <a:tblGrid>
                <a:gridCol w="1593770">
                  <a:extLst>
                    <a:ext uri="{9D8B030D-6E8A-4147-A177-3AD203B41FA5}">
                      <a16:colId xmlns:a16="http://schemas.microsoft.com/office/drawing/2014/main" val="1337938296"/>
                    </a:ext>
                  </a:extLst>
                </a:gridCol>
                <a:gridCol w="1593770">
                  <a:extLst>
                    <a:ext uri="{9D8B030D-6E8A-4147-A177-3AD203B41FA5}">
                      <a16:colId xmlns:a16="http://schemas.microsoft.com/office/drawing/2014/main" val="3464885353"/>
                    </a:ext>
                  </a:extLst>
                </a:gridCol>
                <a:gridCol w="1593770">
                  <a:extLst>
                    <a:ext uri="{9D8B030D-6E8A-4147-A177-3AD203B41FA5}">
                      <a16:colId xmlns:a16="http://schemas.microsoft.com/office/drawing/2014/main" val="3840804602"/>
                    </a:ext>
                  </a:extLst>
                </a:gridCol>
                <a:gridCol w="1593770">
                  <a:extLst>
                    <a:ext uri="{9D8B030D-6E8A-4147-A177-3AD203B41FA5}">
                      <a16:colId xmlns:a16="http://schemas.microsoft.com/office/drawing/2014/main" val="680173304"/>
                    </a:ext>
                  </a:extLst>
                </a:gridCol>
                <a:gridCol w="1593770">
                  <a:extLst>
                    <a:ext uri="{9D8B030D-6E8A-4147-A177-3AD203B41FA5}">
                      <a16:colId xmlns:a16="http://schemas.microsoft.com/office/drawing/2014/main" val="2879694174"/>
                    </a:ext>
                  </a:extLst>
                </a:gridCol>
                <a:gridCol w="1593770">
                  <a:extLst>
                    <a:ext uri="{9D8B030D-6E8A-4147-A177-3AD203B41FA5}">
                      <a16:colId xmlns:a16="http://schemas.microsoft.com/office/drawing/2014/main" val="3201779507"/>
                    </a:ext>
                  </a:extLst>
                </a:gridCol>
                <a:gridCol w="1593770">
                  <a:extLst>
                    <a:ext uri="{9D8B030D-6E8A-4147-A177-3AD203B41FA5}">
                      <a16:colId xmlns:a16="http://schemas.microsoft.com/office/drawing/2014/main" val="2853560066"/>
                    </a:ext>
                  </a:extLst>
                </a:gridCol>
              </a:tblGrid>
              <a:tr h="532212">
                <a:tc>
                  <a:txBody>
                    <a:bodyPr/>
                    <a:lstStyle/>
                    <a:p>
                      <a:pPr marL="0" lvl="0" algn="ctr">
                        <a:buNone/>
                      </a:pPr>
                      <a:r>
                        <a:rPr lang="fi-FI" sz="1200" b="0" i="0" u="none" strike="noStrike" kern="1200" noProof="0">
                          <a:solidFill>
                            <a:schemeClr val="tx1"/>
                          </a:solidFill>
                          <a:effectLst/>
                        </a:rPr>
                        <a:t>Dreyfus model of skill acquisition</a:t>
                      </a:r>
                      <a:endParaRPr lang="fi-FI" err="1">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algn="ctr" rtl="0" eaLnBrk="1" fontAlgn="ctr" latinLnBrk="0" hangingPunct="1">
                        <a:buNone/>
                      </a:pPr>
                      <a:r>
                        <a:rPr lang="fi-FI" sz="1200" b="1" i="0" u="none" strike="noStrike" kern="1200">
                          <a:solidFill>
                            <a:schemeClr val="tx1"/>
                          </a:solidFill>
                          <a:effectLst/>
                          <a:latin typeface="Arial"/>
                          <a:cs typeface="Arial"/>
                        </a:rPr>
                        <a:t>TOPIC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extLst>
                  <a:ext uri="{0D108BD9-81ED-4DB2-BD59-A6C34878D82A}">
                    <a16:rowId xmlns:a16="http://schemas.microsoft.com/office/drawing/2014/main" val="4274018937"/>
                  </a:ext>
                </a:extLst>
              </a:tr>
              <a:tr h="1165798">
                <a:tc>
                  <a:txBody>
                    <a:bodyPr/>
                    <a:lstStyle/>
                    <a:p>
                      <a:pPr lvl="0" algn="ctr">
                        <a:lnSpc>
                          <a:spcPct val="100000"/>
                        </a:lnSpc>
                        <a:spcBef>
                          <a:spcPts val="0"/>
                        </a:spcBef>
                        <a:spcAft>
                          <a:spcPts val="0"/>
                        </a:spcAft>
                        <a:buNone/>
                      </a:pPr>
                      <a:r>
                        <a:rPr lang="fi-FI" sz="1400" b="1" i="0" u="none" strike="noStrike" kern="1200" noProof="0">
                          <a:solidFill>
                            <a:srgbClr val="000000"/>
                          </a:solidFill>
                          <a:effectLst/>
                        </a:rPr>
                        <a:t>NOVICE</a:t>
                      </a:r>
                      <a:endParaRPr lang="fi-FI"/>
                    </a:p>
                    <a:p>
                      <a:pPr marL="0" lvl="0" algn="ctr">
                        <a:buNone/>
                      </a:pPr>
                      <a:endParaRPr lang="fi-FI" sz="1400" b="1" i="0" u="none" strike="noStrike" kern="1200">
                        <a:solidFill>
                          <a:srgbClr val="000000"/>
                        </a:solidFill>
                        <a:effectLst/>
                        <a:latin typeface="Arial"/>
                        <a:cs typeface="Arial"/>
                      </a:endParaRPr>
                    </a:p>
                    <a:p>
                      <a:pPr marL="0" lvl="0" algn="ctr">
                        <a:buNone/>
                      </a:pPr>
                      <a:r>
                        <a:rPr lang="fi-FI" sz="1100" b="0" i="0" u="none" strike="noStrike" kern="1200" noProof="0">
                          <a:solidFill>
                            <a:srgbClr val="000000"/>
                          </a:solidFill>
                          <a:effectLst/>
                          <a:latin typeface="Aptos"/>
                        </a:rPr>
                        <a:t>(informal materials: podcast, videos, blogs)</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lvl="0" algn="ctr">
                        <a:buNone/>
                      </a:pPr>
                      <a:endParaRPr lang="fi-FI" sz="1100" b="0" i="0" u="none" strike="noStrike" noProof="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lvl="0" algn="l">
                        <a:buNone/>
                      </a:pPr>
                      <a:endParaRPr lang="fi-FI" sz="1100" b="0" i="0" u="none" strike="noStrike" noProof="0">
                        <a:solidFill>
                          <a:srgbClr val="000000"/>
                        </a:solidFill>
                        <a:effectLst/>
                        <a:latin typeface="Apto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lvl="0" algn="l">
                        <a:buNone/>
                      </a:pPr>
                      <a:endParaRPr lang="fi-FI" sz="1100" b="0" i="0" u="none" strike="noStrike" noProof="0">
                        <a:solidFill>
                          <a:srgbClr val="000000"/>
                        </a:solidFill>
                        <a:effectLst/>
                        <a:latin typeface="Apto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2925060731"/>
                  </a:ext>
                </a:extLst>
              </a:tr>
              <a:tr h="1165798">
                <a:tc>
                  <a:txBody>
                    <a:bodyPr/>
                    <a:lstStyle/>
                    <a:p>
                      <a:pPr lvl="0" algn="ctr">
                        <a:lnSpc>
                          <a:spcPct val="100000"/>
                        </a:lnSpc>
                        <a:spcBef>
                          <a:spcPts val="0"/>
                        </a:spcBef>
                        <a:spcAft>
                          <a:spcPts val="0"/>
                        </a:spcAft>
                        <a:buNone/>
                      </a:pPr>
                      <a:r>
                        <a:rPr lang="fi-FI" sz="1400" b="1" i="0" u="none" strike="noStrike" kern="1200" noProof="0">
                          <a:solidFill>
                            <a:srgbClr val="000000"/>
                          </a:solidFill>
                          <a:effectLst/>
                        </a:rPr>
                        <a:t>BEGINNER</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lvl="0" algn="l">
                        <a:lnSpc>
                          <a:spcPct val="100000"/>
                        </a:lnSpc>
                        <a:spcBef>
                          <a:spcPts val="0"/>
                        </a:spcBef>
                        <a:spcAft>
                          <a:spcPts val="0"/>
                        </a:spcAft>
                        <a:buNone/>
                      </a:pPr>
                      <a:endParaRPr lang="fi-FI" sz="1800" b="0" i="0" u="none" strike="noStrike" noProof="0">
                        <a:effectLst/>
                      </a:endParaRPr>
                    </a:p>
                    <a:p>
                      <a:pPr marL="0" lvl="0" algn="l">
                        <a:buNone/>
                      </a:pPr>
                      <a:endParaRPr lang="fi-FI" sz="1800" b="0" i="0" u="none" strike="noStrike">
                        <a:effectLst/>
                        <a:latin typeface="Aria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3976907860"/>
                  </a:ext>
                </a:extLst>
              </a:tr>
              <a:tr h="1165798">
                <a:tc>
                  <a:txBody>
                    <a:bodyPr/>
                    <a:lstStyle/>
                    <a:p>
                      <a:pPr marL="0" lvl="0" algn="ctr">
                        <a:buNone/>
                      </a:pPr>
                      <a:r>
                        <a:rPr lang="fi-FI" sz="1400" b="1" i="0" u="none" strike="noStrike" kern="1200" noProof="0">
                          <a:solidFill>
                            <a:srgbClr val="000000"/>
                          </a:solidFill>
                          <a:effectLst/>
                        </a:rPr>
                        <a:t>COMPETENT/</a:t>
                      </a:r>
                      <a:endParaRPr lang="fi-FI"/>
                    </a:p>
                    <a:p>
                      <a:pPr marL="0" lvl="0" algn="ctr">
                        <a:buNone/>
                      </a:pPr>
                      <a:r>
                        <a:rPr lang="fi-FI" sz="1400" b="1" i="0" u="none" strike="noStrike" kern="1200" noProof="0">
                          <a:solidFill>
                            <a:srgbClr val="000000"/>
                          </a:solidFill>
                          <a:effectLst/>
                        </a:rPr>
                        <a:t>PROFICIENT</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1566419875"/>
                  </a:ext>
                </a:extLst>
              </a:tr>
              <a:tr h="1165798">
                <a:tc>
                  <a:txBody>
                    <a:bodyPr/>
                    <a:lstStyle/>
                    <a:p>
                      <a:pPr marL="0" lvl="0" algn="ctr">
                        <a:buNone/>
                      </a:pPr>
                      <a:r>
                        <a:rPr lang="fi-FI" sz="1600" b="1" i="0" u="none" strike="noStrike" kern="1200" noProof="0">
                          <a:solidFill>
                            <a:srgbClr val="000000"/>
                          </a:solidFill>
                          <a:effectLst/>
                        </a:rPr>
                        <a:t>EXPERT</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3296641484"/>
                  </a:ext>
                </a:extLst>
              </a:tr>
            </a:tbl>
          </a:graphicData>
        </a:graphic>
      </p:graphicFrame>
      <p:sp>
        <p:nvSpPr>
          <p:cNvPr id="6" name="Tekstiruutu 5">
            <a:extLst>
              <a:ext uri="{FF2B5EF4-FFF2-40B4-BE49-F238E27FC236}">
                <a16:creationId xmlns:a16="http://schemas.microsoft.com/office/drawing/2014/main" id="{77A62A4E-86A5-376B-55EF-9EEAA68A3BED}"/>
              </a:ext>
            </a:extLst>
          </p:cNvPr>
          <p:cNvSpPr txBox="1"/>
          <p:nvPr/>
        </p:nvSpPr>
        <p:spPr>
          <a:xfrm>
            <a:off x="4258048" y="336884"/>
            <a:ext cx="444045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prstClr val="black"/>
                </a:solidFill>
                <a:effectLst/>
                <a:uLnTx/>
                <a:uFillTx/>
                <a:latin typeface="Aptos" panose="02110004020202020204"/>
                <a:ea typeface="+mn-ea"/>
                <a:cs typeface="+mn-cs"/>
              </a:rPr>
              <a:t>MODULAR MICROCREDENTIALS</a:t>
            </a:r>
          </a:p>
        </p:txBody>
      </p:sp>
      <p:sp>
        <p:nvSpPr>
          <p:cNvPr id="8" name="Tekstiruutu 7">
            <a:extLst>
              <a:ext uri="{FF2B5EF4-FFF2-40B4-BE49-F238E27FC236}">
                <a16:creationId xmlns:a16="http://schemas.microsoft.com/office/drawing/2014/main" id="{9DF722F5-04B4-2536-ABE3-BA57BDF0CCFC}"/>
              </a:ext>
            </a:extLst>
          </p:cNvPr>
          <p:cNvSpPr txBox="1"/>
          <p:nvPr/>
        </p:nvSpPr>
        <p:spPr>
          <a:xfrm>
            <a:off x="4397769" y="713719"/>
            <a:ext cx="307528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prstClr val="black"/>
                </a:solidFill>
                <a:effectLst/>
                <a:uLnTx/>
                <a:uFillTx/>
                <a:latin typeface="Aptos" panose="02110004020202020204"/>
                <a:ea typeface="+mn-ea"/>
                <a:cs typeface="+mn-cs"/>
              </a:rPr>
              <a:t>AGEING</a:t>
            </a:r>
            <a:r>
              <a:rPr kumimoji="0" lang="fi-FI" sz="16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600" b="0" i="0" u="none" strike="noStrike" kern="1200" cap="none" spc="0" normalizeH="0" baseline="0" noProof="0" err="1">
                <a:ln>
                  <a:noFill/>
                </a:ln>
                <a:solidFill>
                  <a:prstClr val="black"/>
                </a:solidFill>
                <a:effectLst/>
                <a:uLnTx/>
                <a:uFillTx/>
                <a:latin typeface="Aptos" panose="02110004020202020204"/>
                <a:ea typeface="+mn-ea"/>
                <a:cs typeface="+mn-cs"/>
              </a:rPr>
              <a:t>Example</a:t>
            </a:r>
            <a:r>
              <a:rPr kumimoji="0" lang="fi-FI" sz="16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600" b="0" i="0" u="none" strike="noStrike" kern="1200" cap="none" spc="0" normalizeH="0" baseline="0" noProof="0" err="1">
                <a:ln>
                  <a:noFill/>
                </a:ln>
                <a:solidFill>
                  <a:prstClr val="black"/>
                </a:solidFill>
                <a:effectLst/>
                <a:uLnTx/>
                <a:uFillTx/>
                <a:latin typeface="Aptos" panose="02110004020202020204"/>
                <a:ea typeface="+mn-ea"/>
                <a:cs typeface="+mn-cs"/>
              </a:rPr>
              <a:t>phenomenon</a:t>
            </a:r>
            <a:r>
              <a:rPr kumimoji="0" lang="fi-FI" sz="16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10" name="Suorakulmio 9">
            <a:extLst>
              <a:ext uri="{FF2B5EF4-FFF2-40B4-BE49-F238E27FC236}">
                <a16:creationId xmlns:a16="http://schemas.microsoft.com/office/drawing/2014/main" id="{559EEB62-4FD4-E36F-5239-CF55222A7D01}"/>
              </a:ext>
            </a:extLst>
          </p:cNvPr>
          <p:cNvSpPr/>
          <p:nvPr/>
        </p:nvSpPr>
        <p:spPr>
          <a:xfrm>
            <a:off x="4488033" y="3050099"/>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Suorakulmio 10">
            <a:extLst>
              <a:ext uri="{FF2B5EF4-FFF2-40B4-BE49-F238E27FC236}">
                <a16:creationId xmlns:a16="http://schemas.microsoft.com/office/drawing/2014/main" id="{E580BB4B-C265-17D9-AB3A-7C6E16485008}"/>
              </a:ext>
            </a:extLst>
          </p:cNvPr>
          <p:cNvSpPr/>
          <p:nvPr/>
        </p:nvSpPr>
        <p:spPr>
          <a:xfrm>
            <a:off x="4488032" y="4070296"/>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Suorakulmio 11">
            <a:extLst>
              <a:ext uri="{FF2B5EF4-FFF2-40B4-BE49-F238E27FC236}">
                <a16:creationId xmlns:a16="http://schemas.microsoft.com/office/drawing/2014/main" id="{238F756B-A8B1-0B48-8743-4F54AD3A782E}"/>
              </a:ext>
            </a:extLst>
          </p:cNvPr>
          <p:cNvSpPr/>
          <p:nvPr/>
        </p:nvSpPr>
        <p:spPr>
          <a:xfrm>
            <a:off x="4488031" y="5304609"/>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Suorakulmio 13">
            <a:extLst>
              <a:ext uri="{FF2B5EF4-FFF2-40B4-BE49-F238E27FC236}">
                <a16:creationId xmlns:a16="http://schemas.microsoft.com/office/drawing/2014/main" id="{3BBF2BBF-7CD0-0277-C628-E0F07CA8BA67}"/>
              </a:ext>
            </a:extLst>
          </p:cNvPr>
          <p:cNvSpPr/>
          <p:nvPr/>
        </p:nvSpPr>
        <p:spPr>
          <a:xfrm>
            <a:off x="6043519" y="3050098"/>
            <a:ext cx="431030" cy="4156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Suorakulmio 16">
            <a:extLst>
              <a:ext uri="{FF2B5EF4-FFF2-40B4-BE49-F238E27FC236}">
                <a16:creationId xmlns:a16="http://schemas.microsoft.com/office/drawing/2014/main" id="{27A656AE-45CC-F6C7-E36C-5B162F482774}"/>
              </a:ext>
            </a:extLst>
          </p:cNvPr>
          <p:cNvSpPr/>
          <p:nvPr/>
        </p:nvSpPr>
        <p:spPr>
          <a:xfrm>
            <a:off x="7649386" y="3050097"/>
            <a:ext cx="431030" cy="4156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 3cr</a:t>
            </a:r>
          </a:p>
        </p:txBody>
      </p:sp>
      <p:sp>
        <p:nvSpPr>
          <p:cNvPr id="18" name="Suorakulmio 17">
            <a:extLst>
              <a:ext uri="{FF2B5EF4-FFF2-40B4-BE49-F238E27FC236}">
                <a16:creationId xmlns:a16="http://schemas.microsoft.com/office/drawing/2014/main" id="{A8DA1076-9F51-B622-31CE-C49C83D3BE9E}"/>
              </a:ext>
            </a:extLst>
          </p:cNvPr>
          <p:cNvSpPr/>
          <p:nvPr/>
        </p:nvSpPr>
        <p:spPr>
          <a:xfrm>
            <a:off x="9261550" y="3050096"/>
            <a:ext cx="431030" cy="4156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Suorakulmio 18">
            <a:extLst>
              <a:ext uri="{FF2B5EF4-FFF2-40B4-BE49-F238E27FC236}">
                <a16:creationId xmlns:a16="http://schemas.microsoft.com/office/drawing/2014/main" id="{D6707D03-AE62-EA6F-7625-FFB89CF235F6}"/>
              </a:ext>
            </a:extLst>
          </p:cNvPr>
          <p:cNvSpPr/>
          <p:nvPr/>
        </p:nvSpPr>
        <p:spPr>
          <a:xfrm>
            <a:off x="10804444" y="3050097"/>
            <a:ext cx="431030" cy="415636"/>
          </a:xfrm>
          <a:prstGeom prst="rect">
            <a:avLst/>
          </a:prstGeom>
          <a:solidFill>
            <a:srgbClr val="25ABB8"/>
          </a:solidFill>
          <a:ln>
            <a:solidFill>
              <a:srgbClr val="25AB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Suorakulmio 19">
            <a:extLst>
              <a:ext uri="{FF2B5EF4-FFF2-40B4-BE49-F238E27FC236}">
                <a16:creationId xmlns:a16="http://schemas.microsoft.com/office/drawing/2014/main" id="{C27C5A2E-AD0C-77CE-7036-D3724939BC2D}"/>
              </a:ext>
            </a:extLst>
          </p:cNvPr>
          <p:cNvSpPr/>
          <p:nvPr/>
        </p:nvSpPr>
        <p:spPr>
          <a:xfrm>
            <a:off x="10804443" y="4070295"/>
            <a:ext cx="431030" cy="415636"/>
          </a:xfrm>
          <a:prstGeom prst="rect">
            <a:avLst/>
          </a:prstGeom>
          <a:solidFill>
            <a:srgbClr val="25ABB8"/>
          </a:solidFill>
          <a:ln>
            <a:solidFill>
              <a:srgbClr val="25AB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Suorakulmio 20">
            <a:extLst>
              <a:ext uri="{FF2B5EF4-FFF2-40B4-BE49-F238E27FC236}">
                <a16:creationId xmlns:a16="http://schemas.microsoft.com/office/drawing/2014/main" id="{E844D7BC-64F2-9098-CEC7-4020393F68E7}"/>
              </a:ext>
            </a:extLst>
          </p:cNvPr>
          <p:cNvSpPr/>
          <p:nvPr/>
        </p:nvSpPr>
        <p:spPr>
          <a:xfrm>
            <a:off x="10804442" y="5304608"/>
            <a:ext cx="431030" cy="415636"/>
          </a:xfrm>
          <a:prstGeom prst="rect">
            <a:avLst/>
          </a:prstGeom>
          <a:solidFill>
            <a:srgbClr val="25ABB8"/>
          </a:solidFill>
          <a:ln>
            <a:solidFill>
              <a:srgbClr val="25AB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Suorakulmio 21">
            <a:extLst>
              <a:ext uri="{FF2B5EF4-FFF2-40B4-BE49-F238E27FC236}">
                <a16:creationId xmlns:a16="http://schemas.microsoft.com/office/drawing/2014/main" id="{F1FCA73A-5559-E87C-8BAD-4BDE3F454E47}"/>
              </a:ext>
            </a:extLst>
          </p:cNvPr>
          <p:cNvSpPr/>
          <p:nvPr/>
        </p:nvSpPr>
        <p:spPr>
          <a:xfrm>
            <a:off x="6043518" y="4070295"/>
            <a:ext cx="431030" cy="415636"/>
          </a:xfrm>
          <a:prstGeom prst="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Suorakulmio 22">
            <a:extLst>
              <a:ext uri="{FF2B5EF4-FFF2-40B4-BE49-F238E27FC236}">
                <a16:creationId xmlns:a16="http://schemas.microsoft.com/office/drawing/2014/main" id="{E76DEFF6-03D0-0D76-9017-F0EFA2FBF97F}"/>
              </a:ext>
            </a:extLst>
          </p:cNvPr>
          <p:cNvSpPr/>
          <p:nvPr/>
        </p:nvSpPr>
        <p:spPr>
          <a:xfrm>
            <a:off x="7706063" y="4070294"/>
            <a:ext cx="431030" cy="415636"/>
          </a:xfrm>
          <a:prstGeom prst="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Suorakulmio 23">
            <a:extLst>
              <a:ext uri="{FF2B5EF4-FFF2-40B4-BE49-F238E27FC236}">
                <a16:creationId xmlns:a16="http://schemas.microsoft.com/office/drawing/2014/main" id="{8EBA78AA-D2E0-F950-7023-09DF4420A47F}"/>
              </a:ext>
            </a:extLst>
          </p:cNvPr>
          <p:cNvSpPr/>
          <p:nvPr/>
        </p:nvSpPr>
        <p:spPr>
          <a:xfrm>
            <a:off x="9261549" y="4070295"/>
            <a:ext cx="431030" cy="415636"/>
          </a:xfrm>
          <a:prstGeom prst="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Suorakulmio 24">
            <a:extLst>
              <a:ext uri="{FF2B5EF4-FFF2-40B4-BE49-F238E27FC236}">
                <a16:creationId xmlns:a16="http://schemas.microsoft.com/office/drawing/2014/main" id="{902E99B8-C42A-66CD-92F7-6BACD17C07F8}"/>
              </a:ext>
            </a:extLst>
          </p:cNvPr>
          <p:cNvSpPr/>
          <p:nvPr/>
        </p:nvSpPr>
        <p:spPr>
          <a:xfrm>
            <a:off x="6043518" y="5304609"/>
            <a:ext cx="431030" cy="41563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Suorakulmio 25">
            <a:extLst>
              <a:ext uri="{FF2B5EF4-FFF2-40B4-BE49-F238E27FC236}">
                <a16:creationId xmlns:a16="http://schemas.microsoft.com/office/drawing/2014/main" id="{46906825-6F6A-5B58-274E-6072E11F4E54}"/>
              </a:ext>
            </a:extLst>
          </p:cNvPr>
          <p:cNvSpPr/>
          <p:nvPr/>
        </p:nvSpPr>
        <p:spPr>
          <a:xfrm>
            <a:off x="7706062" y="5304608"/>
            <a:ext cx="431030" cy="41563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Suorakulmio 26">
            <a:extLst>
              <a:ext uri="{FF2B5EF4-FFF2-40B4-BE49-F238E27FC236}">
                <a16:creationId xmlns:a16="http://schemas.microsoft.com/office/drawing/2014/main" id="{0C3BFCE1-CE09-5229-2A0A-6FCAC4C375D7}"/>
              </a:ext>
            </a:extLst>
          </p:cNvPr>
          <p:cNvSpPr/>
          <p:nvPr/>
        </p:nvSpPr>
        <p:spPr>
          <a:xfrm>
            <a:off x="9261549" y="5304607"/>
            <a:ext cx="431030" cy="41563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Suorakulmio 27">
            <a:extLst>
              <a:ext uri="{FF2B5EF4-FFF2-40B4-BE49-F238E27FC236}">
                <a16:creationId xmlns:a16="http://schemas.microsoft.com/office/drawing/2014/main" id="{07E4B7F2-6A83-5223-2D8C-E7E7E1D537B2}"/>
              </a:ext>
            </a:extLst>
          </p:cNvPr>
          <p:cNvSpPr/>
          <p:nvPr/>
        </p:nvSpPr>
        <p:spPr>
          <a:xfrm>
            <a:off x="2856973" y="3050097"/>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Suorakulmio 28">
            <a:extLst>
              <a:ext uri="{FF2B5EF4-FFF2-40B4-BE49-F238E27FC236}">
                <a16:creationId xmlns:a16="http://schemas.microsoft.com/office/drawing/2014/main" id="{B73BF009-539B-2320-61EA-029C5A587013}"/>
              </a:ext>
            </a:extLst>
          </p:cNvPr>
          <p:cNvSpPr/>
          <p:nvPr/>
        </p:nvSpPr>
        <p:spPr>
          <a:xfrm>
            <a:off x="2856972" y="4070295"/>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Suorakulmio 29">
            <a:extLst>
              <a:ext uri="{FF2B5EF4-FFF2-40B4-BE49-F238E27FC236}">
                <a16:creationId xmlns:a16="http://schemas.microsoft.com/office/drawing/2014/main" id="{F47D8CA6-FB7F-C903-0070-314BD2CB43F2}"/>
              </a:ext>
            </a:extLst>
          </p:cNvPr>
          <p:cNvSpPr/>
          <p:nvPr/>
        </p:nvSpPr>
        <p:spPr>
          <a:xfrm>
            <a:off x="2302789" y="3050096"/>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p>
        </p:txBody>
      </p:sp>
      <p:sp>
        <p:nvSpPr>
          <p:cNvPr id="31" name="Suorakulmio 30">
            <a:extLst>
              <a:ext uri="{FF2B5EF4-FFF2-40B4-BE49-F238E27FC236}">
                <a16:creationId xmlns:a16="http://schemas.microsoft.com/office/drawing/2014/main" id="{015B17DE-2563-120F-5061-7DD6C5576408}"/>
              </a:ext>
            </a:extLst>
          </p:cNvPr>
          <p:cNvSpPr/>
          <p:nvPr/>
        </p:nvSpPr>
        <p:spPr>
          <a:xfrm>
            <a:off x="2856970" y="5304607"/>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Suorakulmio 31">
            <a:extLst>
              <a:ext uri="{FF2B5EF4-FFF2-40B4-BE49-F238E27FC236}">
                <a16:creationId xmlns:a16="http://schemas.microsoft.com/office/drawing/2014/main" id="{C99AB9E5-B8DC-1B19-FE38-770242D822BC}"/>
              </a:ext>
            </a:extLst>
          </p:cNvPr>
          <p:cNvSpPr/>
          <p:nvPr/>
        </p:nvSpPr>
        <p:spPr>
          <a:xfrm>
            <a:off x="10804445" y="1985817"/>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Suorakulmio 32">
            <a:extLst>
              <a:ext uri="{FF2B5EF4-FFF2-40B4-BE49-F238E27FC236}">
                <a16:creationId xmlns:a16="http://schemas.microsoft.com/office/drawing/2014/main" id="{EAB7D4E6-DD8C-CCCC-2B87-7C0384028076}"/>
              </a:ext>
            </a:extLst>
          </p:cNvPr>
          <p:cNvSpPr/>
          <p:nvPr/>
        </p:nvSpPr>
        <p:spPr>
          <a:xfrm>
            <a:off x="9261551" y="1985816"/>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Suorakulmio 33">
            <a:extLst>
              <a:ext uri="{FF2B5EF4-FFF2-40B4-BE49-F238E27FC236}">
                <a16:creationId xmlns:a16="http://schemas.microsoft.com/office/drawing/2014/main" id="{D85F7BB9-341B-D8C7-A715-50BA14176308}"/>
              </a:ext>
            </a:extLst>
          </p:cNvPr>
          <p:cNvSpPr/>
          <p:nvPr/>
        </p:nvSpPr>
        <p:spPr>
          <a:xfrm>
            <a:off x="7649385" y="1985815"/>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Suorakulmio 34">
            <a:extLst>
              <a:ext uri="{FF2B5EF4-FFF2-40B4-BE49-F238E27FC236}">
                <a16:creationId xmlns:a16="http://schemas.microsoft.com/office/drawing/2014/main" id="{4AA0A645-CE3C-5E9B-6D05-B34ACF0CD1B7}"/>
              </a:ext>
            </a:extLst>
          </p:cNvPr>
          <p:cNvSpPr/>
          <p:nvPr/>
        </p:nvSpPr>
        <p:spPr>
          <a:xfrm>
            <a:off x="6043516" y="1985815"/>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Suorakulmio 35">
            <a:extLst>
              <a:ext uri="{FF2B5EF4-FFF2-40B4-BE49-F238E27FC236}">
                <a16:creationId xmlns:a16="http://schemas.microsoft.com/office/drawing/2014/main" id="{307C6BA7-1134-B1C2-D976-8BC503C065C2}"/>
              </a:ext>
            </a:extLst>
          </p:cNvPr>
          <p:cNvSpPr/>
          <p:nvPr/>
        </p:nvSpPr>
        <p:spPr>
          <a:xfrm>
            <a:off x="4488027" y="1985815"/>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7" name="Suorakulmio 36">
            <a:extLst>
              <a:ext uri="{FF2B5EF4-FFF2-40B4-BE49-F238E27FC236}">
                <a16:creationId xmlns:a16="http://schemas.microsoft.com/office/drawing/2014/main" id="{DAF0837F-52C0-8E77-D9CB-CDAFF1250FA9}"/>
              </a:ext>
            </a:extLst>
          </p:cNvPr>
          <p:cNvSpPr/>
          <p:nvPr/>
        </p:nvSpPr>
        <p:spPr>
          <a:xfrm>
            <a:off x="2856968" y="1985815"/>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46" name="Suora nuoliyhdysviiva 45">
            <a:extLst>
              <a:ext uri="{FF2B5EF4-FFF2-40B4-BE49-F238E27FC236}">
                <a16:creationId xmlns:a16="http://schemas.microsoft.com/office/drawing/2014/main" id="{B78182AC-6FE7-66BC-440F-807D4E8B53CF}"/>
              </a:ext>
            </a:extLst>
          </p:cNvPr>
          <p:cNvCxnSpPr/>
          <p:nvPr/>
        </p:nvCxnSpPr>
        <p:spPr>
          <a:xfrm flipV="1">
            <a:off x="2080280" y="6553620"/>
            <a:ext cx="5939961" cy="195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Suora nuoliyhdysviiva 46">
            <a:extLst>
              <a:ext uri="{FF2B5EF4-FFF2-40B4-BE49-F238E27FC236}">
                <a16:creationId xmlns:a16="http://schemas.microsoft.com/office/drawing/2014/main" id="{9DEDFD28-00B1-738B-836F-0A9C0D9AB8AE}"/>
              </a:ext>
            </a:extLst>
          </p:cNvPr>
          <p:cNvCxnSpPr>
            <a:cxnSpLocks/>
          </p:cNvCxnSpPr>
          <p:nvPr/>
        </p:nvCxnSpPr>
        <p:spPr>
          <a:xfrm>
            <a:off x="11860329" y="1711525"/>
            <a:ext cx="45482" cy="45083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8" name="Tekstiruutu 47">
            <a:extLst>
              <a:ext uri="{FF2B5EF4-FFF2-40B4-BE49-F238E27FC236}">
                <a16:creationId xmlns:a16="http://schemas.microsoft.com/office/drawing/2014/main" id="{B3BE1CE9-D066-00D1-A470-45E2776056DA}"/>
              </a:ext>
            </a:extLst>
          </p:cNvPr>
          <p:cNvSpPr txBox="1"/>
          <p:nvPr/>
        </p:nvSpPr>
        <p:spPr>
          <a:xfrm>
            <a:off x="8142694" y="6359795"/>
            <a:ext cx="39716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Leaners</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can</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expand</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and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deepend</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their</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expertise</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50" name="Ellipsi 49">
            <a:extLst>
              <a:ext uri="{FF2B5EF4-FFF2-40B4-BE49-F238E27FC236}">
                <a16:creationId xmlns:a16="http://schemas.microsoft.com/office/drawing/2014/main" id="{7E5FDA58-3411-CFC5-776D-7B36A8619756}"/>
              </a:ext>
            </a:extLst>
          </p:cNvPr>
          <p:cNvSpPr/>
          <p:nvPr/>
        </p:nvSpPr>
        <p:spPr>
          <a:xfrm rot="16200000">
            <a:off x="7296059" y="2337204"/>
            <a:ext cx="1122357" cy="40884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Ellipsi 2">
            <a:extLst>
              <a:ext uri="{FF2B5EF4-FFF2-40B4-BE49-F238E27FC236}">
                <a16:creationId xmlns:a16="http://schemas.microsoft.com/office/drawing/2014/main" id="{7D06048E-617E-2BE6-C91A-FDB481B81804}"/>
              </a:ext>
            </a:extLst>
          </p:cNvPr>
          <p:cNvSpPr/>
          <p:nvPr/>
        </p:nvSpPr>
        <p:spPr>
          <a:xfrm rot="16200000">
            <a:off x="7296499" y="1209420"/>
            <a:ext cx="1122357" cy="40884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Ellipsi 6">
            <a:extLst>
              <a:ext uri="{FF2B5EF4-FFF2-40B4-BE49-F238E27FC236}">
                <a16:creationId xmlns:a16="http://schemas.microsoft.com/office/drawing/2014/main" id="{0B4DCB6E-2B49-66AB-4403-EFDB490243E9}"/>
              </a:ext>
            </a:extLst>
          </p:cNvPr>
          <p:cNvSpPr/>
          <p:nvPr/>
        </p:nvSpPr>
        <p:spPr>
          <a:xfrm rot="16200000">
            <a:off x="7356444" y="3475891"/>
            <a:ext cx="1122357" cy="40884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Ellipsi 12">
            <a:extLst>
              <a:ext uri="{FF2B5EF4-FFF2-40B4-BE49-F238E27FC236}">
                <a16:creationId xmlns:a16="http://schemas.microsoft.com/office/drawing/2014/main" id="{363A29B9-A15C-8AB1-1ADA-6DEB0B4F3A9D}"/>
              </a:ext>
            </a:extLst>
          </p:cNvPr>
          <p:cNvSpPr/>
          <p:nvPr/>
        </p:nvSpPr>
        <p:spPr>
          <a:xfrm>
            <a:off x="2167519" y="2609132"/>
            <a:ext cx="1122357" cy="36791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Ellipsi 3">
            <a:extLst>
              <a:ext uri="{FF2B5EF4-FFF2-40B4-BE49-F238E27FC236}">
                <a16:creationId xmlns:a16="http://schemas.microsoft.com/office/drawing/2014/main" id="{A045E378-AF28-1242-3F53-F383F956D283}"/>
              </a:ext>
            </a:extLst>
          </p:cNvPr>
          <p:cNvSpPr/>
          <p:nvPr/>
        </p:nvSpPr>
        <p:spPr>
          <a:xfrm rot="16200000">
            <a:off x="6395899" y="-2435886"/>
            <a:ext cx="834810" cy="904190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816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3" grpId="0" animBg="1"/>
      <p:bldP spid="7" grpId="0" animBg="1"/>
      <p:bldP spid="13" grpId="0" animBg="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97F5F-8136-7310-AFAC-E917925A3B7B}"/>
            </a:ext>
          </a:extLst>
        </p:cNvPr>
        <p:cNvGrpSpPr/>
        <p:nvPr/>
      </p:nvGrpSpPr>
      <p:grpSpPr>
        <a:xfrm>
          <a:off x="0" y="0"/>
          <a:ext cx="0" cy="0"/>
          <a:chOff x="0" y="0"/>
          <a:chExt cx="0" cy="0"/>
        </a:xfrm>
      </p:grpSpPr>
      <p:graphicFrame>
        <p:nvGraphicFramePr>
          <p:cNvPr id="5" name="Taulukko 4">
            <a:extLst>
              <a:ext uri="{FF2B5EF4-FFF2-40B4-BE49-F238E27FC236}">
                <a16:creationId xmlns:a16="http://schemas.microsoft.com/office/drawing/2014/main" id="{95EDED09-F791-31E1-EE27-FCDB07D30D8F}"/>
              </a:ext>
            </a:extLst>
          </p:cNvPr>
          <p:cNvGraphicFramePr>
            <a:graphicFrameLocks noGrp="1"/>
          </p:cNvGraphicFramePr>
          <p:nvPr/>
        </p:nvGraphicFramePr>
        <p:xfrm>
          <a:off x="307178" y="894946"/>
          <a:ext cx="11156390" cy="5195404"/>
        </p:xfrm>
        <a:graphic>
          <a:graphicData uri="http://schemas.openxmlformats.org/drawingml/2006/table">
            <a:tbl>
              <a:tblPr firstRow="1" bandRow="1">
                <a:tableStyleId>{5C22544A-7EE6-4342-B048-85BDC9FD1C3A}</a:tableStyleId>
              </a:tblPr>
              <a:tblGrid>
                <a:gridCol w="1593770">
                  <a:extLst>
                    <a:ext uri="{9D8B030D-6E8A-4147-A177-3AD203B41FA5}">
                      <a16:colId xmlns:a16="http://schemas.microsoft.com/office/drawing/2014/main" val="1337938296"/>
                    </a:ext>
                  </a:extLst>
                </a:gridCol>
                <a:gridCol w="1593770">
                  <a:extLst>
                    <a:ext uri="{9D8B030D-6E8A-4147-A177-3AD203B41FA5}">
                      <a16:colId xmlns:a16="http://schemas.microsoft.com/office/drawing/2014/main" val="3464885353"/>
                    </a:ext>
                  </a:extLst>
                </a:gridCol>
                <a:gridCol w="1593770">
                  <a:extLst>
                    <a:ext uri="{9D8B030D-6E8A-4147-A177-3AD203B41FA5}">
                      <a16:colId xmlns:a16="http://schemas.microsoft.com/office/drawing/2014/main" val="3840804602"/>
                    </a:ext>
                  </a:extLst>
                </a:gridCol>
                <a:gridCol w="1593770">
                  <a:extLst>
                    <a:ext uri="{9D8B030D-6E8A-4147-A177-3AD203B41FA5}">
                      <a16:colId xmlns:a16="http://schemas.microsoft.com/office/drawing/2014/main" val="680173304"/>
                    </a:ext>
                  </a:extLst>
                </a:gridCol>
                <a:gridCol w="1593770">
                  <a:extLst>
                    <a:ext uri="{9D8B030D-6E8A-4147-A177-3AD203B41FA5}">
                      <a16:colId xmlns:a16="http://schemas.microsoft.com/office/drawing/2014/main" val="2879694174"/>
                    </a:ext>
                  </a:extLst>
                </a:gridCol>
                <a:gridCol w="1593770">
                  <a:extLst>
                    <a:ext uri="{9D8B030D-6E8A-4147-A177-3AD203B41FA5}">
                      <a16:colId xmlns:a16="http://schemas.microsoft.com/office/drawing/2014/main" val="3201779507"/>
                    </a:ext>
                  </a:extLst>
                </a:gridCol>
                <a:gridCol w="1593770">
                  <a:extLst>
                    <a:ext uri="{9D8B030D-6E8A-4147-A177-3AD203B41FA5}">
                      <a16:colId xmlns:a16="http://schemas.microsoft.com/office/drawing/2014/main" val="2853560066"/>
                    </a:ext>
                  </a:extLst>
                </a:gridCol>
              </a:tblGrid>
              <a:tr h="532212">
                <a:tc>
                  <a:txBody>
                    <a:bodyPr/>
                    <a:lstStyle/>
                    <a:p>
                      <a:pPr marL="0" lvl="0" algn="ctr">
                        <a:buNone/>
                      </a:pPr>
                      <a:r>
                        <a:rPr lang="fi-FI" sz="1200" b="0" i="0" u="none" strike="noStrike" kern="1200" noProof="0" err="1">
                          <a:solidFill>
                            <a:schemeClr val="tx1"/>
                          </a:solidFill>
                          <a:effectLst/>
                        </a:rPr>
                        <a:t>Dreyfus</a:t>
                      </a:r>
                      <a:r>
                        <a:rPr lang="fi-FI" sz="1200" b="0" i="0" u="none" strike="noStrike" kern="1200" noProof="0">
                          <a:solidFill>
                            <a:schemeClr val="tx1"/>
                          </a:solidFill>
                          <a:effectLst/>
                        </a:rPr>
                        <a:t> </a:t>
                      </a:r>
                      <a:r>
                        <a:rPr lang="fi-FI" sz="1200" b="0" i="0" u="none" strike="noStrike" kern="1200" noProof="0" err="1">
                          <a:solidFill>
                            <a:schemeClr val="tx1"/>
                          </a:solidFill>
                          <a:effectLst/>
                        </a:rPr>
                        <a:t>model</a:t>
                      </a:r>
                      <a:r>
                        <a:rPr lang="fi-FI" sz="1200" b="0" i="0" u="none" strike="noStrike" kern="1200" noProof="0">
                          <a:solidFill>
                            <a:schemeClr val="tx1"/>
                          </a:solidFill>
                          <a:effectLst/>
                        </a:rPr>
                        <a:t> of </a:t>
                      </a:r>
                      <a:r>
                        <a:rPr lang="fi-FI" sz="1200" b="0" i="0" u="none" strike="noStrike" kern="1200" noProof="0" err="1">
                          <a:solidFill>
                            <a:schemeClr val="tx1"/>
                          </a:solidFill>
                          <a:effectLst/>
                        </a:rPr>
                        <a:t>skill</a:t>
                      </a:r>
                      <a:r>
                        <a:rPr lang="fi-FI" sz="1200" b="0" i="0" u="none" strike="noStrike" kern="1200" noProof="0">
                          <a:solidFill>
                            <a:schemeClr val="tx1"/>
                          </a:solidFill>
                          <a:effectLst/>
                        </a:rPr>
                        <a:t> </a:t>
                      </a:r>
                      <a:r>
                        <a:rPr lang="fi-FI" sz="1200" b="0" i="0" u="none" strike="noStrike" kern="1200" noProof="0" err="1">
                          <a:solidFill>
                            <a:schemeClr val="tx1"/>
                          </a:solidFill>
                          <a:effectLst/>
                        </a:rPr>
                        <a:t>acquisition</a:t>
                      </a:r>
                      <a:endParaRPr lang="fi-FI" err="1">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algn="ctr" rtl="0" eaLnBrk="1" fontAlgn="ctr" latinLnBrk="0" hangingPunct="1">
                        <a:buNone/>
                      </a:pPr>
                      <a:r>
                        <a:rPr lang="fi-FI" sz="1200" b="1" i="0" u="none" strike="noStrike" kern="1200">
                          <a:solidFill>
                            <a:schemeClr val="tx1"/>
                          </a:solidFill>
                          <a:effectLst/>
                          <a:latin typeface="Arial"/>
                          <a:cs typeface="Arial"/>
                        </a:rPr>
                        <a:t>TOPIC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tc>
                  <a:txBody>
                    <a:bodyPr/>
                    <a:lstStyle/>
                    <a:p>
                      <a:pPr marL="0" lvl="0" algn="ctr">
                        <a:buNone/>
                      </a:pPr>
                      <a:r>
                        <a:rPr lang="fi-FI" sz="1200" b="1" i="0" u="none" strike="noStrike" kern="1200" noProof="0">
                          <a:solidFill>
                            <a:schemeClr val="tx1"/>
                          </a:solidFill>
                          <a:effectLst/>
                          <a:latin typeface="Arial"/>
                        </a:rPr>
                        <a:t>TOPIC</a:t>
                      </a:r>
                      <a:endParaRPr lang="fi-FI">
                        <a:solidFill>
                          <a:schemeClr val="tx1"/>
                        </a:solidFil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0C441"/>
                    </a:solidFill>
                  </a:tcPr>
                </a:tc>
                <a:extLst>
                  <a:ext uri="{0D108BD9-81ED-4DB2-BD59-A6C34878D82A}">
                    <a16:rowId xmlns:a16="http://schemas.microsoft.com/office/drawing/2014/main" val="4274018937"/>
                  </a:ext>
                </a:extLst>
              </a:tr>
              <a:tr h="1165798">
                <a:tc>
                  <a:txBody>
                    <a:bodyPr/>
                    <a:lstStyle/>
                    <a:p>
                      <a:pPr lvl="0" algn="ctr">
                        <a:lnSpc>
                          <a:spcPct val="100000"/>
                        </a:lnSpc>
                        <a:spcBef>
                          <a:spcPts val="0"/>
                        </a:spcBef>
                        <a:spcAft>
                          <a:spcPts val="0"/>
                        </a:spcAft>
                        <a:buNone/>
                      </a:pPr>
                      <a:r>
                        <a:rPr lang="fi-FI" sz="1400" b="1" i="0" u="none" strike="noStrike" kern="1200" noProof="0">
                          <a:solidFill>
                            <a:srgbClr val="000000"/>
                          </a:solidFill>
                          <a:effectLst/>
                        </a:rPr>
                        <a:t>NOVICE</a:t>
                      </a:r>
                      <a:endParaRPr lang="fi-FI"/>
                    </a:p>
                    <a:p>
                      <a:pPr marL="0" lvl="0" algn="ctr">
                        <a:buNone/>
                      </a:pPr>
                      <a:endParaRPr lang="fi-FI" sz="1400" b="1" i="0" u="none" strike="noStrike" kern="1200">
                        <a:solidFill>
                          <a:srgbClr val="000000"/>
                        </a:solidFill>
                        <a:effectLst/>
                        <a:latin typeface="Arial"/>
                        <a:cs typeface="Arial"/>
                      </a:endParaRPr>
                    </a:p>
                    <a:p>
                      <a:pPr marL="0" lvl="0" algn="ctr">
                        <a:buNone/>
                      </a:pPr>
                      <a:r>
                        <a:rPr lang="fi-FI" sz="1100" b="0" i="0" u="none" strike="noStrike" kern="1200" noProof="0">
                          <a:solidFill>
                            <a:srgbClr val="000000"/>
                          </a:solidFill>
                          <a:effectLst/>
                          <a:latin typeface="Aptos"/>
                        </a:rPr>
                        <a:t>(</a:t>
                      </a:r>
                      <a:r>
                        <a:rPr lang="fi-FI" sz="1100" b="0" i="0" u="none" strike="noStrike" kern="1200" noProof="0" err="1">
                          <a:solidFill>
                            <a:srgbClr val="000000"/>
                          </a:solidFill>
                          <a:effectLst/>
                          <a:latin typeface="Aptos"/>
                        </a:rPr>
                        <a:t>informal</a:t>
                      </a:r>
                      <a:r>
                        <a:rPr lang="fi-FI" sz="1100" b="0" i="0" u="none" strike="noStrike" kern="1200" noProof="0">
                          <a:solidFill>
                            <a:srgbClr val="000000"/>
                          </a:solidFill>
                          <a:effectLst/>
                          <a:latin typeface="Aptos"/>
                        </a:rPr>
                        <a:t> </a:t>
                      </a:r>
                      <a:r>
                        <a:rPr lang="fi-FI" sz="1100" b="0" i="0" u="none" strike="noStrike" kern="1200" noProof="0" err="1">
                          <a:solidFill>
                            <a:srgbClr val="000000"/>
                          </a:solidFill>
                          <a:effectLst/>
                          <a:latin typeface="Aptos"/>
                        </a:rPr>
                        <a:t>materials</a:t>
                      </a:r>
                      <a:r>
                        <a:rPr lang="fi-FI" sz="1100" b="0" i="0" u="none" strike="noStrike" kern="1200" noProof="0">
                          <a:solidFill>
                            <a:srgbClr val="000000"/>
                          </a:solidFill>
                          <a:effectLst/>
                          <a:latin typeface="Aptos"/>
                        </a:rPr>
                        <a:t>: podcast, </a:t>
                      </a:r>
                      <a:r>
                        <a:rPr lang="fi-FI" sz="1100" b="0" i="0" u="none" strike="noStrike" kern="1200" noProof="0" err="1">
                          <a:solidFill>
                            <a:srgbClr val="000000"/>
                          </a:solidFill>
                          <a:effectLst/>
                          <a:latin typeface="Aptos"/>
                        </a:rPr>
                        <a:t>videos</a:t>
                      </a:r>
                      <a:r>
                        <a:rPr lang="fi-FI" sz="1100" b="0" i="0" u="none" strike="noStrike" kern="1200" noProof="0">
                          <a:solidFill>
                            <a:srgbClr val="000000"/>
                          </a:solidFill>
                          <a:effectLst/>
                          <a:latin typeface="Aptos"/>
                        </a:rPr>
                        <a:t>, </a:t>
                      </a:r>
                      <a:r>
                        <a:rPr lang="fi-FI" sz="1100" b="0" i="0" u="none" strike="noStrike" kern="1200" noProof="0" err="1">
                          <a:solidFill>
                            <a:srgbClr val="000000"/>
                          </a:solidFill>
                          <a:effectLst/>
                          <a:latin typeface="Aptos"/>
                        </a:rPr>
                        <a:t>blogs</a:t>
                      </a:r>
                      <a:r>
                        <a:rPr lang="fi-FI" sz="1100" b="0" i="0" u="none" strike="noStrike" kern="1200" noProof="0">
                          <a:solidFill>
                            <a:srgbClr val="000000"/>
                          </a:solidFill>
                          <a:effectLst/>
                          <a:latin typeface="Aptos"/>
                        </a:rPr>
                        <a:t>)</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lvl="0" algn="ctr">
                        <a:buNone/>
                      </a:pPr>
                      <a:endParaRPr lang="fi-FI" sz="1100" b="0" i="0" u="none" strike="noStrike" noProof="0">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lvl="0" algn="l">
                        <a:buNone/>
                      </a:pPr>
                      <a:endParaRPr lang="fi-FI" sz="1100" b="0" i="0" u="none" strike="noStrike" noProof="0">
                        <a:solidFill>
                          <a:srgbClr val="000000"/>
                        </a:solidFill>
                        <a:effectLst/>
                        <a:latin typeface="Apto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lvl="0" algn="l">
                        <a:buNone/>
                      </a:pPr>
                      <a:endParaRPr lang="fi-FI" sz="1100" b="0" i="0" u="none" strike="noStrike" noProof="0">
                        <a:solidFill>
                          <a:srgbClr val="000000"/>
                        </a:solidFill>
                        <a:effectLst/>
                        <a:latin typeface="Apto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2925060731"/>
                  </a:ext>
                </a:extLst>
              </a:tr>
              <a:tr h="1165798">
                <a:tc>
                  <a:txBody>
                    <a:bodyPr/>
                    <a:lstStyle/>
                    <a:p>
                      <a:pPr lvl="0" algn="ctr">
                        <a:lnSpc>
                          <a:spcPct val="100000"/>
                        </a:lnSpc>
                        <a:spcBef>
                          <a:spcPts val="0"/>
                        </a:spcBef>
                        <a:spcAft>
                          <a:spcPts val="0"/>
                        </a:spcAft>
                        <a:buNone/>
                      </a:pPr>
                      <a:r>
                        <a:rPr lang="fi-FI" sz="1400" b="1" i="0" u="none" strike="noStrike" kern="1200" noProof="0">
                          <a:solidFill>
                            <a:srgbClr val="000000"/>
                          </a:solidFill>
                          <a:effectLst/>
                        </a:rPr>
                        <a:t>BEGINNER</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lvl="0" algn="l">
                        <a:lnSpc>
                          <a:spcPct val="100000"/>
                        </a:lnSpc>
                        <a:spcBef>
                          <a:spcPts val="0"/>
                        </a:spcBef>
                        <a:spcAft>
                          <a:spcPts val="0"/>
                        </a:spcAft>
                        <a:buNone/>
                      </a:pPr>
                      <a:endParaRPr lang="fi-FI" sz="1800" b="0" i="0" u="none" strike="noStrike" noProof="0">
                        <a:effectLst/>
                      </a:endParaRPr>
                    </a:p>
                    <a:p>
                      <a:pPr marL="0" lvl="0" algn="l">
                        <a:buNone/>
                      </a:pPr>
                      <a:endParaRPr lang="fi-FI" sz="1800" b="0" i="0" u="none" strike="noStrike">
                        <a:effectLst/>
                        <a:latin typeface="Aria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3976907860"/>
                  </a:ext>
                </a:extLst>
              </a:tr>
              <a:tr h="1165798">
                <a:tc>
                  <a:txBody>
                    <a:bodyPr/>
                    <a:lstStyle/>
                    <a:p>
                      <a:pPr marL="0" lvl="0" algn="ctr">
                        <a:buNone/>
                      </a:pPr>
                      <a:r>
                        <a:rPr lang="fi-FI" sz="1400" b="1" i="0" u="none" strike="noStrike" kern="1200" noProof="0">
                          <a:solidFill>
                            <a:srgbClr val="000000"/>
                          </a:solidFill>
                          <a:effectLst/>
                        </a:rPr>
                        <a:t>COMPETENT/</a:t>
                      </a:r>
                      <a:endParaRPr lang="fi-FI"/>
                    </a:p>
                    <a:p>
                      <a:pPr marL="0" lvl="0" algn="ctr">
                        <a:buNone/>
                      </a:pPr>
                      <a:r>
                        <a:rPr lang="fi-FI" sz="1400" b="1" i="0" u="none" strike="noStrike" kern="1200" noProof="0">
                          <a:solidFill>
                            <a:srgbClr val="000000"/>
                          </a:solidFill>
                          <a:effectLst/>
                        </a:rPr>
                        <a:t>PROFICIENT</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1566419875"/>
                  </a:ext>
                </a:extLst>
              </a:tr>
              <a:tr h="1165798">
                <a:tc>
                  <a:txBody>
                    <a:bodyPr/>
                    <a:lstStyle/>
                    <a:p>
                      <a:pPr marL="0" lvl="0" algn="ctr">
                        <a:buNone/>
                      </a:pPr>
                      <a:r>
                        <a:rPr lang="fi-FI" sz="1600" b="1" i="0" u="none" strike="noStrike" kern="1200" noProof="0">
                          <a:solidFill>
                            <a:srgbClr val="000000"/>
                          </a:solidFill>
                          <a:effectLst/>
                        </a:rPr>
                        <a:t>EXPERT</a:t>
                      </a:r>
                      <a:endParaRPr lang="fi-FI"/>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tc>
                  <a:txBody>
                    <a:bodyPr/>
                    <a:lstStyle/>
                    <a:p>
                      <a:pPr marL="0" algn="l" rtl="0" eaLnBrk="1" fontAlgn="ctr" latinLnBrk="0" hangingPunct="1">
                        <a:buNone/>
                      </a:pPr>
                      <a:endParaRPr lang="fi-FI" sz="1800" b="0" i="0" u="none" strike="noStrike">
                        <a:effectLst/>
                        <a:latin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5ABB8">
                        <a:alpha val="49000"/>
                      </a:srgbClr>
                    </a:solidFill>
                  </a:tcPr>
                </a:tc>
                <a:extLst>
                  <a:ext uri="{0D108BD9-81ED-4DB2-BD59-A6C34878D82A}">
                    <a16:rowId xmlns:a16="http://schemas.microsoft.com/office/drawing/2014/main" val="3296641484"/>
                  </a:ext>
                </a:extLst>
              </a:tr>
            </a:tbl>
          </a:graphicData>
        </a:graphic>
      </p:graphicFrame>
      <p:sp>
        <p:nvSpPr>
          <p:cNvPr id="6" name="Tekstiruutu 5">
            <a:extLst>
              <a:ext uri="{FF2B5EF4-FFF2-40B4-BE49-F238E27FC236}">
                <a16:creationId xmlns:a16="http://schemas.microsoft.com/office/drawing/2014/main" id="{63A4D91A-CCDE-2B43-F04E-9388697E67BD}"/>
              </a:ext>
            </a:extLst>
          </p:cNvPr>
          <p:cNvSpPr txBox="1"/>
          <p:nvPr/>
        </p:nvSpPr>
        <p:spPr>
          <a:xfrm>
            <a:off x="4081453" y="154190"/>
            <a:ext cx="444045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prstClr val="black"/>
                </a:solidFill>
                <a:effectLst/>
                <a:uLnTx/>
                <a:uFillTx/>
                <a:latin typeface="Aptos" panose="02110004020202020204"/>
                <a:ea typeface="+mn-ea"/>
                <a:cs typeface="+mn-cs"/>
              </a:rPr>
              <a:t>MODULAR MICROCREDENTIALS</a:t>
            </a:r>
          </a:p>
        </p:txBody>
      </p:sp>
      <p:sp>
        <p:nvSpPr>
          <p:cNvPr id="8" name="Tekstiruutu 7">
            <a:extLst>
              <a:ext uri="{FF2B5EF4-FFF2-40B4-BE49-F238E27FC236}">
                <a16:creationId xmlns:a16="http://schemas.microsoft.com/office/drawing/2014/main" id="{831D5E67-7E19-94E3-BA01-76D0E5A79BED}"/>
              </a:ext>
            </a:extLst>
          </p:cNvPr>
          <p:cNvSpPr txBox="1"/>
          <p:nvPr/>
        </p:nvSpPr>
        <p:spPr>
          <a:xfrm>
            <a:off x="4392171" y="512198"/>
            <a:ext cx="307528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600" b="0" i="0" u="none" strike="noStrike" kern="1200" cap="none" spc="0" normalizeH="0" baseline="0" noProof="0" err="1">
                <a:ln>
                  <a:noFill/>
                </a:ln>
                <a:solidFill>
                  <a:prstClr val="black"/>
                </a:solidFill>
                <a:effectLst/>
                <a:uLnTx/>
                <a:uFillTx/>
                <a:latin typeface="Aptos" panose="02110004020202020204"/>
                <a:ea typeface="+mn-ea"/>
                <a:cs typeface="+mn-cs"/>
              </a:rPr>
              <a:t>Example</a:t>
            </a:r>
            <a:r>
              <a:rPr kumimoji="0" lang="fi-FI" sz="16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600" b="0" i="0" u="none" strike="noStrike" kern="1200" cap="none" spc="0" normalizeH="0" baseline="0" noProof="0" err="1">
                <a:ln>
                  <a:noFill/>
                </a:ln>
                <a:solidFill>
                  <a:prstClr val="black"/>
                </a:solidFill>
                <a:effectLst/>
                <a:uLnTx/>
                <a:uFillTx/>
                <a:latin typeface="Aptos" panose="02110004020202020204"/>
                <a:ea typeface="+mn-ea"/>
                <a:cs typeface="+mn-cs"/>
              </a:rPr>
              <a:t>phenomenon</a:t>
            </a:r>
            <a:r>
              <a:rPr kumimoji="0" lang="fi-FI" sz="16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10" name="Suorakulmio 9">
            <a:extLst>
              <a:ext uri="{FF2B5EF4-FFF2-40B4-BE49-F238E27FC236}">
                <a16:creationId xmlns:a16="http://schemas.microsoft.com/office/drawing/2014/main" id="{83643057-F6D4-2146-E682-AFABE0CF1822}"/>
              </a:ext>
            </a:extLst>
          </p:cNvPr>
          <p:cNvSpPr/>
          <p:nvPr/>
        </p:nvSpPr>
        <p:spPr>
          <a:xfrm>
            <a:off x="4448848" y="2917151"/>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Suorakulmio 10">
            <a:extLst>
              <a:ext uri="{FF2B5EF4-FFF2-40B4-BE49-F238E27FC236}">
                <a16:creationId xmlns:a16="http://schemas.microsoft.com/office/drawing/2014/main" id="{D5DEE52F-7B92-0E94-B85A-A59DCD224C51}"/>
              </a:ext>
            </a:extLst>
          </p:cNvPr>
          <p:cNvSpPr/>
          <p:nvPr/>
        </p:nvSpPr>
        <p:spPr>
          <a:xfrm>
            <a:off x="4448847" y="3937348"/>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Suorakulmio 11">
            <a:extLst>
              <a:ext uri="{FF2B5EF4-FFF2-40B4-BE49-F238E27FC236}">
                <a16:creationId xmlns:a16="http://schemas.microsoft.com/office/drawing/2014/main" id="{06D64878-4DAF-C9DB-BC9D-71AFB257C236}"/>
              </a:ext>
            </a:extLst>
          </p:cNvPr>
          <p:cNvSpPr/>
          <p:nvPr/>
        </p:nvSpPr>
        <p:spPr>
          <a:xfrm>
            <a:off x="4448846" y="5171661"/>
            <a:ext cx="431030" cy="41563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Suorakulmio 13">
            <a:extLst>
              <a:ext uri="{FF2B5EF4-FFF2-40B4-BE49-F238E27FC236}">
                <a16:creationId xmlns:a16="http://schemas.microsoft.com/office/drawing/2014/main" id="{456F0FE3-BC4C-04E1-E06C-27FC50C62D7A}"/>
              </a:ext>
            </a:extLst>
          </p:cNvPr>
          <p:cNvSpPr/>
          <p:nvPr/>
        </p:nvSpPr>
        <p:spPr>
          <a:xfrm>
            <a:off x="6004334" y="2917150"/>
            <a:ext cx="431030" cy="4156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Suorakulmio 16">
            <a:extLst>
              <a:ext uri="{FF2B5EF4-FFF2-40B4-BE49-F238E27FC236}">
                <a16:creationId xmlns:a16="http://schemas.microsoft.com/office/drawing/2014/main" id="{1085F550-070E-CCEA-B8A1-EEA74B245B8C}"/>
              </a:ext>
            </a:extLst>
          </p:cNvPr>
          <p:cNvSpPr/>
          <p:nvPr/>
        </p:nvSpPr>
        <p:spPr>
          <a:xfrm>
            <a:off x="7610201" y="2917149"/>
            <a:ext cx="431030" cy="4156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 3cr</a:t>
            </a:r>
          </a:p>
        </p:txBody>
      </p:sp>
      <p:sp>
        <p:nvSpPr>
          <p:cNvPr id="18" name="Suorakulmio 17">
            <a:extLst>
              <a:ext uri="{FF2B5EF4-FFF2-40B4-BE49-F238E27FC236}">
                <a16:creationId xmlns:a16="http://schemas.microsoft.com/office/drawing/2014/main" id="{3F84DAB3-6C83-55F8-9C3E-3CD82435936A}"/>
              </a:ext>
            </a:extLst>
          </p:cNvPr>
          <p:cNvSpPr/>
          <p:nvPr/>
        </p:nvSpPr>
        <p:spPr>
          <a:xfrm>
            <a:off x="9222365" y="2917148"/>
            <a:ext cx="431030" cy="41563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Suorakulmio 18">
            <a:extLst>
              <a:ext uri="{FF2B5EF4-FFF2-40B4-BE49-F238E27FC236}">
                <a16:creationId xmlns:a16="http://schemas.microsoft.com/office/drawing/2014/main" id="{AADE7240-5A2C-48BB-A7A9-9E5B278FA81A}"/>
              </a:ext>
            </a:extLst>
          </p:cNvPr>
          <p:cNvSpPr/>
          <p:nvPr/>
        </p:nvSpPr>
        <p:spPr>
          <a:xfrm>
            <a:off x="10765259" y="2917149"/>
            <a:ext cx="431030" cy="415636"/>
          </a:xfrm>
          <a:prstGeom prst="rect">
            <a:avLst/>
          </a:prstGeom>
          <a:solidFill>
            <a:srgbClr val="25ABB8"/>
          </a:solidFill>
          <a:ln>
            <a:solidFill>
              <a:srgbClr val="25AB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Suorakulmio 19">
            <a:extLst>
              <a:ext uri="{FF2B5EF4-FFF2-40B4-BE49-F238E27FC236}">
                <a16:creationId xmlns:a16="http://schemas.microsoft.com/office/drawing/2014/main" id="{1AFF1192-AE4B-B752-9900-3D01F04B365B}"/>
              </a:ext>
            </a:extLst>
          </p:cNvPr>
          <p:cNvSpPr/>
          <p:nvPr/>
        </p:nvSpPr>
        <p:spPr>
          <a:xfrm>
            <a:off x="10765258" y="3937347"/>
            <a:ext cx="431030" cy="415636"/>
          </a:xfrm>
          <a:prstGeom prst="rect">
            <a:avLst/>
          </a:prstGeom>
          <a:solidFill>
            <a:srgbClr val="25ABB8"/>
          </a:solidFill>
          <a:ln>
            <a:solidFill>
              <a:srgbClr val="25AB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Suorakulmio 20">
            <a:extLst>
              <a:ext uri="{FF2B5EF4-FFF2-40B4-BE49-F238E27FC236}">
                <a16:creationId xmlns:a16="http://schemas.microsoft.com/office/drawing/2014/main" id="{E965FCAE-CE25-B914-4477-9224B8A2F9C5}"/>
              </a:ext>
            </a:extLst>
          </p:cNvPr>
          <p:cNvSpPr/>
          <p:nvPr/>
        </p:nvSpPr>
        <p:spPr>
          <a:xfrm>
            <a:off x="10765257" y="5171660"/>
            <a:ext cx="431030" cy="415636"/>
          </a:xfrm>
          <a:prstGeom prst="rect">
            <a:avLst/>
          </a:prstGeom>
          <a:solidFill>
            <a:srgbClr val="25ABB8"/>
          </a:solidFill>
          <a:ln>
            <a:solidFill>
              <a:srgbClr val="25AB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5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Suorakulmio 21">
            <a:extLst>
              <a:ext uri="{FF2B5EF4-FFF2-40B4-BE49-F238E27FC236}">
                <a16:creationId xmlns:a16="http://schemas.microsoft.com/office/drawing/2014/main" id="{9FB578AB-51F9-8585-C4A7-E4DB59E98DFC}"/>
              </a:ext>
            </a:extLst>
          </p:cNvPr>
          <p:cNvSpPr/>
          <p:nvPr/>
        </p:nvSpPr>
        <p:spPr>
          <a:xfrm>
            <a:off x="6004333" y="3937347"/>
            <a:ext cx="431030" cy="415636"/>
          </a:xfrm>
          <a:prstGeom prst="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Suorakulmio 22">
            <a:extLst>
              <a:ext uri="{FF2B5EF4-FFF2-40B4-BE49-F238E27FC236}">
                <a16:creationId xmlns:a16="http://schemas.microsoft.com/office/drawing/2014/main" id="{24109359-670A-E9D6-77DF-6E9AC85953CD}"/>
              </a:ext>
            </a:extLst>
          </p:cNvPr>
          <p:cNvSpPr/>
          <p:nvPr/>
        </p:nvSpPr>
        <p:spPr>
          <a:xfrm>
            <a:off x="7666878" y="3937346"/>
            <a:ext cx="431030" cy="415636"/>
          </a:xfrm>
          <a:prstGeom prst="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Suorakulmio 23">
            <a:extLst>
              <a:ext uri="{FF2B5EF4-FFF2-40B4-BE49-F238E27FC236}">
                <a16:creationId xmlns:a16="http://schemas.microsoft.com/office/drawing/2014/main" id="{FFB02DA8-CC04-221D-3CC2-25C512420846}"/>
              </a:ext>
            </a:extLst>
          </p:cNvPr>
          <p:cNvSpPr/>
          <p:nvPr/>
        </p:nvSpPr>
        <p:spPr>
          <a:xfrm>
            <a:off x="9222364" y="3937347"/>
            <a:ext cx="431030" cy="415636"/>
          </a:xfrm>
          <a:prstGeom prst="rect">
            <a:avLst/>
          </a:prstGeom>
          <a:solidFill>
            <a:srgbClr val="00B050"/>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Suorakulmio 24">
            <a:extLst>
              <a:ext uri="{FF2B5EF4-FFF2-40B4-BE49-F238E27FC236}">
                <a16:creationId xmlns:a16="http://schemas.microsoft.com/office/drawing/2014/main" id="{05B737DB-9FFC-4077-8BA8-B9064768C841}"/>
              </a:ext>
            </a:extLst>
          </p:cNvPr>
          <p:cNvSpPr/>
          <p:nvPr/>
        </p:nvSpPr>
        <p:spPr>
          <a:xfrm>
            <a:off x="6004333" y="5171661"/>
            <a:ext cx="431030" cy="41563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Suorakulmio 25">
            <a:extLst>
              <a:ext uri="{FF2B5EF4-FFF2-40B4-BE49-F238E27FC236}">
                <a16:creationId xmlns:a16="http://schemas.microsoft.com/office/drawing/2014/main" id="{66558C90-DF65-24CF-E31B-DDE13F0FF1D6}"/>
              </a:ext>
            </a:extLst>
          </p:cNvPr>
          <p:cNvSpPr/>
          <p:nvPr/>
        </p:nvSpPr>
        <p:spPr>
          <a:xfrm>
            <a:off x="7666877" y="5171660"/>
            <a:ext cx="431030" cy="41563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Suorakulmio 26">
            <a:extLst>
              <a:ext uri="{FF2B5EF4-FFF2-40B4-BE49-F238E27FC236}">
                <a16:creationId xmlns:a16="http://schemas.microsoft.com/office/drawing/2014/main" id="{DDD44AC8-8595-B6F5-01D8-681C23562664}"/>
              </a:ext>
            </a:extLst>
          </p:cNvPr>
          <p:cNvSpPr/>
          <p:nvPr/>
        </p:nvSpPr>
        <p:spPr>
          <a:xfrm>
            <a:off x="9222364" y="5171659"/>
            <a:ext cx="431030" cy="41563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Suorakulmio 27">
            <a:extLst>
              <a:ext uri="{FF2B5EF4-FFF2-40B4-BE49-F238E27FC236}">
                <a16:creationId xmlns:a16="http://schemas.microsoft.com/office/drawing/2014/main" id="{BE667939-1438-024C-3941-617C8E9E7F24}"/>
              </a:ext>
            </a:extLst>
          </p:cNvPr>
          <p:cNvSpPr/>
          <p:nvPr/>
        </p:nvSpPr>
        <p:spPr>
          <a:xfrm>
            <a:off x="2817788" y="2917149"/>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Suorakulmio 28">
            <a:extLst>
              <a:ext uri="{FF2B5EF4-FFF2-40B4-BE49-F238E27FC236}">
                <a16:creationId xmlns:a16="http://schemas.microsoft.com/office/drawing/2014/main" id="{0901F1E7-14FC-B59A-0125-F21ABC5628FE}"/>
              </a:ext>
            </a:extLst>
          </p:cNvPr>
          <p:cNvSpPr/>
          <p:nvPr/>
        </p:nvSpPr>
        <p:spPr>
          <a:xfrm>
            <a:off x="2817787" y="3937347"/>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2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Suorakulmio 30">
            <a:extLst>
              <a:ext uri="{FF2B5EF4-FFF2-40B4-BE49-F238E27FC236}">
                <a16:creationId xmlns:a16="http://schemas.microsoft.com/office/drawing/2014/main" id="{9C9E5CD0-B113-3BF8-7911-E434BC00651F}"/>
              </a:ext>
            </a:extLst>
          </p:cNvPr>
          <p:cNvSpPr/>
          <p:nvPr/>
        </p:nvSpPr>
        <p:spPr>
          <a:xfrm>
            <a:off x="2817785" y="5171659"/>
            <a:ext cx="431030" cy="415636"/>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ptos" panose="02110004020202020204"/>
                <a:ea typeface="+mn-ea"/>
                <a:cs typeface="+mn-cs"/>
              </a:rPr>
              <a:t>3 </a:t>
            </a:r>
            <a:r>
              <a:rPr kumimoji="0" lang="fi-FI" sz="1200" b="0" i="0" u="none" strike="noStrike" kern="1200" cap="none" spc="0" normalizeH="0" baseline="0" noProof="0" err="1">
                <a:ln>
                  <a:noFill/>
                </a:ln>
                <a:solidFill>
                  <a:prstClr val="black"/>
                </a:solidFill>
                <a:effectLst/>
                <a:uLnTx/>
                <a:uFillTx/>
                <a:latin typeface="Aptos" panose="02110004020202020204"/>
                <a:ea typeface="+mn-ea"/>
                <a:cs typeface="+mn-cs"/>
              </a:rPr>
              <a:t>cr</a:t>
            </a: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Suorakulmio 31">
            <a:extLst>
              <a:ext uri="{FF2B5EF4-FFF2-40B4-BE49-F238E27FC236}">
                <a16:creationId xmlns:a16="http://schemas.microsoft.com/office/drawing/2014/main" id="{A6686A4D-4D7A-788D-84C6-FE85E167BD43}"/>
              </a:ext>
            </a:extLst>
          </p:cNvPr>
          <p:cNvSpPr/>
          <p:nvPr/>
        </p:nvSpPr>
        <p:spPr>
          <a:xfrm>
            <a:off x="10765260" y="1852869"/>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Suorakulmio 32">
            <a:extLst>
              <a:ext uri="{FF2B5EF4-FFF2-40B4-BE49-F238E27FC236}">
                <a16:creationId xmlns:a16="http://schemas.microsoft.com/office/drawing/2014/main" id="{50AD035B-9CF9-22BE-3F3E-408BF5D28DE1}"/>
              </a:ext>
            </a:extLst>
          </p:cNvPr>
          <p:cNvSpPr/>
          <p:nvPr/>
        </p:nvSpPr>
        <p:spPr>
          <a:xfrm>
            <a:off x="9222366" y="1852868"/>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Suorakulmio 33">
            <a:extLst>
              <a:ext uri="{FF2B5EF4-FFF2-40B4-BE49-F238E27FC236}">
                <a16:creationId xmlns:a16="http://schemas.microsoft.com/office/drawing/2014/main" id="{D400D4BE-5E2B-CB91-A740-FF47BDD91EE3}"/>
              </a:ext>
            </a:extLst>
          </p:cNvPr>
          <p:cNvSpPr/>
          <p:nvPr/>
        </p:nvSpPr>
        <p:spPr>
          <a:xfrm>
            <a:off x="7610200" y="1852867"/>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Suorakulmio 34">
            <a:extLst>
              <a:ext uri="{FF2B5EF4-FFF2-40B4-BE49-F238E27FC236}">
                <a16:creationId xmlns:a16="http://schemas.microsoft.com/office/drawing/2014/main" id="{A4B1BDB7-8838-8F0B-ACE7-FF26C7B81499}"/>
              </a:ext>
            </a:extLst>
          </p:cNvPr>
          <p:cNvSpPr/>
          <p:nvPr/>
        </p:nvSpPr>
        <p:spPr>
          <a:xfrm>
            <a:off x="6004331" y="1852867"/>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Suorakulmio 35">
            <a:extLst>
              <a:ext uri="{FF2B5EF4-FFF2-40B4-BE49-F238E27FC236}">
                <a16:creationId xmlns:a16="http://schemas.microsoft.com/office/drawing/2014/main" id="{858A41CF-C451-7139-FA88-9D78D22FD3E1}"/>
              </a:ext>
            </a:extLst>
          </p:cNvPr>
          <p:cNvSpPr/>
          <p:nvPr/>
        </p:nvSpPr>
        <p:spPr>
          <a:xfrm>
            <a:off x="4448842" y="1852867"/>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7" name="Suorakulmio 36">
            <a:extLst>
              <a:ext uri="{FF2B5EF4-FFF2-40B4-BE49-F238E27FC236}">
                <a16:creationId xmlns:a16="http://schemas.microsoft.com/office/drawing/2014/main" id="{531880F4-5D91-6012-4583-2642D54699AA}"/>
              </a:ext>
            </a:extLst>
          </p:cNvPr>
          <p:cNvSpPr/>
          <p:nvPr/>
        </p:nvSpPr>
        <p:spPr>
          <a:xfrm>
            <a:off x="2817783" y="1852867"/>
            <a:ext cx="431030" cy="415636"/>
          </a:xfrm>
          <a:prstGeom prst="rect">
            <a:avLst/>
          </a:prstGeom>
          <a:solidFill>
            <a:schemeClr val="bg2">
              <a:lumMod val="9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41" name="Suora nuoliyhdysviiva 40">
            <a:extLst>
              <a:ext uri="{FF2B5EF4-FFF2-40B4-BE49-F238E27FC236}">
                <a16:creationId xmlns:a16="http://schemas.microsoft.com/office/drawing/2014/main" id="{5C7B90E0-BE25-D125-FC44-13FBABB207AF}"/>
              </a:ext>
            </a:extLst>
          </p:cNvPr>
          <p:cNvCxnSpPr>
            <a:cxnSpLocks/>
          </p:cNvCxnSpPr>
          <p:nvPr/>
        </p:nvCxnSpPr>
        <p:spPr>
          <a:xfrm>
            <a:off x="10480473" y="3397860"/>
            <a:ext cx="2799" cy="318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uora nuoliyhdysviiva 41">
            <a:extLst>
              <a:ext uri="{FF2B5EF4-FFF2-40B4-BE49-F238E27FC236}">
                <a16:creationId xmlns:a16="http://schemas.microsoft.com/office/drawing/2014/main" id="{28F407E7-9540-065F-EF8D-8F44984EFE03}"/>
              </a:ext>
            </a:extLst>
          </p:cNvPr>
          <p:cNvCxnSpPr>
            <a:cxnSpLocks/>
          </p:cNvCxnSpPr>
          <p:nvPr/>
        </p:nvCxnSpPr>
        <p:spPr>
          <a:xfrm>
            <a:off x="10480472" y="4481032"/>
            <a:ext cx="2799" cy="318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uora nuoliyhdysviiva 12">
            <a:extLst>
              <a:ext uri="{FF2B5EF4-FFF2-40B4-BE49-F238E27FC236}">
                <a16:creationId xmlns:a16="http://schemas.microsoft.com/office/drawing/2014/main" id="{A366E861-8653-2488-96D6-0FDBA0EE5B88}"/>
              </a:ext>
            </a:extLst>
          </p:cNvPr>
          <p:cNvCxnSpPr>
            <a:cxnSpLocks/>
          </p:cNvCxnSpPr>
          <p:nvPr/>
        </p:nvCxnSpPr>
        <p:spPr>
          <a:xfrm>
            <a:off x="6523137" y="3131689"/>
            <a:ext cx="32011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uora nuoliyhdysviiva 51">
            <a:extLst>
              <a:ext uri="{FF2B5EF4-FFF2-40B4-BE49-F238E27FC236}">
                <a16:creationId xmlns:a16="http://schemas.microsoft.com/office/drawing/2014/main" id="{B580A7B3-8A1F-131B-B380-C43BECD3D857}"/>
              </a:ext>
            </a:extLst>
          </p:cNvPr>
          <p:cNvCxnSpPr>
            <a:cxnSpLocks/>
          </p:cNvCxnSpPr>
          <p:nvPr/>
        </p:nvCxnSpPr>
        <p:spPr>
          <a:xfrm>
            <a:off x="4115078" y="4482432"/>
            <a:ext cx="2799" cy="318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Suora nuoliyhdysviiva 53">
            <a:extLst>
              <a:ext uri="{FF2B5EF4-FFF2-40B4-BE49-F238E27FC236}">
                <a16:creationId xmlns:a16="http://schemas.microsoft.com/office/drawing/2014/main" id="{849CE052-9CE9-5DFA-5BBE-2612A1E1AD61}"/>
              </a:ext>
            </a:extLst>
          </p:cNvPr>
          <p:cNvCxnSpPr>
            <a:cxnSpLocks/>
          </p:cNvCxnSpPr>
          <p:nvPr/>
        </p:nvCxnSpPr>
        <p:spPr>
          <a:xfrm>
            <a:off x="4946350" y="5421460"/>
            <a:ext cx="387647" cy="2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uora nuoliyhdysviiva 54">
            <a:extLst>
              <a:ext uri="{FF2B5EF4-FFF2-40B4-BE49-F238E27FC236}">
                <a16:creationId xmlns:a16="http://schemas.microsoft.com/office/drawing/2014/main" id="{7BFD099A-23C4-88FB-B9FC-47FEA4E99D53}"/>
              </a:ext>
            </a:extLst>
          </p:cNvPr>
          <p:cNvCxnSpPr>
            <a:cxnSpLocks/>
          </p:cNvCxnSpPr>
          <p:nvPr/>
        </p:nvCxnSpPr>
        <p:spPr>
          <a:xfrm flipH="1">
            <a:off x="3348179" y="5421462"/>
            <a:ext cx="435926" cy="104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7" name="Suora nuoliyhdysviiva 56">
            <a:extLst>
              <a:ext uri="{FF2B5EF4-FFF2-40B4-BE49-F238E27FC236}">
                <a16:creationId xmlns:a16="http://schemas.microsoft.com/office/drawing/2014/main" id="{15FB4DFF-504E-489B-452C-36890BC4986C}"/>
              </a:ext>
            </a:extLst>
          </p:cNvPr>
          <p:cNvCxnSpPr/>
          <p:nvPr/>
        </p:nvCxnSpPr>
        <p:spPr>
          <a:xfrm flipV="1">
            <a:off x="2080280" y="6553620"/>
            <a:ext cx="5939961" cy="195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9" name="Tekstiruutu 58">
            <a:extLst>
              <a:ext uri="{FF2B5EF4-FFF2-40B4-BE49-F238E27FC236}">
                <a16:creationId xmlns:a16="http://schemas.microsoft.com/office/drawing/2014/main" id="{B2B0A05A-0800-114A-B6BF-CC93055CC55E}"/>
              </a:ext>
            </a:extLst>
          </p:cNvPr>
          <p:cNvSpPr txBox="1"/>
          <p:nvPr/>
        </p:nvSpPr>
        <p:spPr>
          <a:xfrm>
            <a:off x="8142694" y="6359795"/>
            <a:ext cx="39716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Leaners</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can</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expand</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and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deepend</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their</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fi-FI" sz="1400" b="0" i="0" u="none" strike="noStrike" kern="1200" cap="none" spc="0" normalizeH="0" baseline="0" noProof="0" err="1">
                <a:ln>
                  <a:noFill/>
                </a:ln>
                <a:solidFill>
                  <a:prstClr val="black"/>
                </a:solidFill>
                <a:effectLst/>
                <a:uLnTx/>
                <a:uFillTx/>
                <a:latin typeface="Aptos" panose="02110004020202020204"/>
                <a:ea typeface="+mn-ea"/>
                <a:cs typeface="+mn-cs"/>
              </a:rPr>
              <a:t>expertise</a:t>
            </a:r>
            <a:r>
              <a:rPr kumimoji="0" lang="fi-FI" sz="1400" b="0" i="0" u="none" strike="noStrike" kern="1200" cap="none" spc="0" normalizeH="0" baseline="0" noProof="0">
                <a:ln>
                  <a:noFill/>
                </a:ln>
                <a:solidFill>
                  <a:prstClr val="black"/>
                </a:solidFill>
                <a:effectLst/>
                <a:uLnTx/>
                <a:uFillTx/>
                <a:latin typeface="Aptos" panose="02110004020202020204"/>
                <a:ea typeface="+mn-ea"/>
                <a:cs typeface="+mn-cs"/>
              </a:rPr>
              <a:t>.</a:t>
            </a:r>
          </a:p>
        </p:txBody>
      </p:sp>
      <p:cxnSp>
        <p:nvCxnSpPr>
          <p:cNvPr id="61" name="Suora nuoliyhdysviiva 60">
            <a:extLst>
              <a:ext uri="{FF2B5EF4-FFF2-40B4-BE49-F238E27FC236}">
                <a16:creationId xmlns:a16="http://schemas.microsoft.com/office/drawing/2014/main" id="{BB77F618-50E8-A66D-2607-934D4986789B}"/>
              </a:ext>
            </a:extLst>
          </p:cNvPr>
          <p:cNvCxnSpPr>
            <a:cxnSpLocks/>
          </p:cNvCxnSpPr>
          <p:nvPr/>
        </p:nvCxnSpPr>
        <p:spPr>
          <a:xfrm>
            <a:off x="11860329" y="1711525"/>
            <a:ext cx="45482" cy="45083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uora nuoliyhdysviiva 66">
            <a:extLst>
              <a:ext uri="{FF2B5EF4-FFF2-40B4-BE49-F238E27FC236}">
                <a16:creationId xmlns:a16="http://schemas.microsoft.com/office/drawing/2014/main" id="{1A7D8825-7CA6-2C45-C4B9-FD1B59D69A33}"/>
              </a:ext>
            </a:extLst>
          </p:cNvPr>
          <p:cNvCxnSpPr>
            <a:cxnSpLocks/>
          </p:cNvCxnSpPr>
          <p:nvPr/>
        </p:nvCxnSpPr>
        <p:spPr>
          <a:xfrm>
            <a:off x="2435599" y="2433499"/>
            <a:ext cx="2799" cy="318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Suora nuoliyhdysviiva 68">
            <a:extLst>
              <a:ext uri="{FF2B5EF4-FFF2-40B4-BE49-F238E27FC236}">
                <a16:creationId xmlns:a16="http://schemas.microsoft.com/office/drawing/2014/main" id="{042ABA70-1AC8-BE70-6802-1ADFF4E2D60A}"/>
              </a:ext>
            </a:extLst>
          </p:cNvPr>
          <p:cNvCxnSpPr>
            <a:cxnSpLocks/>
          </p:cNvCxnSpPr>
          <p:nvPr/>
        </p:nvCxnSpPr>
        <p:spPr>
          <a:xfrm>
            <a:off x="5637539" y="2433499"/>
            <a:ext cx="2799" cy="318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Kuva 2" descr="Kuva, joka sisältää kohteen taide, Ihmisen kasvot, maalaus, piirros&#10;&#10;Tekoälyn generoima sisältö voi olla virheellistä.">
            <a:extLst>
              <a:ext uri="{FF2B5EF4-FFF2-40B4-BE49-F238E27FC236}">
                <a16:creationId xmlns:a16="http://schemas.microsoft.com/office/drawing/2014/main" id="{BA8E9F75-AFF0-E1C6-5041-BCF09430E3A9}"/>
              </a:ext>
            </a:extLst>
          </p:cNvPr>
          <p:cNvPicPr>
            <a:picLocks noChangeAspect="1"/>
          </p:cNvPicPr>
          <p:nvPr/>
        </p:nvPicPr>
        <p:blipFill>
          <a:blip r:embed="rId3"/>
          <a:stretch>
            <a:fillRect/>
          </a:stretch>
        </p:blipFill>
        <p:spPr>
          <a:xfrm>
            <a:off x="10225549" y="2756193"/>
            <a:ext cx="444908" cy="572025"/>
          </a:xfrm>
          <a:prstGeom prst="rect">
            <a:avLst/>
          </a:prstGeom>
        </p:spPr>
      </p:pic>
      <p:pic>
        <p:nvPicPr>
          <p:cNvPr id="4" name="Kuva 3" descr="Kuva, joka sisältää kohteen taide, Ihmisen kasvot, maalaus, piirros&#10;&#10;Tekoälyn generoima sisältö voi olla virheellistä.">
            <a:extLst>
              <a:ext uri="{FF2B5EF4-FFF2-40B4-BE49-F238E27FC236}">
                <a16:creationId xmlns:a16="http://schemas.microsoft.com/office/drawing/2014/main" id="{8BD83E8C-BE06-4891-989A-B109F628D135}"/>
              </a:ext>
            </a:extLst>
          </p:cNvPr>
          <p:cNvPicPr>
            <a:picLocks noChangeAspect="1"/>
          </p:cNvPicPr>
          <p:nvPr/>
        </p:nvPicPr>
        <p:blipFill>
          <a:blip r:embed="rId3"/>
          <a:stretch>
            <a:fillRect/>
          </a:stretch>
        </p:blipFill>
        <p:spPr>
          <a:xfrm>
            <a:off x="10240297" y="3803329"/>
            <a:ext cx="444908" cy="572025"/>
          </a:xfrm>
          <a:prstGeom prst="rect">
            <a:avLst/>
          </a:prstGeom>
        </p:spPr>
      </p:pic>
      <p:pic>
        <p:nvPicPr>
          <p:cNvPr id="7" name="Kuva 6" descr="Kuva, joka sisältää kohteen taide, Ihmisen kasvot, maalaus, piirros&#10;&#10;Tekoälyn generoima sisältö voi olla virheellistä.">
            <a:extLst>
              <a:ext uri="{FF2B5EF4-FFF2-40B4-BE49-F238E27FC236}">
                <a16:creationId xmlns:a16="http://schemas.microsoft.com/office/drawing/2014/main" id="{702CBC1D-9C76-91DE-109F-F3E975647587}"/>
              </a:ext>
            </a:extLst>
          </p:cNvPr>
          <p:cNvPicPr>
            <a:picLocks noChangeAspect="1"/>
          </p:cNvPicPr>
          <p:nvPr/>
        </p:nvPicPr>
        <p:blipFill>
          <a:blip r:embed="rId3"/>
          <a:stretch>
            <a:fillRect/>
          </a:stretch>
        </p:blipFill>
        <p:spPr>
          <a:xfrm>
            <a:off x="10255045" y="5037278"/>
            <a:ext cx="444908" cy="572025"/>
          </a:xfrm>
          <a:prstGeom prst="rect">
            <a:avLst/>
          </a:prstGeom>
        </p:spPr>
      </p:pic>
      <p:pic>
        <p:nvPicPr>
          <p:cNvPr id="15" name="Kuva 14" descr="Kuva, joka sisältää kohteen Ihmisen kasvot, henkilö, muotokuva, maalaus&#10;&#10;Tekoälyn generoima sisältö voi olla virheellistä.">
            <a:extLst>
              <a:ext uri="{FF2B5EF4-FFF2-40B4-BE49-F238E27FC236}">
                <a16:creationId xmlns:a16="http://schemas.microsoft.com/office/drawing/2014/main" id="{974DC963-BF77-ABD2-EA8E-2B20F68C90D3}"/>
              </a:ext>
            </a:extLst>
          </p:cNvPr>
          <p:cNvPicPr>
            <a:picLocks noChangeAspect="1"/>
          </p:cNvPicPr>
          <p:nvPr/>
        </p:nvPicPr>
        <p:blipFill>
          <a:blip r:embed="rId4"/>
          <a:stretch>
            <a:fillRect/>
          </a:stretch>
        </p:blipFill>
        <p:spPr>
          <a:xfrm>
            <a:off x="2222090" y="1799654"/>
            <a:ext cx="454741" cy="584667"/>
          </a:xfrm>
          <a:prstGeom prst="rect">
            <a:avLst/>
          </a:prstGeom>
        </p:spPr>
      </p:pic>
      <p:pic>
        <p:nvPicPr>
          <p:cNvPr id="16" name="Kuva 15" descr="Kuva, joka sisältää kohteen Ihmisen kasvot, henkilö, muotokuva, maalaus&#10;&#10;Tekoälyn generoima sisältö voi olla virheellistä.">
            <a:extLst>
              <a:ext uri="{FF2B5EF4-FFF2-40B4-BE49-F238E27FC236}">
                <a16:creationId xmlns:a16="http://schemas.microsoft.com/office/drawing/2014/main" id="{3AA495B5-7B99-217B-9536-6BDADE126E8C}"/>
              </a:ext>
            </a:extLst>
          </p:cNvPr>
          <p:cNvPicPr>
            <a:picLocks noChangeAspect="1"/>
          </p:cNvPicPr>
          <p:nvPr/>
        </p:nvPicPr>
        <p:blipFill>
          <a:blip r:embed="rId4"/>
          <a:stretch>
            <a:fillRect/>
          </a:stretch>
        </p:blipFill>
        <p:spPr>
          <a:xfrm>
            <a:off x="2217173" y="2817293"/>
            <a:ext cx="454741" cy="584667"/>
          </a:xfrm>
          <a:prstGeom prst="rect">
            <a:avLst/>
          </a:prstGeom>
        </p:spPr>
      </p:pic>
      <p:pic>
        <p:nvPicPr>
          <p:cNvPr id="38" name="Kuva 37" descr="Kuva, joka sisältää kohteen Ihmisen kasvot, henkilö, muotokuva, maalaus&#10;&#10;Tekoälyn generoima sisältö voi olla virheellistä.">
            <a:extLst>
              <a:ext uri="{FF2B5EF4-FFF2-40B4-BE49-F238E27FC236}">
                <a16:creationId xmlns:a16="http://schemas.microsoft.com/office/drawing/2014/main" id="{F43FD868-DF69-3F88-CCFF-8D8D2C5E993F}"/>
              </a:ext>
            </a:extLst>
          </p:cNvPr>
          <p:cNvPicPr>
            <a:picLocks noChangeAspect="1"/>
          </p:cNvPicPr>
          <p:nvPr/>
        </p:nvPicPr>
        <p:blipFill>
          <a:blip r:embed="rId4"/>
          <a:stretch>
            <a:fillRect/>
          </a:stretch>
        </p:blipFill>
        <p:spPr>
          <a:xfrm>
            <a:off x="5437239" y="1789822"/>
            <a:ext cx="454741" cy="584667"/>
          </a:xfrm>
          <a:prstGeom prst="rect">
            <a:avLst/>
          </a:prstGeom>
        </p:spPr>
      </p:pic>
      <p:pic>
        <p:nvPicPr>
          <p:cNvPr id="39" name="Kuva 38" descr="Kuva, joka sisältää kohteen Ihmisen kasvot, henkilö, muotokuva, maalaus&#10;&#10;Tekoälyn generoima sisältö voi olla virheellistä.">
            <a:extLst>
              <a:ext uri="{FF2B5EF4-FFF2-40B4-BE49-F238E27FC236}">
                <a16:creationId xmlns:a16="http://schemas.microsoft.com/office/drawing/2014/main" id="{47ABA067-9C51-6018-73E5-B6891B0EF79A}"/>
              </a:ext>
            </a:extLst>
          </p:cNvPr>
          <p:cNvPicPr>
            <a:picLocks noChangeAspect="1"/>
          </p:cNvPicPr>
          <p:nvPr/>
        </p:nvPicPr>
        <p:blipFill>
          <a:blip r:embed="rId4"/>
          <a:stretch>
            <a:fillRect/>
          </a:stretch>
        </p:blipFill>
        <p:spPr>
          <a:xfrm>
            <a:off x="5442154" y="2787796"/>
            <a:ext cx="454741" cy="584667"/>
          </a:xfrm>
          <a:prstGeom prst="rect">
            <a:avLst/>
          </a:prstGeom>
        </p:spPr>
      </p:pic>
      <p:pic>
        <p:nvPicPr>
          <p:cNvPr id="40" name="Kuva 39" descr="Kuva, joka sisältää kohteen Ihmisen kasvot, henkilö, muotokuva, maalaus&#10;&#10;Tekoälyn generoima sisältö voi olla virheellistä.">
            <a:extLst>
              <a:ext uri="{FF2B5EF4-FFF2-40B4-BE49-F238E27FC236}">
                <a16:creationId xmlns:a16="http://schemas.microsoft.com/office/drawing/2014/main" id="{6FB3850C-CE89-86E5-F8E9-F579C54E3CD2}"/>
              </a:ext>
            </a:extLst>
          </p:cNvPr>
          <p:cNvPicPr>
            <a:picLocks noChangeAspect="1"/>
          </p:cNvPicPr>
          <p:nvPr/>
        </p:nvPicPr>
        <p:blipFill>
          <a:blip r:embed="rId4"/>
          <a:stretch>
            <a:fillRect/>
          </a:stretch>
        </p:blipFill>
        <p:spPr>
          <a:xfrm>
            <a:off x="2212258" y="3756274"/>
            <a:ext cx="454741" cy="584667"/>
          </a:xfrm>
          <a:prstGeom prst="rect">
            <a:avLst/>
          </a:prstGeom>
        </p:spPr>
      </p:pic>
      <p:cxnSp>
        <p:nvCxnSpPr>
          <p:cNvPr id="46" name="Suora nuoliyhdysviiva 45">
            <a:extLst>
              <a:ext uri="{FF2B5EF4-FFF2-40B4-BE49-F238E27FC236}">
                <a16:creationId xmlns:a16="http://schemas.microsoft.com/office/drawing/2014/main" id="{A985D292-10FF-2DEB-6A94-94FF9F527E4B}"/>
              </a:ext>
            </a:extLst>
          </p:cNvPr>
          <p:cNvCxnSpPr>
            <a:cxnSpLocks/>
          </p:cNvCxnSpPr>
          <p:nvPr/>
        </p:nvCxnSpPr>
        <p:spPr>
          <a:xfrm>
            <a:off x="2447666" y="3402076"/>
            <a:ext cx="2799" cy="3183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48" name="Kuva 47" descr="Kuva, joka sisältää kohteen Ihmisen kasvot, henkilö, muotokuva, maalaus&#10;&#10;Tekoälyn generoima sisältö voi olla virheellistä.">
            <a:extLst>
              <a:ext uri="{FF2B5EF4-FFF2-40B4-BE49-F238E27FC236}">
                <a16:creationId xmlns:a16="http://schemas.microsoft.com/office/drawing/2014/main" id="{EB06336A-B916-7DB6-C4B3-7AF1421DB153}"/>
              </a:ext>
            </a:extLst>
          </p:cNvPr>
          <p:cNvPicPr>
            <a:picLocks noChangeAspect="1"/>
          </p:cNvPicPr>
          <p:nvPr/>
        </p:nvPicPr>
        <p:blipFill>
          <a:blip r:embed="rId4"/>
          <a:stretch>
            <a:fillRect/>
          </a:stretch>
        </p:blipFill>
        <p:spPr>
          <a:xfrm>
            <a:off x="6916994" y="2787797"/>
            <a:ext cx="454741" cy="584667"/>
          </a:xfrm>
          <a:prstGeom prst="rect">
            <a:avLst/>
          </a:prstGeom>
        </p:spPr>
      </p:pic>
      <p:pic>
        <p:nvPicPr>
          <p:cNvPr id="50" name="Kuva 49" descr="Kuva, joka sisältää kohteen Ihmisen kasvot, henkilö, Tesmaperhonen, asuste&#10;&#10;Tekoälyn generoima sisältö voi olla virheellistä.">
            <a:extLst>
              <a:ext uri="{FF2B5EF4-FFF2-40B4-BE49-F238E27FC236}">
                <a16:creationId xmlns:a16="http://schemas.microsoft.com/office/drawing/2014/main" id="{2665AB0F-0D94-D416-BF23-E2B0E001FBDF}"/>
              </a:ext>
            </a:extLst>
          </p:cNvPr>
          <p:cNvPicPr>
            <a:picLocks noChangeAspect="1"/>
          </p:cNvPicPr>
          <p:nvPr/>
        </p:nvPicPr>
        <p:blipFill>
          <a:blip r:embed="rId5"/>
          <a:stretch>
            <a:fillRect/>
          </a:stretch>
        </p:blipFill>
        <p:spPr>
          <a:xfrm>
            <a:off x="3824748" y="3702900"/>
            <a:ext cx="503902" cy="647874"/>
          </a:xfrm>
          <a:prstGeom prst="rect">
            <a:avLst/>
          </a:prstGeom>
        </p:spPr>
      </p:pic>
      <p:pic>
        <p:nvPicPr>
          <p:cNvPr id="51" name="Kuva 50" descr="Kuva, joka sisältää kohteen Ihmisen kasvot, henkilö, Tesmaperhonen, asuste&#10;&#10;Tekoälyn generoima sisältö voi olla virheellistä.">
            <a:extLst>
              <a:ext uri="{FF2B5EF4-FFF2-40B4-BE49-F238E27FC236}">
                <a16:creationId xmlns:a16="http://schemas.microsoft.com/office/drawing/2014/main" id="{0AC0CD37-DE16-9298-C429-FFF2D16DCF1A}"/>
              </a:ext>
            </a:extLst>
          </p:cNvPr>
          <p:cNvPicPr>
            <a:picLocks noChangeAspect="1"/>
          </p:cNvPicPr>
          <p:nvPr/>
        </p:nvPicPr>
        <p:blipFill>
          <a:blip r:embed="rId5"/>
          <a:stretch>
            <a:fillRect/>
          </a:stretch>
        </p:blipFill>
        <p:spPr>
          <a:xfrm>
            <a:off x="2266335" y="4946680"/>
            <a:ext cx="503902" cy="647874"/>
          </a:xfrm>
          <a:prstGeom prst="rect">
            <a:avLst/>
          </a:prstGeom>
        </p:spPr>
      </p:pic>
      <p:pic>
        <p:nvPicPr>
          <p:cNvPr id="53" name="Kuva 52" descr="Kuva, joka sisältää kohteen Ihmisen kasvot, henkilö, Tesmaperhonen, asuste&#10;&#10;Tekoälyn generoima sisältö voi olla virheellistä.">
            <a:extLst>
              <a:ext uri="{FF2B5EF4-FFF2-40B4-BE49-F238E27FC236}">
                <a16:creationId xmlns:a16="http://schemas.microsoft.com/office/drawing/2014/main" id="{D90FD8FD-0A50-0CC7-EE24-4BA6586CC654}"/>
              </a:ext>
            </a:extLst>
          </p:cNvPr>
          <p:cNvPicPr>
            <a:picLocks noChangeAspect="1"/>
          </p:cNvPicPr>
          <p:nvPr/>
        </p:nvPicPr>
        <p:blipFill>
          <a:blip r:embed="rId5"/>
          <a:stretch>
            <a:fillRect/>
          </a:stretch>
        </p:blipFill>
        <p:spPr>
          <a:xfrm>
            <a:off x="3864077" y="4951597"/>
            <a:ext cx="503902" cy="647874"/>
          </a:xfrm>
          <a:prstGeom prst="rect">
            <a:avLst/>
          </a:prstGeom>
        </p:spPr>
      </p:pic>
      <p:pic>
        <p:nvPicPr>
          <p:cNvPr id="56" name="Kuva 55" descr="Kuva, joka sisältää kohteen Ihmisen kasvot, henkilö, Tesmaperhonen, asuste&#10;&#10;Tekoälyn generoima sisältö voi olla virheellistä.">
            <a:extLst>
              <a:ext uri="{FF2B5EF4-FFF2-40B4-BE49-F238E27FC236}">
                <a16:creationId xmlns:a16="http://schemas.microsoft.com/office/drawing/2014/main" id="{2B7AA54D-11DD-6115-47B5-6D15FDADE29E}"/>
              </a:ext>
            </a:extLst>
          </p:cNvPr>
          <p:cNvPicPr>
            <a:picLocks noChangeAspect="1"/>
          </p:cNvPicPr>
          <p:nvPr/>
        </p:nvPicPr>
        <p:blipFill>
          <a:blip r:embed="rId5"/>
          <a:stretch>
            <a:fillRect/>
          </a:stretch>
        </p:blipFill>
        <p:spPr>
          <a:xfrm>
            <a:off x="5392994" y="4946680"/>
            <a:ext cx="503902" cy="647874"/>
          </a:xfrm>
          <a:prstGeom prst="rect">
            <a:avLst/>
          </a:prstGeom>
        </p:spPr>
      </p:pic>
    </p:spTree>
    <p:extLst>
      <p:ext uri="{BB962C8B-B14F-4D97-AF65-F5344CB8AC3E}">
        <p14:creationId xmlns:p14="http://schemas.microsoft.com/office/powerpoint/2010/main" val="17549319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1D4F28E2-7F28-9B83-DDF0-64F28C63BC58}"/>
              </a:ext>
            </a:extLst>
          </p:cNvPr>
          <p:cNvPicPr>
            <a:picLocks noChangeAspect="1"/>
          </p:cNvPicPr>
          <p:nvPr/>
        </p:nvPicPr>
        <p:blipFill>
          <a:blip r:embed="rId3" cstate="screen">
            <a:extLst>
              <a:ext uri="{28A0092B-C50C-407E-A947-70E740481C1C}">
                <a14:useLocalDpi xmlns:a14="http://schemas.microsoft.com/office/drawing/2010/main"/>
              </a:ext>
            </a:extLst>
          </a:blip>
          <a:srcRect b="-1"/>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A5F9284-B818-EF6C-BB11-DB8F686A64CD}"/>
              </a:ext>
            </a:extLst>
          </p:cNvPr>
          <p:cNvSpPr>
            <a:spLocks noGrp="1"/>
          </p:cNvSpPr>
          <p:nvPr>
            <p:ph type="ctrTitle"/>
          </p:nvPr>
        </p:nvSpPr>
        <p:spPr>
          <a:xfrm>
            <a:off x="638356" y="365125"/>
            <a:ext cx="6176512" cy="1899912"/>
          </a:xfrm>
        </p:spPr>
        <p:txBody>
          <a:bodyPr vert="horz" lIns="91440" tIns="45720" rIns="91440" bIns="45720" rtlCol="0" anchor="ctr">
            <a:normAutofit/>
          </a:bodyPr>
          <a:lstStyle/>
          <a:p>
            <a:r>
              <a:rPr lang="en-US" sz="4000">
                <a:latin typeface="+mj-lt"/>
                <a:cs typeface="+mj-cs"/>
              </a:rPr>
              <a:t>Future: Skill Development</a:t>
            </a:r>
          </a:p>
        </p:txBody>
      </p:sp>
      <p:sp>
        <p:nvSpPr>
          <p:cNvPr id="6" name="TextBox 5">
            <a:extLst>
              <a:ext uri="{FF2B5EF4-FFF2-40B4-BE49-F238E27FC236}">
                <a16:creationId xmlns:a16="http://schemas.microsoft.com/office/drawing/2014/main" id="{BE2A4DF1-A65B-91A8-03C3-B6B9974B9C29}"/>
              </a:ext>
            </a:extLst>
          </p:cNvPr>
          <p:cNvSpPr txBox="1"/>
          <p:nvPr/>
        </p:nvSpPr>
        <p:spPr>
          <a:xfrm>
            <a:off x="838200" y="2434201"/>
            <a:ext cx="3822189" cy="3742762"/>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tos Display"/>
                <a:ea typeface="+mn-ea"/>
                <a:cs typeface="+mn-cs"/>
              </a:rPr>
              <a:t>"We’re moving from what you studied to what you can do. And that shift is redefining how we learn, hire, and grow."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prstClr val="black"/>
                </a:solidFill>
                <a:effectLst/>
                <a:uLnTx/>
                <a:uFillTx/>
                <a:latin typeface="Aptos Display"/>
                <a:ea typeface="+mn-ea"/>
                <a:cs typeface="+mn-cs"/>
              </a:rPr>
              <a:t>Prf. Martin Bean</a:t>
            </a:r>
          </a:p>
        </p:txBody>
      </p:sp>
    </p:spTree>
    <p:extLst>
      <p:ext uri="{BB962C8B-B14F-4D97-AF65-F5344CB8AC3E}">
        <p14:creationId xmlns:p14="http://schemas.microsoft.com/office/powerpoint/2010/main" val="102548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light bulb with a glowing inside&#10;&#10;AI-generated content may be incorrect.">
            <a:extLst>
              <a:ext uri="{FF2B5EF4-FFF2-40B4-BE49-F238E27FC236}">
                <a16:creationId xmlns:a16="http://schemas.microsoft.com/office/drawing/2014/main" id="{94E59102-E077-37CB-39C5-11AFC469DE54}"/>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t="12223" b="15430"/>
          <a:stretch/>
        </p:blipFill>
        <p:spPr>
          <a:xfrm>
            <a:off x="-1" y="-13892"/>
            <a:ext cx="12192001" cy="6857990"/>
          </a:xfrm>
          <a:prstGeom prst="rect">
            <a:avLst/>
          </a:prstGeom>
        </p:spPr>
      </p:pic>
      <p:sp>
        <p:nvSpPr>
          <p:cNvPr id="2" name="Title 1">
            <a:extLst>
              <a:ext uri="{FF2B5EF4-FFF2-40B4-BE49-F238E27FC236}">
                <a16:creationId xmlns:a16="http://schemas.microsoft.com/office/drawing/2014/main" id="{B8C5A022-667E-6B8A-07DE-91C384E9439C}"/>
              </a:ext>
            </a:extLst>
          </p:cNvPr>
          <p:cNvSpPr>
            <a:spLocks noGrp="1"/>
          </p:cNvSpPr>
          <p:nvPr>
            <p:ph type="ctrTitle"/>
          </p:nvPr>
        </p:nvSpPr>
        <p:spPr>
          <a:xfrm>
            <a:off x="940818" y="1492942"/>
            <a:ext cx="5155261" cy="4072044"/>
          </a:xfrm>
        </p:spPr>
        <p:txBody>
          <a:bodyPr vert="horz" lIns="91440" tIns="45720" rIns="91440" bIns="45720" rtlCol="0" anchor="t">
            <a:normAutofit/>
          </a:bodyPr>
          <a:lstStyle/>
          <a:p>
            <a:r>
              <a:rPr lang="en-US" sz="4400">
                <a:solidFill>
                  <a:srgbClr val="FFFFFF"/>
                </a:solidFill>
                <a:latin typeface="+mj-lt"/>
                <a:cs typeface="+mj-cs"/>
              </a:rPr>
              <a:t>Thank you!</a:t>
            </a:r>
          </a:p>
        </p:txBody>
      </p:sp>
      <p:sp>
        <p:nvSpPr>
          <p:cNvPr id="7" name="Suorakulmio 6">
            <a:extLst>
              <a:ext uri="{FF2B5EF4-FFF2-40B4-BE49-F238E27FC236}">
                <a16:creationId xmlns:a16="http://schemas.microsoft.com/office/drawing/2014/main" id="{D8AFBA01-EAF4-C185-569B-75F3AAEEE587}"/>
              </a:ext>
            </a:extLst>
          </p:cNvPr>
          <p:cNvSpPr/>
          <p:nvPr/>
        </p:nvSpPr>
        <p:spPr>
          <a:xfrm>
            <a:off x="541586" y="2400615"/>
            <a:ext cx="3789218" cy="396176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kstiruutu 3">
            <a:extLst>
              <a:ext uri="{FF2B5EF4-FFF2-40B4-BE49-F238E27FC236}">
                <a16:creationId xmlns:a16="http://schemas.microsoft.com/office/drawing/2014/main" id="{C73992BB-73CC-70B8-361F-A778E9E4C2F2}"/>
              </a:ext>
            </a:extLst>
          </p:cNvPr>
          <p:cNvSpPr txBox="1"/>
          <p:nvPr/>
        </p:nvSpPr>
        <p:spPr>
          <a:xfrm>
            <a:off x="988935" y="4151955"/>
            <a:ext cx="105357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solidFill>
                  <a:prstClr val="white"/>
                </a:solidFill>
                <a:effectLst/>
                <a:uLnTx/>
                <a:uFillTx/>
                <a:latin typeface="Aptos" panose="02110004020202020204"/>
                <a:ea typeface="+mn-ea"/>
                <a:cs typeface="+mn-cs"/>
              </a:rPr>
              <a:t>Kati Marin</a:t>
            </a:r>
          </a:p>
        </p:txBody>
      </p:sp>
      <p:pic>
        <p:nvPicPr>
          <p:cNvPr id="6" name="Kuva 5" descr="Kuva, joka sisältää kohteen Ihmisen kasvot, henkilö, vaate, hymy&#10;&#10;Tekoälyn luoma sisältö voi olla virheellistä.">
            <a:extLst>
              <a:ext uri="{FF2B5EF4-FFF2-40B4-BE49-F238E27FC236}">
                <a16:creationId xmlns:a16="http://schemas.microsoft.com/office/drawing/2014/main" id="{5BAC4190-2149-FA6A-D6FE-906409F1AE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2580" y="4574112"/>
            <a:ext cx="972362" cy="1196392"/>
          </a:xfrm>
          <a:prstGeom prst="rect">
            <a:avLst/>
          </a:prstGeom>
        </p:spPr>
      </p:pic>
      <p:pic>
        <p:nvPicPr>
          <p:cNvPr id="15" name="Picture 14" descr="A person with blonde hair wearing a blue shirt&#10;&#10;AI-generated content may be incorrect.">
            <a:extLst>
              <a:ext uri="{FF2B5EF4-FFF2-40B4-BE49-F238E27FC236}">
                <a16:creationId xmlns:a16="http://schemas.microsoft.com/office/drawing/2014/main" id="{708F58AB-459B-9CD7-4E26-B80A55A6F1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3089093" y="4626337"/>
            <a:ext cx="755514" cy="1133554"/>
          </a:xfrm>
          <a:prstGeom prst="rect">
            <a:avLst/>
          </a:prstGeom>
        </p:spPr>
      </p:pic>
      <p:pic>
        <p:nvPicPr>
          <p:cNvPr id="17" name="Picture 16" descr="A black and white logo&#10;&#10;AI-generated content may be incorrect.">
            <a:extLst>
              <a:ext uri="{FF2B5EF4-FFF2-40B4-BE49-F238E27FC236}">
                <a16:creationId xmlns:a16="http://schemas.microsoft.com/office/drawing/2014/main" id="{22D89455-1E71-1127-3E52-F0F14550F6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98181" y="3255520"/>
            <a:ext cx="421655" cy="391035"/>
          </a:xfrm>
          <a:prstGeom prst="rect">
            <a:avLst/>
          </a:prstGeom>
        </p:spPr>
      </p:pic>
      <p:sp>
        <p:nvSpPr>
          <p:cNvPr id="22" name="Suorakulmio 21">
            <a:extLst>
              <a:ext uri="{FF2B5EF4-FFF2-40B4-BE49-F238E27FC236}">
                <a16:creationId xmlns:a16="http://schemas.microsoft.com/office/drawing/2014/main" id="{17DD9793-BF8A-6DA8-0BAC-94E573542E02}"/>
              </a:ext>
            </a:extLst>
          </p:cNvPr>
          <p:cNvSpPr/>
          <p:nvPr/>
        </p:nvSpPr>
        <p:spPr>
          <a:xfrm>
            <a:off x="747252" y="5845276"/>
            <a:ext cx="1533832" cy="45228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Suorakulmio 19">
            <a:extLst>
              <a:ext uri="{FF2B5EF4-FFF2-40B4-BE49-F238E27FC236}">
                <a16:creationId xmlns:a16="http://schemas.microsoft.com/office/drawing/2014/main" id="{FB3BBA82-28D8-7F47-9DEF-941D9F2DC615}"/>
              </a:ext>
            </a:extLst>
          </p:cNvPr>
          <p:cNvSpPr/>
          <p:nvPr/>
        </p:nvSpPr>
        <p:spPr>
          <a:xfrm>
            <a:off x="2507226" y="5830528"/>
            <a:ext cx="1809136" cy="45228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9" name="Kuva 18" descr="Kuva, joka sisältää kohteen teksti, Fontti, kuvakaappaus, Grafiikka&#10;&#10;Tekoälyn generoima sisältö voi olla virheellistä.">
            <a:extLst>
              <a:ext uri="{FF2B5EF4-FFF2-40B4-BE49-F238E27FC236}">
                <a16:creationId xmlns:a16="http://schemas.microsoft.com/office/drawing/2014/main" id="{C2EDE028-078B-C7C6-966F-8238BBDCD74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77730" y="5772454"/>
            <a:ext cx="1814464" cy="569352"/>
          </a:xfrm>
          <a:prstGeom prst="rect">
            <a:avLst/>
          </a:prstGeom>
        </p:spPr>
      </p:pic>
      <p:pic>
        <p:nvPicPr>
          <p:cNvPr id="11" name="Kuva 10" descr="Kuva, joka sisältää kohteen teksti, Fontti, Grafiikka, graafinen suunnittelu&#10;&#10;Tekoälyn generoima sisältö voi olla virheellistä.">
            <a:extLst>
              <a:ext uri="{FF2B5EF4-FFF2-40B4-BE49-F238E27FC236}">
                <a16:creationId xmlns:a16="http://schemas.microsoft.com/office/drawing/2014/main" id="{DC6C4D33-E3C8-1AF9-815D-DBE18910164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3560" y="5893706"/>
            <a:ext cx="1177081" cy="300617"/>
          </a:xfrm>
          <a:prstGeom prst="rect">
            <a:avLst/>
          </a:prstGeom>
        </p:spPr>
      </p:pic>
      <p:pic>
        <p:nvPicPr>
          <p:cNvPr id="3" name="Picture 2" descr="A qr code on a white background&#10;&#10;AI-generated content may be incorrect.">
            <a:extLst>
              <a:ext uri="{FF2B5EF4-FFF2-40B4-BE49-F238E27FC236}">
                <a16:creationId xmlns:a16="http://schemas.microsoft.com/office/drawing/2014/main" id="{79F9B28E-D6F7-F90B-09B9-4982430CB80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8741" y="2843060"/>
            <a:ext cx="1111970" cy="1208753"/>
          </a:xfrm>
          <a:prstGeom prst="rect">
            <a:avLst/>
          </a:prstGeom>
        </p:spPr>
      </p:pic>
      <p:pic>
        <p:nvPicPr>
          <p:cNvPr id="8" name="Picture 7" descr="A qr code with a few squares&#10;&#10;AI-generated content may be incorrect.">
            <a:extLst>
              <a:ext uri="{FF2B5EF4-FFF2-40B4-BE49-F238E27FC236}">
                <a16:creationId xmlns:a16="http://schemas.microsoft.com/office/drawing/2014/main" id="{36EBA72B-3EFA-93EA-8C7F-2D17519D954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35083" y="2800659"/>
            <a:ext cx="1172191" cy="1293556"/>
          </a:xfrm>
          <a:prstGeom prst="rect">
            <a:avLst/>
          </a:prstGeom>
        </p:spPr>
      </p:pic>
      <p:sp>
        <p:nvSpPr>
          <p:cNvPr id="14" name="Tekstiruutu 3">
            <a:extLst>
              <a:ext uri="{FF2B5EF4-FFF2-40B4-BE49-F238E27FC236}">
                <a16:creationId xmlns:a16="http://schemas.microsoft.com/office/drawing/2014/main" id="{50DBF742-C419-93A7-58D1-14AD7FC0D803}"/>
              </a:ext>
            </a:extLst>
          </p:cNvPr>
          <p:cNvSpPr txBox="1"/>
          <p:nvPr/>
        </p:nvSpPr>
        <p:spPr>
          <a:xfrm>
            <a:off x="2869353" y="4151954"/>
            <a:ext cx="140999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solidFill>
                  <a:prstClr val="white"/>
                </a:solidFill>
                <a:effectLst/>
                <a:uLnTx/>
                <a:uFillTx/>
                <a:latin typeface="Aptos" panose="02110004020202020204"/>
                <a:ea typeface="+mn-ea"/>
                <a:cs typeface="+mn-cs"/>
              </a:rPr>
              <a:t>Virve Oksanen</a:t>
            </a:r>
          </a:p>
        </p:txBody>
      </p:sp>
    </p:spTree>
    <p:extLst>
      <p:ext uri="{BB962C8B-B14F-4D97-AF65-F5344CB8AC3E}">
        <p14:creationId xmlns:p14="http://schemas.microsoft.com/office/powerpoint/2010/main" val="7155984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F2479A9-7E21-F16D-FFA3-36E4D70F8DB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26" imgH="526" progId="TCLayout.ActiveDocument.1">
                  <p:embed/>
                </p:oleObj>
              </mc:Choice>
              <mc:Fallback>
                <p:oleObj name="think-cell Slide" r:id="rId4" imgW="526" imgH="526" progId="TCLayout.ActiveDocument.1">
                  <p:embed/>
                  <p:pic>
                    <p:nvPicPr>
                      <p:cNvPr id="4" name="think-cell data - do not delete" hidden="1">
                        <a:extLst>
                          <a:ext uri="{FF2B5EF4-FFF2-40B4-BE49-F238E27FC236}">
                            <a16:creationId xmlns:a16="http://schemas.microsoft.com/office/drawing/2014/main" id="{1F2479A9-7E21-F16D-FFA3-36E4D70F8DB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Google Shape;227;p38">
            <a:extLst>
              <a:ext uri="{FF2B5EF4-FFF2-40B4-BE49-F238E27FC236}">
                <a16:creationId xmlns:a16="http://schemas.microsoft.com/office/drawing/2014/main" id="{3FCDC257-9137-F9D4-9E0D-5D002B548BA0}"/>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t="-69"/>
          <a:stretch>
            <a:fillRect/>
          </a:stretch>
        </p:blipFill>
        <p:spPr>
          <a:xfrm>
            <a:off x="0" y="1"/>
            <a:ext cx="12192002" cy="6858000"/>
          </a:xfrm>
          <a:prstGeom prst="rect">
            <a:avLst/>
          </a:prstGeom>
          <a:noFill/>
          <a:ln>
            <a:noFill/>
          </a:ln>
        </p:spPr>
      </p:pic>
      <p:sp>
        <p:nvSpPr>
          <p:cNvPr id="7" name="Google Shape;228;p38">
            <a:extLst>
              <a:ext uri="{FF2B5EF4-FFF2-40B4-BE49-F238E27FC236}">
                <a16:creationId xmlns:a16="http://schemas.microsoft.com/office/drawing/2014/main" id="{7BD75656-76CD-7390-52D6-1B023D77A32D}"/>
              </a:ext>
            </a:extLst>
          </p:cNvPr>
          <p:cNvSpPr/>
          <p:nvPr/>
        </p:nvSpPr>
        <p:spPr>
          <a:xfrm rot="10800000">
            <a:off x="-14275" y="-7500"/>
            <a:ext cx="8073754" cy="6873000"/>
          </a:xfrm>
          <a:prstGeom prst="rect">
            <a:avLst/>
          </a:prstGeom>
          <a:gradFill>
            <a:gsLst>
              <a:gs pos="0">
                <a:srgbClr val="FFFFFF">
                  <a:alpha val="0"/>
                </a:srgbClr>
              </a:gs>
              <a:gs pos="20000">
                <a:srgbClr val="FFFFFF">
                  <a:alpha val="0"/>
                </a:srgbClr>
              </a:gs>
              <a:gs pos="75000">
                <a:schemeClr val="bg1"/>
              </a:gs>
              <a:gs pos="100000">
                <a:schemeClr val="bg1"/>
              </a:gs>
              <a:gs pos="100000">
                <a:schemeClr val="bg1"/>
              </a:gs>
            </a:gsLst>
            <a:lin ang="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203" name="Google Shape;203;p1"/>
          <p:cNvGrpSpPr/>
          <p:nvPr/>
        </p:nvGrpSpPr>
        <p:grpSpPr>
          <a:xfrm>
            <a:off x="8902691" y="-4805"/>
            <a:ext cx="3289309" cy="6858007"/>
            <a:chOff x="254428" y="1143000"/>
            <a:chExt cx="3289308" cy="6858006"/>
          </a:xfrm>
        </p:grpSpPr>
        <p:sp>
          <p:nvSpPr>
            <p:cNvPr id="204" name="Google Shape;204;p1"/>
            <p:cNvSpPr/>
            <p:nvPr/>
          </p:nvSpPr>
          <p:spPr>
            <a:xfrm>
              <a:off x="254429" y="4572002"/>
              <a:ext cx="3289307" cy="3429001"/>
            </a:xfrm>
            <a:prstGeom prst="triangle">
              <a:avLst>
                <a:gd name="adj" fmla="val 50000"/>
              </a:avLst>
            </a:prstGeom>
            <a:solidFill>
              <a:schemeClr val="accent1">
                <a:alpha val="84705"/>
              </a:schemeClr>
            </a:solidFill>
            <a:ln>
              <a:noFill/>
            </a:ln>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205" name="Google Shape;205;p1"/>
            <p:cNvSpPr/>
            <p:nvPr/>
          </p:nvSpPr>
          <p:spPr>
            <a:xfrm rot="10800000" flipH="1">
              <a:off x="254428" y="1143000"/>
              <a:ext cx="3289307" cy="3429001"/>
            </a:xfrm>
            <a:prstGeom prst="triangle">
              <a:avLst>
                <a:gd name="adj" fmla="val 50000"/>
              </a:avLst>
            </a:prstGeom>
            <a:solidFill>
              <a:schemeClr val="accent2">
                <a:alpha val="48627"/>
              </a:schemeClr>
            </a:solidFill>
            <a:ln>
              <a:noFill/>
            </a:ln>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206" name="Google Shape;206;p1"/>
            <p:cNvSpPr/>
            <p:nvPr/>
          </p:nvSpPr>
          <p:spPr>
            <a:xfrm rot="-5400000" flipH="1">
              <a:off x="-707592" y="3749678"/>
              <a:ext cx="6858001" cy="1644655"/>
            </a:xfrm>
            <a:prstGeom prst="triangle">
              <a:avLst>
                <a:gd name="adj" fmla="val 50000"/>
              </a:avLst>
            </a:prstGeom>
            <a:gradFill>
              <a:gsLst>
                <a:gs pos="0">
                  <a:srgbClr val="32B34D">
                    <a:alpha val="65490"/>
                  </a:srgbClr>
                </a:gs>
                <a:gs pos="3000">
                  <a:srgbClr val="32B34D">
                    <a:alpha val="65490"/>
                  </a:srgbClr>
                </a:gs>
                <a:gs pos="73000">
                  <a:srgbClr val="0074B9">
                    <a:alpha val="66666"/>
                  </a:srgbClr>
                </a:gs>
                <a:gs pos="100000">
                  <a:srgbClr val="0074B9">
                    <a:alpha val="66666"/>
                  </a:srgbClr>
                </a:gs>
              </a:gsLst>
              <a:lin ang="0" scaled="0"/>
            </a:gradFill>
            <a:ln>
              <a:noFill/>
            </a:ln>
          </p:spPr>
          <p:txBody>
            <a:bodyPr spcFirstLastPara="1" wrap="square" lIns="45700" tIns="45700" rIns="45700"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grpSp>
      <p:pic>
        <p:nvPicPr>
          <p:cNvPr id="8" name="Google Shape;84;p2">
            <a:extLst>
              <a:ext uri="{FF2B5EF4-FFF2-40B4-BE49-F238E27FC236}">
                <a16:creationId xmlns:a16="http://schemas.microsoft.com/office/drawing/2014/main" id="{3A995E73-D453-0EEB-4335-7579484C209A}"/>
              </a:ext>
            </a:extLst>
          </p:cNvPr>
          <p:cNvPicPr preferRelativeResize="0"/>
          <p:nvPr/>
        </p:nvPicPr>
        <p:blipFill rotWithShape="1">
          <a:blip r:embed="rId7" cstate="screen">
            <a:alphaModFix/>
            <a:biLevel thresh="50000"/>
            <a:extLst>
              <a:ext uri="{28A0092B-C50C-407E-A947-70E740481C1C}">
                <a14:useLocalDpi xmlns:a14="http://schemas.microsoft.com/office/drawing/2010/main"/>
              </a:ext>
            </a:extLst>
          </a:blip>
          <a:srcRect/>
          <a:stretch/>
        </p:blipFill>
        <p:spPr>
          <a:xfrm>
            <a:off x="233198" y="4639139"/>
            <a:ext cx="3052262" cy="1708500"/>
          </a:xfrm>
          <a:prstGeom prst="rect">
            <a:avLst/>
          </a:prstGeom>
          <a:noFill/>
          <a:ln>
            <a:noFill/>
          </a:ln>
        </p:spPr>
      </p:pic>
      <p:pic>
        <p:nvPicPr>
          <p:cNvPr id="10" name="Picture 9" descr="A black and white logo&#10;&#10;AI-generated content may be incorrect.">
            <a:extLst>
              <a:ext uri="{FF2B5EF4-FFF2-40B4-BE49-F238E27FC236}">
                <a16:creationId xmlns:a16="http://schemas.microsoft.com/office/drawing/2014/main" id="{0BC74EF3-4CE3-4D94-913D-7D5C65553DA6}"/>
              </a:ext>
            </a:extLst>
          </p:cNvPr>
          <p:cNvPicPr>
            <a:picLocks noChangeAspect="1"/>
          </p:cNvPicPr>
          <p:nvPr/>
        </p:nvPicPr>
        <p:blipFill>
          <a:blip r:embed="rId8" cstate="screen">
            <a:duotone>
              <a:prstClr val="black"/>
              <a:srgbClr val="0069EB">
                <a:tint val="45000"/>
                <a:satMod val="400000"/>
              </a:srgbClr>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p:blipFill>
        <p:spPr>
          <a:xfrm>
            <a:off x="233198" y="2017436"/>
            <a:ext cx="5825786" cy="1708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35"/>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7500"/>
            <a:ext cx="12192000" cy="6872999"/>
          </a:xfrm>
          <a:prstGeom prst="rect">
            <a:avLst/>
          </a:prstGeom>
          <a:noFill/>
          <a:ln>
            <a:noFill/>
          </a:ln>
        </p:spPr>
      </p:pic>
      <p:pic>
        <p:nvPicPr>
          <p:cNvPr id="175" name="Google Shape;175;p35" descr="Picture 221"/>
          <p:cNvPicPr preferRelativeResize="0"/>
          <p:nvPr/>
        </p:nvPicPr>
        <p:blipFill rotWithShape="1">
          <a:blip r:embed="rId4" cstate="screen">
            <a:alphaModFix/>
            <a:extLst>
              <a:ext uri="{28A0092B-C50C-407E-A947-70E740481C1C}">
                <a14:useLocalDpi xmlns:a14="http://schemas.microsoft.com/office/drawing/2010/main"/>
              </a:ext>
            </a:extLst>
          </a:blip>
          <a:srcRect l="21188" t="27680" r="28895" b="35718"/>
          <a:stretch/>
        </p:blipFill>
        <p:spPr>
          <a:xfrm>
            <a:off x="10477144" y="314424"/>
            <a:ext cx="1543407" cy="636589"/>
          </a:xfrm>
          <a:prstGeom prst="rect">
            <a:avLst/>
          </a:prstGeom>
          <a:noFill/>
          <a:ln>
            <a:noFill/>
          </a:ln>
        </p:spPr>
      </p:pic>
      <p:sp>
        <p:nvSpPr>
          <p:cNvPr id="176" name="Google Shape;176;p35"/>
          <p:cNvSpPr/>
          <p:nvPr/>
        </p:nvSpPr>
        <p:spPr>
          <a:xfrm flipH="1">
            <a:off x="-44" y="0"/>
            <a:ext cx="1175700" cy="6873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7" name="Google Shape;177;p35"/>
          <p:cNvSpPr/>
          <p:nvPr/>
        </p:nvSpPr>
        <p:spPr>
          <a:xfrm flipH="1">
            <a:off x="949248" y="0"/>
            <a:ext cx="6871500" cy="6873000"/>
          </a:xfrm>
          <a:prstGeom prst="rect">
            <a:avLst/>
          </a:prstGeom>
          <a:gradFill>
            <a:gsLst>
              <a:gs pos="0">
                <a:srgbClr val="FFFFFF">
                  <a:alpha val="0"/>
                </a:srgbClr>
              </a:gs>
              <a:gs pos="20000">
                <a:srgbClr val="FFFFFF">
                  <a:alpha val="0"/>
                </a:srgbClr>
              </a:gs>
              <a:gs pos="42000">
                <a:srgbClr val="0074B9">
                  <a:alpha val="35686"/>
                </a:srgbClr>
              </a:gs>
              <a:gs pos="93000">
                <a:schemeClr val="accent1"/>
              </a:gs>
              <a:gs pos="100000">
                <a:schemeClr val="accent1"/>
              </a:gs>
            </a:gsLst>
            <a:lin ang="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8" name="Google Shape;178;p35"/>
          <p:cNvSpPr txBox="1"/>
          <p:nvPr/>
        </p:nvSpPr>
        <p:spPr>
          <a:xfrm>
            <a:off x="464926" y="1943100"/>
            <a:ext cx="5154900" cy="25272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300"/>
              <a:buFont typeface="Arial"/>
              <a:buNone/>
              <a:tabLst/>
              <a:defRPr/>
            </a:pPr>
            <a: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t>Globally, </a:t>
            </a:r>
            <a:r>
              <a:rPr kumimoji="0" lang="en-US" sz="2100" b="1" i="0" u="none" strike="noStrike" kern="0" cap="none" spc="0" normalizeH="0" baseline="0" noProof="0" dirty="0">
                <a:ln>
                  <a:noFill/>
                </a:ln>
                <a:solidFill>
                  <a:srgbClr val="FFF2CC"/>
                </a:solidFill>
                <a:effectLst/>
                <a:uLnTx/>
                <a:uFillTx/>
                <a:latin typeface="Roboto"/>
                <a:ea typeface="Roboto"/>
                <a:cs typeface="Roboto"/>
                <a:sym typeface="Roboto"/>
              </a:rPr>
              <a:t>Generation</a:t>
            </a:r>
            <a: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t> supports adults </a:t>
            </a:r>
            <a:b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t>of all ages to achieve</a:t>
            </a:r>
            <a:r>
              <a:rPr kumimoji="0" lang="en-US" sz="2100" b="0" i="0" u="none" strike="noStrike" kern="0" cap="none" spc="0" normalizeH="0" baseline="0" noProof="0" dirty="0">
                <a:ln>
                  <a:noFill/>
                </a:ln>
                <a:solidFill>
                  <a:srgbClr val="FCDE05"/>
                </a:solidFill>
                <a:effectLst/>
                <a:uLnTx/>
                <a:uFillTx/>
                <a:latin typeface="Roboto"/>
                <a:ea typeface="Roboto"/>
                <a:cs typeface="Roboto"/>
                <a:sym typeface="Roboto"/>
              </a:rPr>
              <a:t> </a:t>
            </a:r>
            <a:r>
              <a:rPr kumimoji="0" lang="en-US" sz="2100" b="1" i="0" u="none" strike="noStrike" kern="0" cap="none" spc="0" normalizeH="0" baseline="0" noProof="0" dirty="0">
                <a:ln>
                  <a:noFill/>
                </a:ln>
                <a:solidFill>
                  <a:srgbClr val="FFF2CC"/>
                </a:solidFill>
                <a:effectLst/>
                <a:uLnTx/>
                <a:uFillTx/>
                <a:latin typeface="Roboto"/>
                <a:ea typeface="Roboto"/>
                <a:cs typeface="Roboto"/>
                <a:sym typeface="Roboto"/>
              </a:rPr>
              <a:t>economic mobility through employment </a:t>
            </a:r>
            <a: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t>by training, placing, and supporting learners into careers </a:t>
            </a:r>
            <a:b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2100" b="0" i="0" u="none" strike="noStrike" kern="0" cap="none" spc="0" normalizeH="0" baseline="0" noProof="0" dirty="0">
                <a:ln>
                  <a:noFill/>
                </a:ln>
                <a:solidFill>
                  <a:srgbClr val="FFFFFF"/>
                </a:solidFill>
                <a:effectLst/>
                <a:uLnTx/>
                <a:uFillTx/>
                <a:latin typeface="Roboto"/>
                <a:ea typeface="Roboto"/>
                <a:cs typeface="Roboto"/>
                <a:sym typeface="Roboto"/>
              </a:rPr>
              <a:t>that would otherwise remain inaccessible.</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79" name="Google Shape;179;p35"/>
          <p:cNvSpPr txBox="1"/>
          <p:nvPr/>
        </p:nvSpPr>
        <p:spPr>
          <a:xfrm>
            <a:off x="486707" y="1552575"/>
            <a:ext cx="4760100" cy="6096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500"/>
              <a:buFont typeface="Arial"/>
              <a:buNone/>
              <a:tabLst/>
              <a:defRPr/>
            </a:pPr>
            <a:r>
              <a:rPr kumimoji="0" lang="en-US" sz="3600" b="1" i="0" u="none" strike="noStrike" kern="0" cap="none" spc="0" normalizeH="0" baseline="0" noProof="0">
                <a:ln>
                  <a:noFill/>
                </a:ln>
                <a:solidFill>
                  <a:srgbClr val="FFFFFF"/>
                </a:solidFill>
                <a:effectLst/>
                <a:uLnTx/>
                <a:uFillTx/>
                <a:latin typeface="Azo Sans" panose="02000000000000000000" pitchFamily="50" charset="0"/>
                <a:ea typeface="Roboto"/>
                <a:cs typeface="Roboto"/>
                <a:sym typeface="Roboto"/>
              </a:rPr>
              <a:t>About Generation</a:t>
            </a:r>
            <a:endParaRPr kumimoji="0" sz="1100" b="0" i="0" u="none" strike="noStrike" kern="0" cap="none" spc="0" normalizeH="0" baseline="0" noProof="0">
              <a:ln>
                <a:noFill/>
              </a:ln>
              <a:solidFill>
                <a:srgbClr val="000000"/>
              </a:solidFill>
              <a:effectLst/>
              <a:uLnTx/>
              <a:uFillTx/>
              <a:latin typeface="Azo Sans" panose="02000000000000000000" pitchFamily="50" charset="0"/>
              <a:cs typeface="Arial"/>
              <a:sym typeface="Arial"/>
            </a:endParaRPr>
          </a:p>
        </p:txBody>
      </p:sp>
      <p:sp>
        <p:nvSpPr>
          <p:cNvPr id="181" name="Google Shape;181;p35"/>
          <p:cNvSpPr/>
          <p:nvPr/>
        </p:nvSpPr>
        <p:spPr>
          <a:xfrm>
            <a:off x="1276625" y="5280875"/>
            <a:ext cx="1987800" cy="509700"/>
          </a:xfrm>
          <a:prstGeom prst="roundRect">
            <a:avLst>
              <a:gd name="adj" fmla="val 8986"/>
            </a:avLst>
          </a:prstGeom>
          <a:solidFill>
            <a:schemeClr val="lt1"/>
          </a:solidFill>
          <a:ln w="9525" cap="flat" cmpd="sng">
            <a:solidFill>
              <a:schemeClr val="accent1"/>
            </a:solid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srgbClr val="FFFFFF"/>
                </a:solidFill>
                <a:effectLst/>
                <a:uLnTx/>
                <a:uFillTx/>
                <a:latin typeface="Roboto"/>
                <a:ea typeface="Roboto"/>
                <a:cs typeface="Roboto"/>
                <a:sym typeface="Roboto"/>
              </a:rPr>
              <a:t>      GRE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 name="Google Shape;182;p35"/>
          <p:cNvSpPr txBox="1"/>
          <p:nvPr/>
        </p:nvSpPr>
        <p:spPr>
          <a:xfrm>
            <a:off x="1371425" y="5330700"/>
            <a:ext cx="1893000" cy="4002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74B9"/>
                </a:solidFill>
                <a:effectLst/>
                <a:uLnTx/>
                <a:uFill>
                  <a:noFill/>
                </a:uFill>
                <a:latin typeface="Roboto"/>
                <a:ea typeface="Roboto"/>
                <a:cs typeface="Roboto"/>
                <a:sym typeface="Roboto"/>
                <a:hlinkClick r:id="rId5"/>
              </a:rPr>
              <a:t>www.generation.org</a:t>
            </a:r>
            <a:endParaRPr kumimoji="0" sz="1400" b="1" i="0" u="none" strike="noStrike" kern="0" cap="none" spc="0" normalizeH="0" baseline="0" noProof="0">
              <a:ln>
                <a:noFill/>
              </a:ln>
              <a:solidFill>
                <a:srgbClr val="0074B9"/>
              </a:solidFill>
              <a:effectLst/>
              <a:uLnTx/>
              <a:uFillTx/>
              <a:latin typeface="Roboto"/>
              <a:ea typeface="Roboto"/>
              <a:cs typeface="Roboto"/>
              <a:sym typeface="Roboto"/>
            </a:endParaRPr>
          </a:p>
        </p:txBody>
      </p:sp>
      <p:pic>
        <p:nvPicPr>
          <p:cNvPr id="183" name="Google Shape;183;p3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538075" y="5654700"/>
            <a:ext cx="509700" cy="5097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86DEF2D-E4B6-FAFC-256B-055D6D7E00A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33" imgH="233" progId="TCLayout.ActiveDocument.1">
                  <p:embed/>
                </p:oleObj>
              </mc:Choice>
              <mc:Fallback>
                <p:oleObj name="think-cell Slide" r:id="rId4" imgW="233" imgH="233" progId="TCLayout.ActiveDocument.1">
                  <p:embed/>
                  <p:pic>
                    <p:nvPicPr>
                      <p:cNvPr id="3" name="think-cell data - do not delete" hidden="1">
                        <a:extLst>
                          <a:ext uri="{FF2B5EF4-FFF2-40B4-BE49-F238E27FC236}">
                            <a16:creationId xmlns:a16="http://schemas.microsoft.com/office/drawing/2014/main" id="{286DEF2D-E4B6-FAFC-256B-055D6D7E00A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92" name="Google Shape;492;p49"/>
          <p:cNvPicPr preferRelativeResize="0">
            <a:picLocks/>
          </p:cNvPicPr>
          <p:nvPr/>
        </p:nvPicPr>
        <p:blipFill rotWithShape="1">
          <a:blip r:embed="rId6" cstate="screen">
            <a:alphaModFix/>
            <a:extLst>
              <a:ext uri="{28A0092B-C50C-407E-A947-70E740481C1C}">
                <a14:useLocalDpi xmlns:a14="http://schemas.microsoft.com/office/drawing/2010/main"/>
              </a:ext>
            </a:extLst>
          </a:blip>
          <a:srcRect/>
          <a:stretch/>
        </p:blipFill>
        <p:spPr>
          <a:xfrm>
            <a:off x="-32025" y="-49425"/>
            <a:ext cx="12256051" cy="6907426"/>
          </a:xfrm>
          <a:prstGeom prst="rect">
            <a:avLst/>
          </a:prstGeom>
          <a:noFill/>
          <a:ln>
            <a:noFill/>
          </a:ln>
        </p:spPr>
      </p:pic>
      <p:sp>
        <p:nvSpPr>
          <p:cNvPr id="2" name="Rectangle 1">
            <a:extLst>
              <a:ext uri="{FF2B5EF4-FFF2-40B4-BE49-F238E27FC236}">
                <a16:creationId xmlns:a16="http://schemas.microsoft.com/office/drawing/2014/main" id="{0CD42941-1518-24D7-4D2A-B9A4E086E33D}"/>
              </a:ext>
            </a:extLst>
          </p:cNvPr>
          <p:cNvSpPr>
            <a:spLocks/>
          </p:cNvSpPr>
          <p:nvPr/>
        </p:nvSpPr>
        <p:spPr>
          <a:xfrm>
            <a:off x="-32025" y="-49425"/>
            <a:ext cx="12256051" cy="6907426"/>
          </a:xfrm>
          <a:prstGeom prst="rect">
            <a:avLst/>
          </a:prstGeom>
          <a:gradFill flip="none" rotWithShape="1">
            <a:gsLst>
              <a:gs pos="18000">
                <a:schemeClr val="bg1"/>
              </a:gs>
              <a:gs pos="53000">
                <a:schemeClr val="bg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93" name="Google Shape;493;p49"/>
          <p:cNvSpPr/>
          <p:nvPr/>
        </p:nvSpPr>
        <p:spPr>
          <a:xfrm>
            <a:off x="4308807" y="3195249"/>
            <a:ext cx="45600" cy="4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94" name="Google Shape;494;p49"/>
          <p:cNvSpPr/>
          <p:nvPr/>
        </p:nvSpPr>
        <p:spPr>
          <a:xfrm>
            <a:off x="2151293" y="3417805"/>
            <a:ext cx="45600" cy="4200"/>
          </a:xfrm>
          <a:prstGeom prst="rect">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495" name="Google Shape;495;p49"/>
          <p:cNvGrpSpPr/>
          <p:nvPr/>
        </p:nvGrpSpPr>
        <p:grpSpPr>
          <a:xfrm>
            <a:off x="510095" y="2023964"/>
            <a:ext cx="8501915" cy="4389570"/>
            <a:chOff x="1778755" y="1288788"/>
            <a:chExt cx="8298599" cy="3890083"/>
          </a:xfrm>
        </p:grpSpPr>
        <p:sp>
          <p:nvSpPr>
            <p:cNvPr id="496" name="Google Shape;496;p49"/>
            <p:cNvSpPr/>
            <p:nvPr/>
          </p:nvSpPr>
          <p:spPr>
            <a:xfrm>
              <a:off x="8762255" y="2841033"/>
              <a:ext cx="61756" cy="84709"/>
            </a:xfrm>
            <a:custGeom>
              <a:avLst/>
              <a:gdLst/>
              <a:ahLst/>
              <a:cxnLst/>
              <a:rect l="l" t="t" r="r" b="b"/>
              <a:pathLst>
                <a:path w="13367" h="17538" extrusionOk="0">
                  <a:moveTo>
                    <a:pt x="8802" y="17471"/>
                  </a:moveTo>
                  <a:cubicBezTo>
                    <a:pt x="14550" y="18890"/>
                    <a:pt x="16292" y="-2710"/>
                    <a:pt x="5492" y="286"/>
                  </a:cubicBezTo>
                  <a:cubicBezTo>
                    <a:pt x="-5308" y="3281"/>
                    <a:pt x="2008" y="15737"/>
                    <a:pt x="8802" y="1747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497" name="Google Shape;497;p49"/>
            <p:cNvSpPr/>
            <p:nvPr/>
          </p:nvSpPr>
          <p:spPr>
            <a:xfrm>
              <a:off x="6448940" y="1315537"/>
              <a:ext cx="331318" cy="80139"/>
            </a:xfrm>
            <a:custGeom>
              <a:avLst/>
              <a:gdLst/>
              <a:ahLst/>
              <a:cxnLst/>
              <a:rect l="l" t="t" r="r" b="b"/>
              <a:pathLst>
                <a:path w="18262" h="20856" extrusionOk="0">
                  <a:moveTo>
                    <a:pt x="3707" y="15109"/>
                  </a:moveTo>
                  <a:cubicBezTo>
                    <a:pt x="3707" y="15109"/>
                    <a:pt x="2776" y="20856"/>
                    <a:pt x="4994" y="20856"/>
                  </a:cubicBezTo>
                  <a:cubicBezTo>
                    <a:pt x="7256" y="20856"/>
                    <a:pt x="11913" y="14119"/>
                    <a:pt x="15638" y="14119"/>
                  </a:cubicBezTo>
                  <a:cubicBezTo>
                    <a:pt x="19364" y="14119"/>
                    <a:pt x="18255" y="8372"/>
                    <a:pt x="17501" y="8372"/>
                  </a:cubicBezTo>
                  <a:cubicBezTo>
                    <a:pt x="16747" y="8372"/>
                    <a:pt x="14707" y="-744"/>
                    <a:pt x="11735" y="49"/>
                  </a:cubicBezTo>
                  <a:cubicBezTo>
                    <a:pt x="8764" y="841"/>
                    <a:pt x="8941" y="6786"/>
                    <a:pt x="7078" y="6786"/>
                  </a:cubicBezTo>
                  <a:cubicBezTo>
                    <a:pt x="5215" y="6786"/>
                    <a:pt x="5570" y="4210"/>
                    <a:pt x="1667" y="5201"/>
                  </a:cubicBezTo>
                  <a:cubicBezTo>
                    <a:pt x="-2236" y="5993"/>
                    <a:pt x="1667" y="13524"/>
                    <a:pt x="3707" y="15109"/>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498" name="Google Shape;498;p49"/>
            <p:cNvSpPr/>
            <p:nvPr/>
          </p:nvSpPr>
          <p:spPr>
            <a:xfrm>
              <a:off x="8804348" y="3021005"/>
              <a:ext cx="236551" cy="385294"/>
            </a:xfrm>
            <a:custGeom>
              <a:avLst/>
              <a:gdLst/>
              <a:ahLst/>
              <a:cxnLst/>
              <a:rect l="l" t="t" r="r" b="b"/>
              <a:pathLst>
                <a:path w="19185" h="18620" extrusionOk="0">
                  <a:moveTo>
                    <a:pt x="5431" y="10173"/>
                  </a:moveTo>
                  <a:cubicBezTo>
                    <a:pt x="7258" y="10872"/>
                    <a:pt x="7584" y="12086"/>
                    <a:pt x="7258" y="13999"/>
                  </a:cubicBezTo>
                  <a:cubicBezTo>
                    <a:pt x="6932" y="15913"/>
                    <a:pt x="3864" y="15729"/>
                    <a:pt x="9085" y="16943"/>
                  </a:cubicBezTo>
                  <a:cubicBezTo>
                    <a:pt x="14306" y="18158"/>
                    <a:pt x="20505" y="20255"/>
                    <a:pt x="18939" y="16428"/>
                  </a:cubicBezTo>
                  <a:cubicBezTo>
                    <a:pt x="17373" y="12601"/>
                    <a:pt x="18613" y="12086"/>
                    <a:pt x="13066" y="9105"/>
                  </a:cubicBezTo>
                  <a:cubicBezTo>
                    <a:pt x="7519" y="6162"/>
                    <a:pt x="7193" y="8075"/>
                    <a:pt x="6605" y="5610"/>
                  </a:cubicBezTo>
                  <a:cubicBezTo>
                    <a:pt x="6018" y="3181"/>
                    <a:pt x="4452" y="-1345"/>
                    <a:pt x="2298" y="384"/>
                  </a:cubicBezTo>
                  <a:cubicBezTo>
                    <a:pt x="406" y="1930"/>
                    <a:pt x="-1095" y="2482"/>
                    <a:pt x="1058" y="5095"/>
                  </a:cubicBezTo>
                  <a:cubicBezTo>
                    <a:pt x="3277" y="7744"/>
                    <a:pt x="3538" y="9473"/>
                    <a:pt x="5431" y="10173"/>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499" name="Google Shape;499;p49"/>
            <p:cNvSpPr/>
            <p:nvPr/>
          </p:nvSpPr>
          <p:spPr>
            <a:xfrm>
              <a:off x="8821889" y="3510520"/>
              <a:ext cx="933579" cy="365700"/>
            </a:xfrm>
            <a:custGeom>
              <a:avLst/>
              <a:gdLst/>
              <a:ahLst/>
              <a:cxnLst/>
              <a:rect l="l" t="t" r="r" b="b"/>
              <a:pathLst>
                <a:path w="20833" h="18931" extrusionOk="0">
                  <a:moveTo>
                    <a:pt x="15790" y="9404"/>
                  </a:moveTo>
                  <a:cubicBezTo>
                    <a:pt x="14676" y="6802"/>
                    <a:pt x="12809" y="4910"/>
                    <a:pt x="12055" y="5107"/>
                  </a:cubicBezTo>
                  <a:cubicBezTo>
                    <a:pt x="11283" y="5304"/>
                    <a:pt x="10619" y="7906"/>
                    <a:pt x="10188" y="6960"/>
                  </a:cubicBezTo>
                  <a:cubicBezTo>
                    <a:pt x="9757" y="6014"/>
                    <a:pt x="8482" y="1560"/>
                    <a:pt x="7818" y="2861"/>
                  </a:cubicBezTo>
                  <a:cubicBezTo>
                    <a:pt x="7135" y="4161"/>
                    <a:pt x="7907" y="5659"/>
                    <a:pt x="7045" y="5659"/>
                  </a:cubicBezTo>
                  <a:cubicBezTo>
                    <a:pt x="6202" y="5659"/>
                    <a:pt x="5950" y="7906"/>
                    <a:pt x="5771" y="4910"/>
                  </a:cubicBezTo>
                  <a:cubicBezTo>
                    <a:pt x="5609" y="1915"/>
                    <a:pt x="4927" y="417"/>
                    <a:pt x="4747" y="2664"/>
                  </a:cubicBezTo>
                  <a:cubicBezTo>
                    <a:pt x="4586" y="4910"/>
                    <a:pt x="4496" y="6408"/>
                    <a:pt x="4065" y="4713"/>
                  </a:cubicBezTo>
                  <a:cubicBezTo>
                    <a:pt x="3634" y="3018"/>
                    <a:pt x="3383" y="4161"/>
                    <a:pt x="3383" y="2466"/>
                  </a:cubicBezTo>
                  <a:cubicBezTo>
                    <a:pt x="3383" y="772"/>
                    <a:pt x="1677" y="-1081"/>
                    <a:pt x="1013" y="772"/>
                  </a:cubicBezTo>
                  <a:cubicBezTo>
                    <a:pt x="582" y="1954"/>
                    <a:pt x="420" y="2072"/>
                    <a:pt x="240" y="4674"/>
                  </a:cubicBezTo>
                  <a:cubicBezTo>
                    <a:pt x="79" y="7275"/>
                    <a:pt x="-352" y="11374"/>
                    <a:pt x="582" y="10271"/>
                  </a:cubicBezTo>
                  <a:cubicBezTo>
                    <a:pt x="1515" y="9167"/>
                    <a:pt x="1695" y="10074"/>
                    <a:pt x="2108" y="8773"/>
                  </a:cubicBezTo>
                  <a:cubicBezTo>
                    <a:pt x="2539" y="7472"/>
                    <a:pt x="3041" y="6723"/>
                    <a:pt x="3814" y="7472"/>
                  </a:cubicBezTo>
                  <a:cubicBezTo>
                    <a:pt x="4586" y="8221"/>
                    <a:pt x="4244" y="8221"/>
                    <a:pt x="5591" y="7827"/>
                  </a:cubicBezTo>
                  <a:cubicBezTo>
                    <a:pt x="6956" y="7472"/>
                    <a:pt x="7620" y="7472"/>
                    <a:pt x="8572" y="8773"/>
                  </a:cubicBezTo>
                  <a:cubicBezTo>
                    <a:pt x="9505" y="10074"/>
                    <a:pt x="11373" y="9325"/>
                    <a:pt x="11373" y="10626"/>
                  </a:cubicBezTo>
                  <a:cubicBezTo>
                    <a:pt x="11373" y="11926"/>
                    <a:pt x="9416" y="12872"/>
                    <a:pt x="11373" y="14173"/>
                  </a:cubicBezTo>
                  <a:cubicBezTo>
                    <a:pt x="13330" y="15474"/>
                    <a:pt x="13743" y="18469"/>
                    <a:pt x="14353" y="16972"/>
                  </a:cubicBezTo>
                  <a:cubicBezTo>
                    <a:pt x="14946" y="15474"/>
                    <a:pt x="15790" y="13424"/>
                    <a:pt x="16400" y="14922"/>
                  </a:cubicBezTo>
                  <a:cubicBezTo>
                    <a:pt x="16993" y="16420"/>
                    <a:pt x="19291" y="20519"/>
                    <a:pt x="18860" y="18272"/>
                  </a:cubicBezTo>
                  <a:cubicBezTo>
                    <a:pt x="18429" y="16026"/>
                    <a:pt x="18519" y="13976"/>
                    <a:pt x="19883" y="11572"/>
                  </a:cubicBezTo>
                  <a:cubicBezTo>
                    <a:pt x="21248" y="9167"/>
                    <a:pt x="20907" y="8024"/>
                    <a:pt x="20314" y="8024"/>
                  </a:cubicBezTo>
                  <a:cubicBezTo>
                    <a:pt x="19722" y="8024"/>
                    <a:pt x="19722" y="9719"/>
                    <a:pt x="18357" y="10074"/>
                  </a:cubicBezTo>
                  <a:cubicBezTo>
                    <a:pt x="16975" y="10547"/>
                    <a:pt x="16903" y="12005"/>
                    <a:pt x="15790" y="9404"/>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0" name="Google Shape;500;p49"/>
            <p:cNvSpPr/>
            <p:nvPr/>
          </p:nvSpPr>
          <p:spPr>
            <a:xfrm>
              <a:off x="5862227" y="1331759"/>
              <a:ext cx="398640" cy="116825"/>
            </a:xfrm>
            <a:custGeom>
              <a:avLst/>
              <a:gdLst/>
              <a:ahLst/>
              <a:cxnLst/>
              <a:rect l="l" t="t" r="r" b="b"/>
              <a:pathLst>
                <a:path w="18775" h="18722" extrusionOk="0">
                  <a:moveTo>
                    <a:pt x="4956" y="17688"/>
                  </a:moveTo>
                  <a:cubicBezTo>
                    <a:pt x="5146" y="17810"/>
                    <a:pt x="5297" y="17933"/>
                    <a:pt x="5449" y="18055"/>
                  </a:cubicBezTo>
                  <a:cubicBezTo>
                    <a:pt x="7040" y="20129"/>
                    <a:pt x="8177" y="17078"/>
                    <a:pt x="8329" y="12929"/>
                  </a:cubicBezTo>
                  <a:cubicBezTo>
                    <a:pt x="10072" y="4753"/>
                    <a:pt x="9428" y="19641"/>
                    <a:pt x="11360" y="17078"/>
                  </a:cubicBezTo>
                  <a:cubicBezTo>
                    <a:pt x="13255" y="14516"/>
                    <a:pt x="15983" y="8292"/>
                    <a:pt x="18219" y="4753"/>
                  </a:cubicBezTo>
                  <a:cubicBezTo>
                    <a:pt x="20455" y="1214"/>
                    <a:pt x="15491" y="2678"/>
                    <a:pt x="11512" y="604"/>
                  </a:cubicBezTo>
                  <a:cubicBezTo>
                    <a:pt x="7533" y="-1471"/>
                    <a:pt x="1924" y="2190"/>
                    <a:pt x="333" y="5729"/>
                  </a:cubicBezTo>
                  <a:cubicBezTo>
                    <a:pt x="-1145" y="9024"/>
                    <a:pt x="2644" y="15492"/>
                    <a:pt x="4956" y="17688"/>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1" name="Google Shape;501;p49"/>
            <p:cNvSpPr/>
            <p:nvPr/>
          </p:nvSpPr>
          <p:spPr>
            <a:xfrm>
              <a:off x="8547633" y="3345684"/>
              <a:ext cx="270054" cy="345289"/>
            </a:xfrm>
            <a:custGeom>
              <a:avLst/>
              <a:gdLst/>
              <a:ahLst/>
              <a:cxnLst/>
              <a:rect l="l" t="t" r="r" b="b"/>
              <a:pathLst>
                <a:path w="20420" h="20072" extrusionOk="0">
                  <a:moveTo>
                    <a:pt x="13524" y="666"/>
                  </a:moveTo>
                  <a:cubicBezTo>
                    <a:pt x="11759" y="2304"/>
                    <a:pt x="8352" y="5889"/>
                    <a:pt x="6040" y="7173"/>
                  </a:cubicBezTo>
                  <a:cubicBezTo>
                    <a:pt x="3728" y="8412"/>
                    <a:pt x="-288" y="6774"/>
                    <a:pt x="16" y="9695"/>
                  </a:cubicBezTo>
                  <a:cubicBezTo>
                    <a:pt x="320" y="12617"/>
                    <a:pt x="564" y="13900"/>
                    <a:pt x="868" y="15981"/>
                  </a:cubicBezTo>
                  <a:cubicBezTo>
                    <a:pt x="1172" y="18061"/>
                    <a:pt x="1720" y="19345"/>
                    <a:pt x="6040" y="19345"/>
                  </a:cubicBezTo>
                  <a:cubicBezTo>
                    <a:pt x="10360" y="19345"/>
                    <a:pt x="12368" y="20407"/>
                    <a:pt x="13828" y="19964"/>
                  </a:cubicBezTo>
                  <a:cubicBezTo>
                    <a:pt x="15288" y="19566"/>
                    <a:pt x="14984" y="17663"/>
                    <a:pt x="16688" y="15140"/>
                  </a:cubicBezTo>
                  <a:cubicBezTo>
                    <a:pt x="18391" y="12617"/>
                    <a:pt x="21312" y="13236"/>
                    <a:pt x="20156" y="11377"/>
                  </a:cubicBezTo>
                  <a:cubicBezTo>
                    <a:pt x="19000" y="9474"/>
                    <a:pt x="19000" y="9917"/>
                    <a:pt x="19000" y="8014"/>
                  </a:cubicBezTo>
                  <a:cubicBezTo>
                    <a:pt x="19000" y="6110"/>
                    <a:pt x="20460" y="7394"/>
                    <a:pt x="19608" y="4251"/>
                  </a:cubicBezTo>
                  <a:cubicBezTo>
                    <a:pt x="18696" y="1109"/>
                    <a:pt x="15532" y="-1193"/>
                    <a:pt x="13524" y="666"/>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2" name="Google Shape;502;p49"/>
            <p:cNvSpPr/>
            <p:nvPr/>
          </p:nvSpPr>
          <p:spPr>
            <a:xfrm>
              <a:off x="5135288" y="1331759"/>
              <a:ext cx="4431876" cy="3271864"/>
            </a:xfrm>
            <a:custGeom>
              <a:avLst/>
              <a:gdLst/>
              <a:ahLst/>
              <a:cxnLst/>
              <a:rect l="l" t="t" r="r" b="b"/>
              <a:pathLst>
                <a:path w="21452" h="21376" extrusionOk="0">
                  <a:moveTo>
                    <a:pt x="18040" y="16542"/>
                  </a:moveTo>
                  <a:cubicBezTo>
                    <a:pt x="18301" y="16582"/>
                    <a:pt x="18499" y="16542"/>
                    <a:pt x="18678" y="16418"/>
                  </a:cubicBezTo>
                  <a:cubicBezTo>
                    <a:pt x="18858" y="16294"/>
                    <a:pt x="18776" y="16144"/>
                    <a:pt x="18760" y="16085"/>
                  </a:cubicBezTo>
                  <a:cubicBezTo>
                    <a:pt x="18745" y="16020"/>
                    <a:pt x="18612" y="16149"/>
                    <a:pt x="18433" y="16189"/>
                  </a:cubicBezTo>
                  <a:cubicBezTo>
                    <a:pt x="18254" y="16229"/>
                    <a:pt x="18203" y="16229"/>
                    <a:pt x="17974" y="16254"/>
                  </a:cubicBezTo>
                  <a:cubicBezTo>
                    <a:pt x="17744" y="16274"/>
                    <a:pt x="17892" y="16149"/>
                    <a:pt x="17646" y="16129"/>
                  </a:cubicBezTo>
                  <a:cubicBezTo>
                    <a:pt x="17401" y="16110"/>
                    <a:pt x="17156" y="16045"/>
                    <a:pt x="16875" y="15921"/>
                  </a:cubicBezTo>
                  <a:cubicBezTo>
                    <a:pt x="16595" y="15796"/>
                    <a:pt x="16451" y="15692"/>
                    <a:pt x="16252" y="15607"/>
                  </a:cubicBezTo>
                  <a:cubicBezTo>
                    <a:pt x="16053" y="15523"/>
                    <a:pt x="16236" y="15378"/>
                    <a:pt x="16221" y="15020"/>
                  </a:cubicBezTo>
                  <a:cubicBezTo>
                    <a:pt x="16205" y="14662"/>
                    <a:pt x="16022" y="14811"/>
                    <a:pt x="15878" y="14687"/>
                  </a:cubicBezTo>
                  <a:cubicBezTo>
                    <a:pt x="15730" y="14562"/>
                    <a:pt x="15781" y="14289"/>
                    <a:pt x="15847" y="14373"/>
                  </a:cubicBezTo>
                  <a:cubicBezTo>
                    <a:pt x="15913" y="14458"/>
                    <a:pt x="15929" y="14562"/>
                    <a:pt x="15929" y="14120"/>
                  </a:cubicBezTo>
                  <a:cubicBezTo>
                    <a:pt x="15929" y="13682"/>
                    <a:pt x="15617" y="13388"/>
                    <a:pt x="15422" y="13010"/>
                  </a:cubicBezTo>
                  <a:cubicBezTo>
                    <a:pt x="15224" y="12632"/>
                    <a:pt x="15259" y="12423"/>
                    <a:pt x="15274" y="12234"/>
                  </a:cubicBezTo>
                  <a:cubicBezTo>
                    <a:pt x="15290" y="12045"/>
                    <a:pt x="15637" y="12403"/>
                    <a:pt x="15816" y="12672"/>
                  </a:cubicBezTo>
                  <a:cubicBezTo>
                    <a:pt x="15995" y="12946"/>
                    <a:pt x="15995" y="12946"/>
                    <a:pt x="16096" y="12881"/>
                  </a:cubicBezTo>
                  <a:cubicBezTo>
                    <a:pt x="16194" y="12816"/>
                    <a:pt x="16490" y="12607"/>
                    <a:pt x="16556" y="12274"/>
                  </a:cubicBezTo>
                  <a:cubicBezTo>
                    <a:pt x="16622" y="11941"/>
                    <a:pt x="16030" y="11269"/>
                    <a:pt x="15948" y="10956"/>
                  </a:cubicBezTo>
                  <a:cubicBezTo>
                    <a:pt x="15866" y="10642"/>
                    <a:pt x="16061" y="10831"/>
                    <a:pt x="16162" y="10623"/>
                  </a:cubicBezTo>
                  <a:cubicBezTo>
                    <a:pt x="16260" y="10414"/>
                    <a:pt x="16377" y="10707"/>
                    <a:pt x="16310" y="10851"/>
                  </a:cubicBezTo>
                  <a:cubicBezTo>
                    <a:pt x="16244" y="10996"/>
                    <a:pt x="16326" y="11080"/>
                    <a:pt x="16392" y="11229"/>
                  </a:cubicBezTo>
                  <a:cubicBezTo>
                    <a:pt x="16458" y="11374"/>
                    <a:pt x="16458" y="11229"/>
                    <a:pt x="16525" y="11040"/>
                  </a:cubicBezTo>
                  <a:cubicBezTo>
                    <a:pt x="16591" y="10851"/>
                    <a:pt x="16540" y="10787"/>
                    <a:pt x="16657" y="10662"/>
                  </a:cubicBezTo>
                  <a:cubicBezTo>
                    <a:pt x="16774" y="10538"/>
                    <a:pt x="17214" y="10369"/>
                    <a:pt x="17331" y="10225"/>
                  </a:cubicBezTo>
                  <a:cubicBezTo>
                    <a:pt x="17448" y="10080"/>
                    <a:pt x="17530" y="9911"/>
                    <a:pt x="17674" y="9389"/>
                  </a:cubicBezTo>
                  <a:cubicBezTo>
                    <a:pt x="17822" y="8866"/>
                    <a:pt x="17658" y="8886"/>
                    <a:pt x="17592" y="8697"/>
                  </a:cubicBezTo>
                  <a:cubicBezTo>
                    <a:pt x="17526" y="8508"/>
                    <a:pt x="17331" y="8195"/>
                    <a:pt x="17214" y="8006"/>
                  </a:cubicBezTo>
                  <a:cubicBezTo>
                    <a:pt x="17101" y="7817"/>
                    <a:pt x="17198" y="7862"/>
                    <a:pt x="17280" y="7797"/>
                  </a:cubicBezTo>
                  <a:cubicBezTo>
                    <a:pt x="17362" y="7732"/>
                    <a:pt x="17296" y="7588"/>
                    <a:pt x="17101" y="7503"/>
                  </a:cubicBezTo>
                  <a:cubicBezTo>
                    <a:pt x="16902" y="7419"/>
                    <a:pt x="16938" y="7588"/>
                    <a:pt x="16758" y="7543"/>
                  </a:cubicBezTo>
                  <a:cubicBezTo>
                    <a:pt x="16579" y="7503"/>
                    <a:pt x="16677" y="7334"/>
                    <a:pt x="16871" y="7041"/>
                  </a:cubicBezTo>
                  <a:cubicBezTo>
                    <a:pt x="17070" y="6747"/>
                    <a:pt x="16969" y="7105"/>
                    <a:pt x="17101" y="7230"/>
                  </a:cubicBezTo>
                  <a:cubicBezTo>
                    <a:pt x="17234" y="7354"/>
                    <a:pt x="17265" y="7125"/>
                    <a:pt x="17362" y="7190"/>
                  </a:cubicBezTo>
                  <a:cubicBezTo>
                    <a:pt x="17459" y="7255"/>
                    <a:pt x="17658" y="7379"/>
                    <a:pt x="17806" y="7628"/>
                  </a:cubicBezTo>
                  <a:cubicBezTo>
                    <a:pt x="17954" y="7877"/>
                    <a:pt x="17954" y="8170"/>
                    <a:pt x="18102" y="8150"/>
                  </a:cubicBezTo>
                  <a:cubicBezTo>
                    <a:pt x="18250" y="8130"/>
                    <a:pt x="18250" y="8046"/>
                    <a:pt x="18316" y="7857"/>
                  </a:cubicBezTo>
                  <a:cubicBezTo>
                    <a:pt x="18382" y="7668"/>
                    <a:pt x="18137" y="7498"/>
                    <a:pt x="18020" y="7354"/>
                  </a:cubicBezTo>
                  <a:cubicBezTo>
                    <a:pt x="17903" y="7210"/>
                    <a:pt x="17790" y="7210"/>
                    <a:pt x="17888" y="7081"/>
                  </a:cubicBezTo>
                  <a:cubicBezTo>
                    <a:pt x="17985" y="6956"/>
                    <a:pt x="17903" y="6767"/>
                    <a:pt x="17954" y="6618"/>
                  </a:cubicBezTo>
                  <a:cubicBezTo>
                    <a:pt x="18005" y="6474"/>
                    <a:pt x="18184" y="6553"/>
                    <a:pt x="18363" y="6449"/>
                  </a:cubicBezTo>
                  <a:cubicBezTo>
                    <a:pt x="18542" y="6344"/>
                    <a:pt x="18558" y="5986"/>
                    <a:pt x="18558" y="5613"/>
                  </a:cubicBezTo>
                  <a:cubicBezTo>
                    <a:pt x="18558" y="5235"/>
                    <a:pt x="18410" y="5071"/>
                    <a:pt x="18328" y="4941"/>
                  </a:cubicBezTo>
                  <a:cubicBezTo>
                    <a:pt x="18246" y="4817"/>
                    <a:pt x="18425" y="4877"/>
                    <a:pt x="18573" y="5026"/>
                  </a:cubicBezTo>
                  <a:cubicBezTo>
                    <a:pt x="18721" y="5170"/>
                    <a:pt x="18951" y="5966"/>
                    <a:pt x="18998" y="6285"/>
                  </a:cubicBezTo>
                  <a:cubicBezTo>
                    <a:pt x="19048" y="6598"/>
                    <a:pt x="19013" y="6598"/>
                    <a:pt x="19212" y="6872"/>
                  </a:cubicBezTo>
                  <a:cubicBezTo>
                    <a:pt x="19411" y="7145"/>
                    <a:pt x="19344" y="7100"/>
                    <a:pt x="19278" y="7414"/>
                  </a:cubicBezTo>
                  <a:cubicBezTo>
                    <a:pt x="19212" y="7727"/>
                    <a:pt x="19048" y="7812"/>
                    <a:pt x="18803" y="7896"/>
                  </a:cubicBezTo>
                  <a:cubicBezTo>
                    <a:pt x="18558" y="7981"/>
                    <a:pt x="18639" y="8041"/>
                    <a:pt x="18492" y="8359"/>
                  </a:cubicBezTo>
                  <a:cubicBezTo>
                    <a:pt x="18344" y="8672"/>
                    <a:pt x="18573" y="8692"/>
                    <a:pt x="18706" y="8777"/>
                  </a:cubicBezTo>
                  <a:cubicBezTo>
                    <a:pt x="18838" y="8861"/>
                    <a:pt x="18900" y="8548"/>
                    <a:pt x="19068" y="8399"/>
                  </a:cubicBezTo>
                  <a:cubicBezTo>
                    <a:pt x="19231" y="8255"/>
                    <a:pt x="19411" y="8145"/>
                    <a:pt x="19691" y="8145"/>
                  </a:cubicBezTo>
                  <a:cubicBezTo>
                    <a:pt x="19971" y="8145"/>
                    <a:pt x="19609" y="7663"/>
                    <a:pt x="19594" y="7414"/>
                  </a:cubicBezTo>
                  <a:cubicBezTo>
                    <a:pt x="19578" y="7165"/>
                    <a:pt x="19563" y="6996"/>
                    <a:pt x="19496" y="6807"/>
                  </a:cubicBezTo>
                  <a:cubicBezTo>
                    <a:pt x="19430" y="6618"/>
                    <a:pt x="19563" y="6618"/>
                    <a:pt x="19757" y="6494"/>
                  </a:cubicBezTo>
                  <a:cubicBezTo>
                    <a:pt x="19952" y="6369"/>
                    <a:pt x="19936" y="6115"/>
                    <a:pt x="19823" y="6115"/>
                  </a:cubicBezTo>
                  <a:cubicBezTo>
                    <a:pt x="19711" y="6115"/>
                    <a:pt x="19609" y="6220"/>
                    <a:pt x="19348" y="6200"/>
                  </a:cubicBezTo>
                  <a:cubicBezTo>
                    <a:pt x="19087" y="6180"/>
                    <a:pt x="19154" y="5907"/>
                    <a:pt x="19087" y="5802"/>
                  </a:cubicBezTo>
                  <a:cubicBezTo>
                    <a:pt x="19021" y="5698"/>
                    <a:pt x="18939" y="5469"/>
                    <a:pt x="18924" y="5280"/>
                  </a:cubicBezTo>
                  <a:cubicBezTo>
                    <a:pt x="18908" y="5091"/>
                    <a:pt x="18678" y="4842"/>
                    <a:pt x="18515" y="4653"/>
                  </a:cubicBezTo>
                  <a:cubicBezTo>
                    <a:pt x="18351" y="4464"/>
                    <a:pt x="18254" y="4340"/>
                    <a:pt x="18254" y="4424"/>
                  </a:cubicBezTo>
                  <a:cubicBezTo>
                    <a:pt x="18254" y="4509"/>
                    <a:pt x="18157" y="4404"/>
                    <a:pt x="17927" y="4384"/>
                  </a:cubicBezTo>
                  <a:cubicBezTo>
                    <a:pt x="17697" y="4364"/>
                    <a:pt x="17646" y="4424"/>
                    <a:pt x="17452" y="4404"/>
                  </a:cubicBezTo>
                  <a:cubicBezTo>
                    <a:pt x="17253" y="4384"/>
                    <a:pt x="17467" y="3966"/>
                    <a:pt x="17549" y="3673"/>
                  </a:cubicBezTo>
                  <a:cubicBezTo>
                    <a:pt x="17631" y="3379"/>
                    <a:pt x="17861" y="3549"/>
                    <a:pt x="18040" y="3549"/>
                  </a:cubicBezTo>
                  <a:cubicBezTo>
                    <a:pt x="18219" y="3549"/>
                    <a:pt x="18301" y="3568"/>
                    <a:pt x="18566" y="3653"/>
                  </a:cubicBezTo>
                  <a:cubicBezTo>
                    <a:pt x="18826" y="3738"/>
                    <a:pt x="18714" y="3444"/>
                    <a:pt x="18764" y="3215"/>
                  </a:cubicBezTo>
                  <a:cubicBezTo>
                    <a:pt x="18815" y="2986"/>
                    <a:pt x="18928" y="3111"/>
                    <a:pt x="19076" y="3195"/>
                  </a:cubicBezTo>
                  <a:cubicBezTo>
                    <a:pt x="19224" y="3280"/>
                    <a:pt x="19270" y="3300"/>
                    <a:pt x="19270" y="3111"/>
                  </a:cubicBezTo>
                  <a:cubicBezTo>
                    <a:pt x="19270" y="2922"/>
                    <a:pt x="19403" y="2882"/>
                    <a:pt x="19516" y="3046"/>
                  </a:cubicBezTo>
                  <a:cubicBezTo>
                    <a:pt x="19629" y="3215"/>
                    <a:pt x="19317" y="3568"/>
                    <a:pt x="19317" y="3568"/>
                  </a:cubicBezTo>
                  <a:cubicBezTo>
                    <a:pt x="19317" y="3568"/>
                    <a:pt x="19220" y="3947"/>
                    <a:pt x="19399" y="4071"/>
                  </a:cubicBezTo>
                  <a:cubicBezTo>
                    <a:pt x="19578" y="4195"/>
                    <a:pt x="19940" y="4742"/>
                    <a:pt x="20155" y="4932"/>
                  </a:cubicBezTo>
                  <a:cubicBezTo>
                    <a:pt x="20369" y="5121"/>
                    <a:pt x="20221" y="4618"/>
                    <a:pt x="20221" y="4260"/>
                  </a:cubicBezTo>
                  <a:cubicBezTo>
                    <a:pt x="20221" y="3902"/>
                    <a:pt x="20026" y="3947"/>
                    <a:pt x="19878" y="3613"/>
                  </a:cubicBezTo>
                  <a:cubicBezTo>
                    <a:pt x="19730" y="3280"/>
                    <a:pt x="19827" y="3424"/>
                    <a:pt x="20108" y="3424"/>
                  </a:cubicBezTo>
                  <a:cubicBezTo>
                    <a:pt x="20388" y="3424"/>
                    <a:pt x="20404" y="3300"/>
                    <a:pt x="20470" y="3195"/>
                  </a:cubicBezTo>
                  <a:cubicBezTo>
                    <a:pt x="20536" y="3091"/>
                    <a:pt x="20583" y="3071"/>
                    <a:pt x="20832" y="3071"/>
                  </a:cubicBezTo>
                  <a:cubicBezTo>
                    <a:pt x="21078" y="3071"/>
                    <a:pt x="20930" y="2947"/>
                    <a:pt x="20817" y="2777"/>
                  </a:cubicBezTo>
                  <a:cubicBezTo>
                    <a:pt x="20704" y="2608"/>
                    <a:pt x="20474" y="2653"/>
                    <a:pt x="20556" y="2549"/>
                  </a:cubicBezTo>
                  <a:cubicBezTo>
                    <a:pt x="20637" y="2444"/>
                    <a:pt x="21081" y="2613"/>
                    <a:pt x="21292" y="2718"/>
                  </a:cubicBezTo>
                  <a:cubicBezTo>
                    <a:pt x="21506" y="2822"/>
                    <a:pt x="21455" y="2738"/>
                    <a:pt x="21424" y="2489"/>
                  </a:cubicBezTo>
                  <a:cubicBezTo>
                    <a:pt x="21393" y="2240"/>
                    <a:pt x="21210" y="2424"/>
                    <a:pt x="20688" y="2176"/>
                  </a:cubicBezTo>
                  <a:cubicBezTo>
                    <a:pt x="20162" y="1927"/>
                    <a:pt x="19590" y="1778"/>
                    <a:pt x="19411" y="1778"/>
                  </a:cubicBezTo>
                  <a:cubicBezTo>
                    <a:pt x="19231" y="1778"/>
                    <a:pt x="19360" y="1633"/>
                    <a:pt x="19492" y="1633"/>
                  </a:cubicBezTo>
                  <a:cubicBezTo>
                    <a:pt x="19625" y="1633"/>
                    <a:pt x="19590" y="1489"/>
                    <a:pt x="19461" y="1404"/>
                  </a:cubicBezTo>
                  <a:cubicBezTo>
                    <a:pt x="19329" y="1320"/>
                    <a:pt x="19216" y="1385"/>
                    <a:pt x="19165" y="1574"/>
                  </a:cubicBezTo>
                  <a:cubicBezTo>
                    <a:pt x="19115" y="1763"/>
                    <a:pt x="19313" y="1783"/>
                    <a:pt x="18936" y="1783"/>
                  </a:cubicBezTo>
                  <a:cubicBezTo>
                    <a:pt x="18558" y="1783"/>
                    <a:pt x="18281" y="1783"/>
                    <a:pt x="17837" y="1678"/>
                  </a:cubicBezTo>
                  <a:cubicBezTo>
                    <a:pt x="17393" y="1574"/>
                    <a:pt x="17230" y="1574"/>
                    <a:pt x="16852" y="1554"/>
                  </a:cubicBezTo>
                  <a:cubicBezTo>
                    <a:pt x="16474" y="1534"/>
                    <a:pt x="16509" y="1325"/>
                    <a:pt x="16116" y="1325"/>
                  </a:cubicBezTo>
                  <a:cubicBezTo>
                    <a:pt x="15722" y="1325"/>
                    <a:pt x="15855" y="1136"/>
                    <a:pt x="15691" y="907"/>
                  </a:cubicBezTo>
                  <a:cubicBezTo>
                    <a:pt x="15528" y="678"/>
                    <a:pt x="15446" y="738"/>
                    <a:pt x="14955" y="738"/>
                  </a:cubicBezTo>
                  <a:cubicBezTo>
                    <a:pt x="14464" y="738"/>
                    <a:pt x="14725" y="987"/>
                    <a:pt x="14823" y="1031"/>
                  </a:cubicBezTo>
                  <a:cubicBezTo>
                    <a:pt x="14920" y="1071"/>
                    <a:pt x="15185" y="1176"/>
                    <a:pt x="15364" y="1390"/>
                  </a:cubicBezTo>
                  <a:cubicBezTo>
                    <a:pt x="15543" y="1598"/>
                    <a:pt x="15037" y="1514"/>
                    <a:pt x="14823" y="1534"/>
                  </a:cubicBezTo>
                  <a:cubicBezTo>
                    <a:pt x="14608" y="1554"/>
                    <a:pt x="14628" y="1390"/>
                    <a:pt x="14379" y="1201"/>
                  </a:cubicBezTo>
                  <a:cubicBezTo>
                    <a:pt x="14133" y="1011"/>
                    <a:pt x="13526" y="1116"/>
                    <a:pt x="13183" y="1096"/>
                  </a:cubicBezTo>
                  <a:cubicBezTo>
                    <a:pt x="12840" y="1076"/>
                    <a:pt x="12821" y="1096"/>
                    <a:pt x="12692" y="783"/>
                  </a:cubicBezTo>
                  <a:cubicBezTo>
                    <a:pt x="12560" y="469"/>
                    <a:pt x="12283" y="638"/>
                    <a:pt x="11921" y="638"/>
                  </a:cubicBezTo>
                  <a:cubicBezTo>
                    <a:pt x="11559" y="638"/>
                    <a:pt x="11364" y="410"/>
                    <a:pt x="11185" y="260"/>
                  </a:cubicBezTo>
                  <a:cubicBezTo>
                    <a:pt x="11006" y="116"/>
                    <a:pt x="10725" y="91"/>
                    <a:pt x="10332" y="12"/>
                  </a:cubicBezTo>
                  <a:cubicBezTo>
                    <a:pt x="9939" y="-73"/>
                    <a:pt x="10153" y="325"/>
                    <a:pt x="10301" y="345"/>
                  </a:cubicBezTo>
                  <a:cubicBezTo>
                    <a:pt x="10301" y="345"/>
                    <a:pt x="10465" y="429"/>
                    <a:pt x="10628" y="449"/>
                  </a:cubicBezTo>
                  <a:cubicBezTo>
                    <a:pt x="10792" y="469"/>
                    <a:pt x="11138" y="489"/>
                    <a:pt x="11317" y="763"/>
                  </a:cubicBezTo>
                  <a:cubicBezTo>
                    <a:pt x="11497" y="1036"/>
                    <a:pt x="10761" y="932"/>
                    <a:pt x="10433" y="1161"/>
                  </a:cubicBezTo>
                  <a:cubicBezTo>
                    <a:pt x="10106" y="1390"/>
                    <a:pt x="9841" y="1285"/>
                    <a:pt x="9615" y="1409"/>
                  </a:cubicBezTo>
                  <a:cubicBezTo>
                    <a:pt x="9386" y="1534"/>
                    <a:pt x="9728" y="1743"/>
                    <a:pt x="9814" y="2016"/>
                  </a:cubicBezTo>
                  <a:cubicBezTo>
                    <a:pt x="9896" y="2290"/>
                    <a:pt x="9814" y="2290"/>
                    <a:pt x="9666" y="2350"/>
                  </a:cubicBezTo>
                  <a:cubicBezTo>
                    <a:pt x="9518" y="2414"/>
                    <a:pt x="9717" y="2056"/>
                    <a:pt x="9651" y="1952"/>
                  </a:cubicBezTo>
                  <a:cubicBezTo>
                    <a:pt x="9584" y="1847"/>
                    <a:pt x="9339" y="1305"/>
                    <a:pt x="9144" y="1136"/>
                  </a:cubicBezTo>
                  <a:cubicBezTo>
                    <a:pt x="8946" y="967"/>
                    <a:pt x="8981" y="1280"/>
                    <a:pt x="9012" y="1514"/>
                  </a:cubicBezTo>
                  <a:cubicBezTo>
                    <a:pt x="9043" y="1743"/>
                    <a:pt x="9094" y="1743"/>
                    <a:pt x="9144" y="1912"/>
                  </a:cubicBezTo>
                  <a:cubicBezTo>
                    <a:pt x="9195" y="2081"/>
                    <a:pt x="8930" y="1912"/>
                    <a:pt x="8801" y="1788"/>
                  </a:cubicBezTo>
                  <a:cubicBezTo>
                    <a:pt x="8669" y="1663"/>
                    <a:pt x="8245" y="1957"/>
                    <a:pt x="8046" y="1827"/>
                  </a:cubicBezTo>
                  <a:cubicBezTo>
                    <a:pt x="7851" y="1703"/>
                    <a:pt x="8112" y="1743"/>
                    <a:pt x="8112" y="1618"/>
                  </a:cubicBezTo>
                  <a:cubicBezTo>
                    <a:pt x="8112" y="1494"/>
                    <a:pt x="7882" y="1598"/>
                    <a:pt x="7816" y="1409"/>
                  </a:cubicBezTo>
                  <a:cubicBezTo>
                    <a:pt x="7750" y="1220"/>
                    <a:pt x="8225" y="992"/>
                    <a:pt x="8521" y="927"/>
                  </a:cubicBezTo>
                  <a:cubicBezTo>
                    <a:pt x="8817" y="862"/>
                    <a:pt x="8782" y="862"/>
                    <a:pt x="8782" y="678"/>
                  </a:cubicBezTo>
                  <a:cubicBezTo>
                    <a:pt x="8782" y="489"/>
                    <a:pt x="8256" y="554"/>
                    <a:pt x="7816" y="822"/>
                  </a:cubicBezTo>
                  <a:cubicBezTo>
                    <a:pt x="7372" y="1096"/>
                    <a:pt x="7489" y="1285"/>
                    <a:pt x="7423" y="1469"/>
                  </a:cubicBezTo>
                  <a:cubicBezTo>
                    <a:pt x="7357" y="1658"/>
                    <a:pt x="7571" y="1678"/>
                    <a:pt x="7668" y="1783"/>
                  </a:cubicBezTo>
                  <a:cubicBezTo>
                    <a:pt x="7766" y="1887"/>
                    <a:pt x="7555" y="1927"/>
                    <a:pt x="7357" y="2011"/>
                  </a:cubicBezTo>
                  <a:cubicBezTo>
                    <a:pt x="7162" y="2096"/>
                    <a:pt x="7111" y="2011"/>
                    <a:pt x="6881" y="2116"/>
                  </a:cubicBezTo>
                  <a:cubicBezTo>
                    <a:pt x="6652" y="2220"/>
                    <a:pt x="6784" y="2345"/>
                    <a:pt x="6585" y="2449"/>
                  </a:cubicBezTo>
                  <a:cubicBezTo>
                    <a:pt x="6391" y="2554"/>
                    <a:pt x="6406" y="2554"/>
                    <a:pt x="6243" y="2638"/>
                  </a:cubicBezTo>
                  <a:cubicBezTo>
                    <a:pt x="6079" y="2723"/>
                    <a:pt x="6274" y="2325"/>
                    <a:pt x="6504" y="2280"/>
                  </a:cubicBezTo>
                  <a:cubicBezTo>
                    <a:pt x="6733" y="2240"/>
                    <a:pt x="6667" y="2071"/>
                    <a:pt x="6601" y="2006"/>
                  </a:cubicBezTo>
                  <a:cubicBezTo>
                    <a:pt x="6535" y="1942"/>
                    <a:pt x="6110" y="1778"/>
                    <a:pt x="5651" y="1608"/>
                  </a:cubicBezTo>
                  <a:cubicBezTo>
                    <a:pt x="5191" y="1439"/>
                    <a:pt x="4455" y="1673"/>
                    <a:pt x="4210" y="1817"/>
                  </a:cubicBezTo>
                  <a:cubicBezTo>
                    <a:pt x="3964" y="1962"/>
                    <a:pt x="3980" y="2071"/>
                    <a:pt x="3949" y="2280"/>
                  </a:cubicBezTo>
                  <a:cubicBezTo>
                    <a:pt x="3918" y="2489"/>
                    <a:pt x="3357" y="2802"/>
                    <a:pt x="3080" y="2991"/>
                  </a:cubicBezTo>
                  <a:cubicBezTo>
                    <a:pt x="2800" y="3180"/>
                    <a:pt x="3049" y="3429"/>
                    <a:pt x="3131" y="3598"/>
                  </a:cubicBezTo>
                  <a:cubicBezTo>
                    <a:pt x="3213" y="3767"/>
                    <a:pt x="3392" y="3683"/>
                    <a:pt x="3622" y="3598"/>
                  </a:cubicBezTo>
                  <a:cubicBezTo>
                    <a:pt x="3851" y="3514"/>
                    <a:pt x="3816" y="3872"/>
                    <a:pt x="3851" y="3996"/>
                  </a:cubicBezTo>
                  <a:cubicBezTo>
                    <a:pt x="3882" y="4121"/>
                    <a:pt x="4015" y="4141"/>
                    <a:pt x="4229" y="4016"/>
                  </a:cubicBezTo>
                  <a:cubicBezTo>
                    <a:pt x="4443" y="3892"/>
                    <a:pt x="4393" y="3598"/>
                    <a:pt x="4393" y="3429"/>
                  </a:cubicBezTo>
                  <a:cubicBezTo>
                    <a:pt x="4393" y="3260"/>
                    <a:pt x="4342" y="3175"/>
                    <a:pt x="4490" y="2947"/>
                  </a:cubicBezTo>
                  <a:cubicBezTo>
                    <a:pt x="4638" y="2718"/>
                    <a:pt x="4770" y="2569"/>
                    <a:pt x="4899" y="2464"/>
                  </a:cubicBezTo>
                  <a:cubicBezTo>
                    <a:pt x="5031" y="2360"/>
                    <a:pt x="5012" y="2549"/>
                    <a:pt x="4817" y="2758"/>
                  </a:cubicBezTo>
                  <a:cubicBezTo>
                    <a:pt x="4622" y="2967"/>
                    <a:pt x="4751" y="3031"/>
                    <a:pt x="4848" y="3280"/>
                  </a:cubicBezTo>
                  <a:cubicBezTo>
                    <a:pt x="4946" y="3534"/>
                    <a:pt x="5144" y="3280"/>
                    <a:pt x="5390" y="3240"/>
                  </a:cubicBezTo>
                  <a:cubicBezTo>
                    <a:pt x="5635" y="3200"/>
                    <a:pt x="5176" y="3514"/>
                    <a:pt x="4996" y="3514"/>
                  </a:cubicBezTo>
                  <a:cubicBezTo>
                    <a:pt x="4817" y="3514"/>
                    <a:pt x="4996" y="3762"/>
                    <a:pt x="4883" y="3762"/>
                  </a:cubicBezTo>
                  <a:cubicBezTo>
                    <a:pt x="4770" y="3762"/>
                    <a:pt x="4751" y="3867"/>
                    <a:pt x="4735" y="4121"/>
                  </a:cubicBezTo>
                  <a:cubicBezTo>
                    <a:pt x="4720" y="4374"/>
                    <a:pt x="4654" y="4310"/>
                    <a:pt x="4521" y="4374"/>
                  </a:cubicBezTo>
                  <a:cubicBezTo>
                    <a:pt x="4389" y="4439"/>
                    <a:pt x="4194" y="4459"/>
                    <a:pt x="3980" y="4394"/>
                  </a:cubicBezTo>
                  <a:cubicBezTo>
                    <a:pt x="3766" y="4330"/>
                    <a:pt x="3785" y="4081"/>
                    <a:pt x="3637" y="3912"/>
                  </a:cubicBezTo>
                  <a:cubicBezTo>
                    <a:pt x="3489" y="3743"/>
                    <a:pt x="3458" y="3996"/>
                    <a:pt x="3458" y="4101"/>
                  </a:cubicBezTo>
                  <a:cubicBezTo>
                    <a:pt x="3458" y="4205"/>
                    <a:pt x="3310" y="4434"/>
                    <a:pt x="3244" y="4434"/>
                  </a:cubicBezTo>
                  <a:cubicBezTo>
                    <a:pt x="3178" y="4434"/>
                    <a:pt x="2983" y="4688"/>
                    <a:pt x="2866" y="4897"/>
                  </a:cubicBezTo>
                  <a:cubicBezTo>
                    <a:pt x="2753" y="5106"/>
                    <a:pt x="2671" y="4981"/>
                    <a:pt x="2636" y="4897"/>
                  </a:cubicBezTo>
                  <a:cubicBezTo>
                    <a:pt x="2605" y="4812"/>
                    <a:pt x="2718" y="4688"/>
                    <a:pt x="2652" y="4479"/>
                  </a:cubicBezTo>
                  <a:cubicBezTo>
                    <a:pt x="2586" y="4270"/>
                    <a:pt x="2325" y="4101"/>
                    <a:pt x="2406" y="3618"/>
                  </a:cubicBezTo>
                  <a:cubicBezTo>
                    <a:pt x="2488" y="3136"/>
                    <a:pt x="2309" y="3389"/>
                    <a:pt x="2044" y="3429"/>
                  </a:cubicBezTo>
                  <a:cubicBezTo>
                    <a:pt x="1783" y="3469"/>
                    <a:pt x="1701" y="3618"/>
                    <a:pt x="1682" y="3743"/>
                  </a:cubicBezTo>
                  <a:cubicBezTo>
                    <a:pt x="1666" y="3867"/>
                    <a:pt x="1518" y="4121"/>
                    <a:pt x="1355" y="4349"/>
                  </a:cubicBezTo>
                  <a:cubicBezTo>
                    <a:pt x="1191" y="4578"/>
                    <a:pt x="1304" y="4767"/>
                    <a:pt x="1386" y="5021"/>
                  </a:cubicBezTo>
                  <a:cubicBezTo>
                    <a:pt x="1468" y="5275"/>
                    <a:pt x="1682" y="4936"/>
                    <a:pt x="1748" y="4728"/>
                  </a:cubicBezTo>
                  <a:cubicBezTo>
                    <a:pt x="1814" y="4519"/>
                    <a:pt x="1896" y="4414"/>
                    <a:pt x="1994" y="4519"/>
                  </a:cubicBezTo>
                  <a:cubicBezTo>
                    <a:pt x="2091" y="4623"/>
                    <a:pt x="1846" y="4812"/>
                    <a:pt x="1814" y="5061"/>
                  </a:cubicBezTo>
                  <a:cubicBezTo>
                    <a:pt x="1783" y="5315"/>
                    <a:pt x="1881" y="5290"/>
                    <a:pt x="2110" y="5205"/>
                  </a:cubicBezTo>
                  <a:cubicBezTo>
                    <a:pt x="2340" y="5121"/>
                    <a:pt x="2223" y="5061"/>
                    <a:pt x="2406" y="5165"/>
                  </a:cubicBezTo>
                  <a:cubicBezTo>
                    <a:pt x="2586" y="5270"/>
                    <a:pt x="2243" y="5354"/>
                    <a:pt x="2029" y="5374"/>
                  </a:cubicBezTo>
                  <a:cubicBezTo>
                    <a:pt x="1814" y="5394"/>
                    <a:pt x="1896" y="5583"/>
                    <a:pt x="2079" y="5752"/>
                  </a:cubicBezTo>
                  <a:cubicBezTo>
                    <a:pt x="2258" y="5921"/>
                    <a:pt x="2177" y="6170"/>
                    <a:pt x="2064" y="6190"/>
                  </a:cubicBezTo>
                  <a:cubicBezTo>
                    <a:pt x="1951" y="6210"/>
                    <a:pt x="1737" y="6255"/>
                    <a:pt x="1409" y="6334"/>
                  </a:cubicBezTo>
                  <a:cubicBezTo>
                    <a:pt x="1082" y="6419"/>
                    <a:pt x="1378" y="6752"/>
                    <a:pt x="1312" y="6941"/>
                  </a:cubicBezTo>
                  <a:cubicBezTo>
                    <a:pt x="1246" y="7130"/>
                    <a:pt x="1230" y="7548"/>
                    <a:pt x="1378" y="7568"/>
                  </a:cubicBezTo>
                  <a:cubicBezTo>
                    <a:pt x="1526" y="7588"/>
                    <a:pt x="1526" y="7901"/>
                    <a:pt x="1444" y="8006"/>
                  </a:cubicBezTo>
                  <a:cubicBezTo>
                    <a:pt x="1363" y="8110"/>
                    <a:pt x="1347" y="8215"/>
                    <a:pt x="1148" y="8404"/>
                  </a:cubicBezTo>
                  <a:cubicBezTo>
                    <a:pt x="950" y="8593"/>
                    <a:pt x="1098" y="8762"/>
                    <a:pt x="1035" y="9011"/>
                  </a:cubicBezTo>
                  <a:cubicBezTo>
                    <a:pt x="969" y="9259"/>
                    <a:pt x="806" y="9115"/>
                    <a:pt x="611" y="9389"/>
                  </a:cubicBezTo>
                  <a:cubicBezTo>
                    <a:pt x="416" y="9662"/>
                    <a:pt x="331" y="9871"/>
                    <a:pt x="186" y="10185"/>
                  </a:cubicBezTo>
                  <a:cubicBezTo>
                    <a:pt x="38" y="10498"/>
                    <a:pt x="23" y="10518"/>
                    <a:pt x="202" y="10896"/>
                  </a:cubicBezTo>
                  <a:cubicBezTo>
                    <a:pt x="381" y="11274"/>
                    <a:pt x="202" y="11379"/>
                    <a:pt x="54" y="11712"/>
                  </a:cubicBezTo>
                  <a:cubicBezTo>
                    <a:pt x="-94" y="12045"/>
                    <a:pt x="105" y="12070"/>
                    <a:pt x="167" y="12359"/>
                  </a:cubicBezTo>
                  <a:cubicBezTo>
                    <a:pt x="233" y="12652"/>
                    <a:pt x="366" y="12588"/>
                    <a:pt x="412" y="12881"/>
                  </a:cubicBezTo>
                  <a:cubicBezTo>
                    <a:pt x="463" y="13175"/>
                    <a:pt x="525" y="13259"/>
                    <a:pt x="755" y="13468"/>
                  </a:cubicBezTo>
                  <a:cubicBezTo>
                    <a:pt x="985" y="13677"/>
                    <a:pt x="1215" y="13970"/>
                    <a:pt x="1328" y="13906"/>
                  </a:cubicBezTo>
                  <a:cubicBezTo>
                    <a:pt x="1441" y="13841"/>
                    <a:pt x="1624" y="13677"/>
                    <a:pt x="2001" y="13697"/>
                  </a:cubicBezTo>
                  <a:cubicBezTo>
                    <a:pt x="2379" y="13717"/>
                    <a:pt x="2247" y="13488"/>
                    <a:pt x="2640" y="13403"/>
                  </a:cubicBezTo>
                  <a:cubicBezTo>
                    <a:pt x="3033" y="13319"/>
                    <a:pt x="2819" y="13468"/>
                    <a:pt x="2870" y="13612"/>
                  </a:cubicBezTo>
                  <a:cubicBezTo>
                    <a:pt x="2920" y="13762"/>
                    <a:pt x="3131" y="13906"/>
                    <a:pt x="3427" y="13926"/>
                  </a:cubicBezTo>
                  <a:cubicBezTo>
                    <a:pt x="3723" y="13946"/>
                    <a:pt x="3477" y="14408"/>
                    <a:pt x="3458" y="14702"/>
                  </a:cubicBezTo>
                  <a:cubicBezTo>
                    <a:pt x="3442" y="14995"/>
                    <a:pt x="3458" y="14995"/>
                    <a:pt x="3606" y="15244"/>
                  </a:cubicBezTo>
                  <a:cubicBezTo>
                    <a:pt x="3754" y="15493"/>
                    <a:pt x="3949" y="16060"/>
                    <a:pt x="3999" y="16353"/>
                  </a:cubicBezTo>
                  <a:cubicBezTo>
                    <a:pt x="4050" y="16647"/>
                    <a:pt x="3949" y="16980"/>
                    <a:pt x="3820" y="17254"/>
                  </a:cubicBezTo>
                  <a:cubicBezTo>
                    <a:pt x="3688" y="17527"/>
                    <a:pt x="3738" y="18154"/>
                    <a:pt x="4015" y="18617"/>
                  </a:cubicBezTo>
                  <a:cubicBezTo>
                    <a:pt x="4295" y="19079"/>
                    <a:pt x="4128" y="19055"/>
                    <a:pt x="4128" y="19537"/>
                  </a:cubicBezTo>
                  <a:cubicBezTo>
                    <a:pt x="4128" y="20020"/>
                    <a:pt x="4326" y="19935"/>
                    <a:pt x="4471" y="20209"/>
                  </a:cubicBezTo>
                  <a:cubicBezTo>
                    <a:pt x="4619" y="20482"/>
                    <a:pt x="4552" y="20985"/>
                    <a:pt x="4685" y="21253"/>
                  </a:cubicBezTo>
                  <a:cubicBezTo>
                    <a:pt x="4817" y="21527"/>
                    <a:pt x="5047" y="21273"/>
                    <a:pt x="5308" y="21149"/>
                  </a:cubicBezTo>
                  <a:cubicBezTo>
                    <a:pt x="5569" y="21025"/>
                    <a:pt x="5686" y="21064"/>
                    <a:pt x="5997" y="20771"/>
                  </a:cubicBezTo>
                  <a:cubicBezTo>
                    <a:pt x="6309" y="20477"/>
                    <a:pt x="6554" y="19890"/>
                    <a:pt x="6554" y="19726"/>
                  </a:cubicBezTo>
                  <a:cubicBezTo>
                    <a:pt x="6554" y="19557"/>
                    <a:pt x="6652" y="19497"/>
                    <a:pt x="6815" y="19413"/>
                  </a:cubicBezTo>
                  <a:cubicBezTo>
                    <a:pt x="6979" y="19328"/>
                    <a:pt x="6948" y="18786"/>
                    <a:pt x="6928" y="18637"/>
                  </a:cubicBezTo>
                  <a:cubicBezTo>
                    <a:pt x="6913" y="18492"/>
                    <a:pt x="6959" y="18363"/>
                    <a:pt x="7026" y="18279"/>
                  </a:cubicBezTo>
                  <a:cubicBezTo>
                    <a:pt x="7092" y="18194"/>
                    <a:pt x="7501" y="17692"/>
                    <a:pt x="7649" y="17483"/>
                  </a:cubicBezTo>
                  <a:cubicBezTo>
                    <a:pt x="7797" y="17274"/>
                    <a:pt x="7664" y="16980"/>
                    <a:pt x="7633" y="16647"/>
                  </a:cubicBezTo>
                  <a:cubicBezTo>
                    <a:pt x="7602" y="16314"/>
                    <a:pt x="7501" y="16184"/>
                    <a:pt x="7501" y="15786"/>
                  </a:cubicBezTo>
                  <a:cubicBezTo>
                    <a:pt x="7501" y="15388"/>
                    <a:pt x="7403" y="15428"/>
                    <a:pt x="7945" y="14781"/>
                  </a:cubicBezTo>
                  <a:cubicBezTo>
                    <a:pt x="8486" y="14135"/>
                    <a:pt x="8992" y="13105"/>
                    <a:pt x="9043" y="12876"/>
                  </a:cubicBezTo>
                  <a:cubicBezTo>
                    <a:pt x="9094" y="12647"/>
                    <a:pt x="9074" y="12458"/>
                    <a:pt x="9043" y="12289"/>
                  </a:cubicBezTo>
                  <a:cubicBezTo>
                    <a:pt x="9012" y="12120"/>
                    <a:pt x="8307" y="12458"/>
                    <a:pt x="8143" y="12458"/>
                  </a:cubicBezTo>
                  <a:cubicBezTo>
                    <a:pt x="7980" y="12458"/>
                    <a:pt x="7684" y="11996"/>
                    <a:pt x="7653" y="11831"/>
                  </a:cubicBezTo>
                  <a:cubicBezTo>
                    <a:pt x="7621" y="11662"/>
                    <a:pt x="7372" y="11498"/>
                    <a:pt x="7162" y="11244"/>
                  </a:cubicBezTo>
                  <a:cubicBezTo>
                    <a:pt x="6948" y="10996"/>
                    <a:pt x="7111" y="10637"/>
                    <a:pt x="6948" y="10364"/>
                  </a:cubicBezTo>
                  <a:cubicBezTo>
                    <a:pt x="6784" y="10090"/>
                    <a:pt x="6702" y="9692"/>
                    <a:pt x="6667" y="9463"/>
                  </a:cubicBezTo>
                  <a:cubicBezTo>
                    <a:pt x="6636" y="9235"/>
                    <a:pt x="6913" y="9633"/>
                    <a:pt x="7127" y="9946"/>
                  </a:cubicBezTo>
                  <a:cubicBezTo>
                    <a:pt x="7341" y="10259"/>
                    <a:pt x="7618" y="10846"/>
                    <a:pt x="7699" y="11055"/>
                  </a:cubicBezTo>
                  <a:cubicBezTo>
                    <a:pt x="7781" y="11264"/>
                    <a:pt x="7847" y="11578"/>
                    <a:pt x="7863" y="11831"/>
                  </a:cubicBezTo>
                  <a:cubicBezTo>
                    <a:pt x="7878" y="12080"/>
                    <a:pt x="8011" y="12125"/>
                    <a:pt x="8206" y="12105"/>
                  </a:cubicBezTo>
                  <a:cubicBezTo>
                    <a:pt x="8400" y="12085"/>
                    <a:pt x="9090" y="11622"/>
                    <a:pt x="9335" y="11478"/>
                  </a:cubicBezTo>
                  <a:cubicBezTo>
                    <a:pt x="9580" y="11334"/>
                    <a:pt x="9876" y="10891"/>
                    <a:pt x="9989" y="10473"/>
                  </a:cubicBezTo>
                  <a:cubicBezTo>
                    <a:pt x="10102" y="10055"/>
                    <a:pt x="9744" y="10115"/>
                    <a:pt x="9580" y="9906"/>
                  </a:cubicBezTo>
                  <a:cubicBezTo>
                    <a:pt x="9417" y="9697"/>
                    <a:pt x="9417" y="9906"/>
                    <a:pt x="9218" y="9971"/>
                  </a:cubicBezTo>
                  <a:cubicBezTo>
                    <a:pt x="9023" y="10036"/>
                    <a:pt x="8856" y="9697"/>
                    <a:pt x="8544" y="9324"/>
                  </a:cubicBezTo>
                  <a:cubicBezTo>
                    <a:pt x="8233" y="8946"/>
                    <a:pt x="8431" y="9075"/>
                    <a:pt x="8494" y="8991"/>
                  </a:cubicBezTo>
                  <a:cubicBezTo>
                    <a:pt x="8556" y="8906"/>
                    <a:pt x="8872" y="9180"/>
                    <a:pt x="9051" y="9453"/>
                  </a:cubicBezTo>
                  <a:cubicBezTo>
                    <a:pt x="9230" y="9727"/>
                    <a:pt x="9265" y="9623"/>
                    <a:pt x="9475" y="9623"/>
                  </a:cubicBezTo>
                  <a:cubicBezTo>
                    <a:pt x="9689" y="9623"/>
                    <a:pt x="9736" y="9747"/>
                    <a:pt x="10017" y="9851"/>
                  </a:cubicBezTo>
                  <a:cubicBezTo>
                    <a:pt x="10297" y="9956"/>
                    <a:pt x="10441" y="9812"/>
                    <a:pt x="10683" y="9842"/>
                  </a:cubicBezTo>
                  <a:cubicBezTo>
                    <a:pt x="10920" y="9871"/>
                    <a:pt x="10885" y="10021"/>
                    <a:pt x="11053" y="10354"/>
                  </a:cubicBezTo>
                  <a:cubicBezTo>
                    <a:pt x="11216" y="10687"/>
                    <a:pt x="11150" y="10583"/>
                    <a:pt x="11512" y="10628"/>
                  </a:cubicBezTo>
                  <a:cubicBezTo>
                    <a:pt x="11874" y="10667"/>
                    <a:pt x="11610" y="10628"/>
                    <a:pt x="11610" y="10921"/>
                  </a:cubicBezTo>
                  <a:cubicBezTo>
                    <a:pt x="11610" y="11215"/>
                    <a:pt x="11641" y="11319"/>
                    <a:pt x="11855" y="11677"/>
                  </a:cubicBezTo>
                  <a:cubicBezTo>
                    <a:pt x="12069" y="12035"/>
                    <a:pt x="12151" y="12702"/>
                    <a:pt x="12217" y="13040"/>
                  </a:cubicBezTo>
                  <a:cubicBezTo>
                    <a:pt x="12283" y="13374"/>
                    <a:pt x="12416" y="13040"/>
                    <a:pt x="12626" y="13040"/>
                  </a:cubicBezTo>
                  <a:cubicBezTo>
                    <a:pt x="12840" y="13040"/>
                    <a:pt x="12642" y="13269"/>
                    <a:pt x="12805" y="13607"/>
                  </a:cubicBezTo>
                  <a:cubicBezTo>
                    <a:pt x="12969" y="13941"/>
                    <a:pt x="13086" y="13503"/>
                    <a:pt x="13086" y="13378"/>
                  </a:cubicBezTo>
                  <a:cubicBezTo>
                    <a:pt x="13086" y="13254"/>
                    <a:pt x="12988" y="12941"/>
                    <a:pt x="12891" y="12836"/>
                  </a:cubicBezTo>
                  <a:cubicBezTo>
                    <a:pt x="12794" y="12732"/>
                    <a:pt x="12661" y="12752"/>
                    <a:pt x="12774" y="12588"/>
                  </a:cubicBezTo>
                  <a:cubicBezTo>
                    <a:pt x="12891" y="12418"/>
                    <a:pt x="12790" y="12254"/>
                    <a:pt x="12790" y="12020"/>
                  </a:cubicBezTo>
                  <a:cubicBezTo>
                    <a:pt x="12790" y="11792"/>
                    <a:pt x="12805" y="11622"/>
                    <a:pt x="12887" y="11518"/>
                  </a:cubicBezTo>
                  <a:cubicBezTo>
                    <a:pt x="12969" y="11414"/>
                    <a:pt x="13265" y="11035"/>
                    <a:pt x="13444" y="10762"/>
                  </a:cubicBezTo>
                  <a:cubicBezTo>
                    <a:pt x="13623" y="10488"/>
                    <a:pt x="13771" y="10448"/>
                    <a:pt x="14016" y="10468"/>
                  </a:cubicBezTo>
                  <a:cubicBezTo>
                    <a:pt x="14262" y="10488"/>
                    <a:pt x="14067" y="10533"/>
                    <a:pt x="14215" y="10782"/>
                  </a:cubicBezTo>
                  <a:cubicBezTo>
                    <a:pt x="14363" y="11035"/>
                    <a:pt x="14394" y="11389"/>
                    <a:pt x="14558" y="11642"/>
                  </a:cubicBezTo>
                  <a:cubicBezTo>
                    <a:pt x="14721" y="11896"/>
                    <a:pt x="14737" y="11603"/>
                    <a:pt x="14869" y="11518"/>
                  </a:cubicBezTo>
                  <a:cubicBezTo>
                    <a:pt x="15002" y="11433"/>
                    <a:pt x="14920" y="11767"/>
                    <a:pt x="15017" y="12020"/>
                  </a:cubicBezTo>
                  <a:cubicBezTo>
                    <a:pt x="15115" y="12274"/>
                    <a:pt x="15049" y="12607"/>
                    <a:pt x="15049" y="12836"/>
                  </a:cubicBezTo>
                  <a:cubicBezTo>
                    <a:pt x="15049" y="13065"/>
                    <a:pt x="15263" y="13299"/>
                    <a:pt x="15391" y="13508"/>
                  </a:cubicBezTo>
                  <a:cubicBezTo>
                    <a:pt x="15524" y="13717"/>
                    <a:pt x="15473" y="13821"/>
                    <a:pt x="15391" y="13906"/>
                  </a:cubicBezTo>
                  <a:cubicBezTo>
                    <a:pt x="15310" y="13990"/>
                    <a:pt x="15146" y="13697"/>
                    <a:pt x="15014" y="13528"/>
                  </a:cubicBezTo>
                  <a:cubicBezTo>
                    <a:pt x="14881" y="13359"/>
                    <a:pt x="14686" y="13463"/>
                    <a:pt x="14819" y="13652"/>
                  </a:cubicBezTo>
                  <a:cubicBezTo>
                    <a:pt x="14951" y="13841"/>
                    <a:pt x="15033" y="14174"/>
                    <a:pt x="15181" y="14533"/>
                  </a:cubicBezTo>
                  <a:cubicBezTo>
                    <a:pt x="15329" y="14891"/>
                    <a:pt x="15641" y="15309"/>
                    <a:pt x="15855" y="15682"/>
                  </a:cubicBezTo>
                  <a:cubicBezTo>
                    <a:pt x="16069" y="16060"/>
                    <a:pt x="16754" y="16224"/>
                    <a:pt x="17019" y="16224"/>
                  </a:cubicBezTo>
                  <a:cubicBezTo>
                    <a:pt x="17253" y="16209"/>
                    <a:pt x="17779" y="16503"/>
                    <a:pt x="18040" y="16542"/>
                  </a:cubicBezTo>
                  <a:close/>
                  <a:moveTo>
                    <a:pt x="6663" y="8419"/>
                  </a:moveTo>
                  <a:cubicBezTo>
                    <a:pt x="6566" y="8667"/>
                    <a:pt x="6515" y="8837"/>
                    <a:pt x="6367" y="8777"/>
                  </a:cubicBezTo>
                  <a:cubicBezTo>
                    <a:pt x="6219" y="8712"/>
                    <a:pt x="5729" y="8737"/>
                    <a:pt x="5483" y="8633"/>
                  </a:cubicBezTo>
                  <a:cubicBezTo>
                    <a:pt x="5238" y="8528"/>
                    <a:pt x="4876" y="8339"/>
                    <a:pt x="4809" y="8568"/>
                  </a:cubicBezTo>
                  <a:cubicBezTo>
                    <a:pt x="4743" y="8797"/>
                    <a:pt x="4973" y="8986"/>
                    <a:pt x="4564" y="8797"/>
                  </a:cubicBezTo>
                  <a:cubicBezTo>
                    <a:pt x="4155" y="8608"/>
                    <a:pt x="3711" y="8379"/>
                    <a:pt x="3664" y="8210"/>
                  </a:cubicBezTo>
                  <a:cubicBezTo>
                    <a:pt x="3614" y="8041"/>
                    <a:pt x="3828" y="7583"/>
                    <a:pt x="3532" y="7583"/>
                  </a:cubicBezTo>
                  <a:cubicBezTo>
                    <a:pt x="3236" y="7583"/>
                    <a:pt x="2827" y="7563"/>
                    <a:pt x="2695" y="7687"/>
                  </a:cubicBezTo>
                  <a:cubicBezTo>
                    <a:pt x="2562" y="7812"/>
                    <a:pt x="2056" y="8046"/>
                    <a:pt x="1892" y="7981"/>
                  </a:cubicBezTo>
                  <a:cubicBezTo>
                    <a:pt x="1744" y="7926"/>
                    <a:pt x="1515" y="7857"/>
                    <a:pt x="1779" y="7707"/>
                  </a:cubicBezTo>
                  <a:cubicBezTo>
                    <a:pt x="2040" y="7563"/>
                    <a:pt x="2352" y="7643"/>
                    <a:pt x="2387" y="7434"/>
                  </a:cubicBezTo>
                  <a:cubicBezTo>
                    <a:pt x="2418" y="7225"/>
                    <a:pt x="2157" y="7185"/>
                    <a:pt x="2418" y="6996"/>
                  </a:cubicBezTo>
                  <a:cubicBezTo>
                    <a:pt x="2679" y="6807"/>
                    <a:pt x="2582" y="6638"/>
                    <a:pt x="2761" y="6533"/>
                  </a:cubicBezTo>
                  <a:cubicBezTo>
                    <a:pt x="2940" y="6429"/>
                    <a:pt x="3185" y="6449"/>
                    <a:pt x="3318" y="6389"/>
                  </a:cubicBezTo>
                  <a:cubicBezTo>
                    <a:pt x="3450" y="6324"/>
                    <a:pt x="3267" y="6265"/>
                    <a:pt x="3532" y="6454"/>
                  </a:cubicBezTo>
                  <a:cubicBezTo>
                    <a:pt x="3793" y="6643"/>
                    <a:pt x="3956" y="6996"/>
                    <a:pt x="4089" y="7021"/>
                  </a:cubicBezTo>
                  <a:cubicBezTo>
                    <a:pt x="4221" y="7041"/>
                    <a:pt x="4303" y="7165"/>
                    <a:pt x="4221" y="7250"/>
                  </a:cubicBezTo>
                  <a:cubicBezTo>
                    <a:pt x="4140" y="7334"/>
                    <a:pt x="4007" y="7394"/>
                    <a:pt x="3960" y="7394"/>
                  </a:cubicBezTo>
                  <a:cubicBezTo>
                    <a:pt x="3910" y="7394"/>
                    <a:pt x="3879" y="7563"/>
                    <a:pt x="3929" y="7583"/>
                  </a:cubicBezTo>
                  <a:cubicBezTo>
                    <a:pt x="3980" y="7603"/>
                    <a:pt x="4093" y="7877"/>
                    <a:pt x="4175" y="7792"/>
                  </a:cubicBezTo>
                  <a:cubicBezTo>
                    <a:pt x="4256" y="7707"/>
                    <a:pt x="4175" y="7583"/>
                    <a:pt x="4323" y="7518"/>
                  </a:cubicBezTo>
                  <a:cubicBezTo>
                    <a:pt x="4471" y="7454"/>
                    <a:pt x="4619" y="7374"/>
                    <a:pt x="4552" y="7245"/>
                  </a:cubicBezTo>
                  <a:cubicBezTo>
                    <a:pt x="4486" y="7120"/>
                    <a:pt x="4420" y="6971"/>
                    <a:pt x="4552" y="7056"/>
                  </a:cubicBezTo>
                  <a:cubicBezTo>
                    <a:pt x="4685" y="7140"/>
                    <a:pt x="4798" y="7095"/>
                    <a:pt x="4650" y="6911"/>
                  </a:cubicBezTo>
                  <a:cubicBezTo>
                    <a:pt x="4502" y="6722"/>
                    <a:pt x="4451" y="6722"/>
                    <a:pt x="4272" y="6553"/>
                  </a:cubicBezTo>
                  <a:cubicBezTo>
                    <a:pt x="4093" y="6384"/>
                    <a:pt x="3894" y="6300"/>
                    <a:pt x="3894" y="6175"/>
                  </a:cubicBezTo>
                  <a:cubicBezTo>
                    <a:pt x="3894" y="6051"/>
                    <a:pt x="3781" y="5817"/>
                    <a:pt x="3960" y="5902"/>
                  </a:cubicBezTo>
                  <a:cubicBezTo>
                    <a:pt x="4140" y="5986"/>
                    <a:pt x="4763" y="6424"/>
                    <a:pt x="4763" y="6593"/>
                  </a:cubicBezTo>
                  <a:cubicBezTo>
                    <a:pt x="4763" y="6762"/>
                    <a:pt x="4926" y="7056"/>
                    <a:pt x="4778" y="7200"/>
                  </a:cubicBezTo>
                  <a:cubicBezTo>
                    <a:pt x="4630" y="7344"/>
                    <a:pt x="4926" y="7389"/>
                    <a:pt x="4992" y="7474"/>
                  </a:cubicBezTo>
                  <a:cubicBezTo>
                    <a:pt x="5059" y="7558"/>
                    <a:pt x="5024" y="7787"/>
                    <a:pt x="5207" y="7747"/>
                  </a:cubicBezTo>
                  <a:cubicBezTo>
                    <a:pt x="5386" y="7707"/>
                    <a:pt x="5518" y="7727"/>
                    <a:pt x="5421" y="7493"/>
                  </a:cubicBezTo>
                  <a:cubicBezTo>
                    <a:pt x="5324" y="7265"/>
                    <a:pt x="5160" y="7160"/>
                    <a:pt x="5324" y="7076"/>
                  </a:cubicBezTo>
                  <a:cubicBezTo>
                    <a:pt x="5487" y="6991"/>
                    <a:pt x="5522" y="6887"/>
                    <a:pt x="5569" y="7245"/>
                  </a:cubicBezTo>
                  <a:cubicBezTo>
                    <a:pt x="5620" y="7603"/>
                    <a:pt x="5553" y="7727"/>
                    <a:pt x="5947" y="7747"/>
                  </a:cubicBezTo>
                  <a:cubicBezTo>
                    <a:pt x="6340" y="7767"/>
                    <a:pt x="6601" y="7623"/>
                    <a:pt x="6652" y="7767"/>
                  </a:cubicBezTo>
                  <a:cubicBezTo>
                    <a:pt x="6694" y="7916"/>
                    <a:pt x="6761" y="8170"/>
                    <a:pt x="6663" y="8419"/>
                  </a:cubicBezTo>
                  <a:close/>
                  <a:moveTo>
                    <a:pt x="7302" y="6852"/>
                  </a:moveTo>
                  <a:cubicBezTo>
                    <a:pt x="7041" y="6832"/>
                    <a:pt x="6597" y="6727"/>
                    <a:pt x="6383" y="6727"/>
                  </a:cubicBezTo>
                  <a:cubicBezTo>
                    <a:pt x="6169" y="6727"/>
                    <a:pt x="6087" y="6767"/>
                    <a:pt x="6087" y="6767"/>
                  </a:cubicBezTo>
                  <a:cubicBezTo>
                    <a:pt x="5908" y="6727"/>
                    <a:pt x="5479" y="6872"/>
                    <a:pt x="5694" y="6513"/>
                  </a:cubicBezTo>
                  <a:cubicBezTo>
                    <a:pt x="5908" y="6155"/>
                    <a:pt x="5775" y="5698"/>
                    <a:pt x="6036" y="5822"/>
                  </a:cubicBezTo>
                  <a:cubicBezTo>
                    <a:pt x="6297" y="5946"/>
                    <a:pt x="6317" y="6429"/>
                    <a:pt x="6480" y="6135"/>
                  </a:cubicBezTo>
                  <a:cubicBezTo>
                    <a:pt x="6644" y="5842"/>
                    <a:pt x="6823" y="5509"/>
                    <a:pt x="6874" y="5737"/>
                  </a:cubicBezTo>
                  <a:cubicBezTo>
                    <a:pt x="6924" y="5966"/>
                    <a:pt x="6644" y="6155"/>
                    <a:pt x="6987" y="6344"/>
                  </a:cubicBezTo>
                  <a:cubicBezTo>
                    <a:pt x="7333" y="6538"/>
                    <a:pt x="7563" y="6872"/>
                    <a:pt x="7302" y="6852"/>
                  </a:cubicBezTo>
                  <a:close/>
                  <a:moveTo>
                    <a:pt x="8875" y="7623"/>
                  </a:moveTo>
                  <a:cubicBezTo>
                    <a:pt x="8630" y="7623"/>
                    <a:pt x="8334" y="7558"/>
                    <a:pt x="8334" y="7394"/>
                  </a:cubicBezTo>
                  <a:lnTo>
                    <a:pt x="8334" y="6996"/>
                  </a:lnTo>
                  <a:cubicBezTo>
                    <a:pt x="8202" y="6598"/>
                    <a:pt x="8038" y="6513"/>
                    <a:pt x="8038" y="6240"/>
                  </a:cubicBezTo>
                  <a:cubicBezTo>
                    <a:pt x="8038" y="5966"/>
                    <a:pt x="8171" y="5737"/>
                    <a:pt x="8431" y="5737"/>
                  </a:cubicBezTo>
                  <a:cubicBezTo>
                    <a:pt x="8692" y="5737"/>
                    <a:pt x="8825" y="5698"/>
                    <a:pt x="8626" y="5986"/>
                  </a:cubicBezTo>
                  <a:cubicBezTo>
                    <a:pt x="8431" y="6280"/>
                    <a:pt x="8248" y="6300"/>
                    <a:pt x="8513" y="6762"/>
                  </a:cubicBezTo>
                  <a:cubicBezTo>
                    <a:pt x="8778" y="7225"/>
                    <a:pt x="9121" y="7623"/>
                    <a:pt x="8875" y="7623"/>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3" name="Google Shape;503;p49"/>
            <p:cNvSpPr/>
            <p:nvPr/>
          </p:nvSpPr>
          <p:spPr>
            <a:xfrm>
              <a:off x="8542849" y="3893957"/>
              <a:ext cx="1102237" cy="931258"/>
            </a:xfrm>
            <a:custGeom>
              <a:avLst/>
              <a:gdLst/>
              <a:ahLst/>
              <a:cxnLst/>
              <a:rect l="l" t="t" r="r" b="b"/>
              <a:pathLst>
                <a:path w="20852" h="20851" extrusionOk="0">
                  <a:moveTo>
                    <a:pt x="19167" y="5881"/>
                  </a:moveTo>
                  <a:cubicBezTo>
                    <a:pt x="18513" y="4023"/>
                    <a:pt x="18513" y="2574"/>
                    <a:pt x="18163" y="1773"/>
                  </a:cubicBezTo>
                  <a:cubicBezTo>
                    <a:pt x="17797" y="971"/>
                    <a:pt x="18087" y="0"/>
                    <a:pt x="17006" y="0"/>
                  </a:cubicBezTo>
                  <a:cubicBezTo>
                    <a:pt x="16565" y="0"/>
                    <a:pt x="16580" y="324"/>
                    <a:pt x="16214" y="1364"/>
                  </a:cubicBezTo>
                  <a:cubicBezTo>
                    <a:pt x="15849" y="2403"/>
                    <a:pt x="16291" y="4347"/>
                    <a:pt x="15347" y="4108"/>
                  </a:cubicBezTo>
                  <a:cubicBezTo>
                    <a:pt x="14418" y="3870"/>
                    <a:pt x="13977" y="3375"/>
                    <a:pt x="13764" y="2335"/>
                  </a:cubicBezTo>
                  <a:cubicBezTo>
                    <a:pt x="13551" y="1295"/>
                    <a:pt x="14053" y="324"/>
                    <a:pt x="13337" y="324"/>
                  </a:cubicBezTo>
                  <a:cubicBezTo>
                    <a:pt x="12622" y="324"/>
                    <a:pt x="10597" y="-239"/>
                    <a:pt x="10095" y="647"/>
                  </a:cubicBezTo>
                  <a:cubicBezTo>
                    <a:pt x="9593" y="1534"/>
                    <a:pt x="10232" y="1858"/>
                    <a:pt x="9167" y="1858"/>
                  </a:cubicBezTo>
                  <a:cubicBezTo>
                    <a:pt x="8086" y="1858"/>
                    <a:pt x="7660" y="1858"/>
                    <a:pt x="7081" y="2659"/>
                  </a:cubicBezTo>
                  <a:cubicBezTo>
                    <a:pt x="6503" y="3460"/>
                    <a:pt x="5711" y="5728"/>
                    <a:pt x="2621" y="5881"/>
                  </a:cubicBezTo>
                  <a:cubicBezTo>
                    <a:pt x="-469" y="6035"/>
                    <a:pt x="1114" y="7893"/>
                    <a:pt x="1114" y="9905"/>
                  </a:cubicBezTo>
                  <a:cubicBezTo>
                    <a:pt x="1114" y="11916"/>
                    <a:pt x="-545" y="13127"/>
                    <a:pt x="186" y="13860"/>
                  </a:cubicBezTo>
                  <a:cubicBezTo>
                    <a:pt x="901" y="14593"/>
                    <a:pt x="-27" y="15548"/>
                    <a:pt x="1480" y="14985"/>
                  </a:cubicBezTo>
                  <a:cubicBezTo>
                    <a:pt x="2987" y="14422"/>
                    <a:pt x="4356" y="14252"/>
                    <a:pt x="6731" y="13860"/>
                  </a:cubicBezTo>
                  <a:cubicBezTo>
                    <a:pt x="9106" y="13451"/>
                    <a:pt x="10187" y="13297"/>
                    <a:pt x="10263" y="14593"/>
                  </a:cubicBezTo>
                  <a:cubicBezTo>
                    <a:pt x="10339" y="15889"/>
                    <a:pt x="9973" y="15002"/>
                    <a:pt x="10917" y="15241"/>
                  </a:cubicBezTo>
                  <a:cubicBezTo>
                    <a:pt x="11861" y="15479"/>
                    <a:pt x="10841" y="17184"/>
                    <a:pt x="11922" y="17338"/>
                  </a:cubicBezTo>
                  <a:cubicBezTo>
                    <a:pt x="13003" y="17491"/>
                    <a:pt x="12348" y="18378"/>
                    <a:pt x="13292" y="18378"/>
                  </a:cubicBezTo>
                  <a:cubicBezTo>
                    <a:pt x="14220" y="18378"/>
                    <a:pt x="14586" y="19503"/>
                    <a:pt x="13794" y="19503"/>
                  </a:cubicBezTo>
                  <a:cubicBezTo>
                    <a:pt x="13003" y="19503"/>
                    <a:pt x="11846" y="21361"/>
                    <a:pt x="13003" y="20713"/>
                  </a:cubicBezTo>
                  <a:cubicBezTo>
                    <a:pt x="14159" y="20065"/>
                    <a:pt x="15301" y="19912"/>
                    <a:pt x="15301" y="18940"/>
                  </a:cubicBezTo>
                  <a:cubicBezTo>
                    <a:pt x="15301" y="17968"/>
                    <a:pt x="15164" y="17900"/>
                    <a:pt x="16519" y="16690"/>
                  </a:cubicBezTo>
                  <a:cubicBezTo>
                    <a:pt x="17889" y="15479"/>
                    <a:pt x="21055" y="12581"/>
                    <a:pt x="20842" y="10246"/>
                  </a:cubicBezTo>
                  <a:cubicBezTo>
                    <a:pt x="20614" y="7910"/>
                    <a:pt x="19822" y="7740"/>
                    <a:pt x="19167" y="5881"/>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4" name="Google Shape;504;p49"/>
            <p:cNvSpPr/>
            <p:nvPr/>
          </p:nvSpPr>
          <p:spPr>
            <a:xfrm>
              <a:off x="9646399" y="4585118"/>
              <a:ext cx="430955" cy="339835"/>
            </a:xfrm>
            <a:custGeom>
              <a:avLst/>
              <a:gdLst/>
              <a:ahLst/>
              <a:cxnLst/>
              <a:rect l="l" t="t" r="r" b="b"/>
              <a:pathLst>
                <a:path w="19878" h="19958" extrusionOk="0">
                  <a:moveTo>
                    <a:pt x="18842" y="237"/>
                  </a:moveTo>
                  <a:cubicBezTo>
                    <a:pt x="17431" y="-613"/>
                    <a:pt x="17431" y="863"/>
                    <a:pt x="16578" y="4038"/>
                  </a:cubicBezTo>
                  <a:cubicBezTo>
                    <a:pt x="15687" y="7213"/>
                    <a:pt x="11308" y="8465"/>
                    <a:pt x="10603" y="9136"/>
                  </a:cubicBezTo>
                  <a:cubicBezTo>
                    <a:pt x="9897" y="9762"/>
                    <a:pt x="8487" y="11685"/>
                    <a:pt x="8487" y="11685"/>
                  </a:cubicBezTo>
                  <a:cubicBezTo>
                    <a:pt x="5147" y="14234"/>
                    <a:pt x="-1348" y="16783"/>
                    <a:pt x="248" y="18885"/>
                  </a:cubicBezTo>
                  <a:cubicBezTo>
                    <a:pt x="1844" y="20987"/>
                    <a:pt x="2883" y="19735"/>
                    <a:pt x="6743" y="17409"/>
                  </a:cubicBezTo>
                  <a:cubicBezTo>
                    <a:pt x="10603" y="15084"/>
                    <a:pt x="11642" y="12132"/>
                    <a:pt x="13757" y="10433"/>
                  </a:cubicBezTo>
                  <a:cubicBezTo>
                    <a:pt x="15873" y="8734"/>
                    <a:pt x="17097" y="8957"/>
                    <a:pt x="18656" y="6855"/>
                  </a:cubicBezTo>
                  <a:cubicBezTo>
                    <a:pt x="20252" y="4664"/>
                    <a:pt x="20252" y="1086"/>
                    <a:pt x="18842" y="237"/>
                  </a:cubicBezTo>
                  <a:close/>
                </a:path>
              </a:pathLst>
            </a:custGeom>
            <a:solidFill>
              <a:srgbClr val="D8D8D8"/>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5" name="Google Shape;505;p49"/>
            <p:cNvSpPr/>
            <p:nvPr/>
          </p:nvSpPr>
          <p:spPr>
            <a:xfrm>
              <a:off x="1778755" y="1425227"/>
              <a:ext cx="2893855" cy="3753644"/>
            </a:xfrm>
            <a:custGeom>
              <a:avLst/>
              <a:gdLst/>
              <a:ahLst/>
              <a:cxnLst/>
              <a:rect l="l" t="t" r="r" b="b"/>
              <a:pathLst>
                <a:path w="21214" h="21485" extrusionOk="0">
                  <a:moveTo>
                    <a:pt x="20880" y="12972"/>
                  </a:moveTo>
                  <a:cubicBezTo>
                    <a:pt x="20431" y="12880"/>
                    <a:pt x="20408" y="12989"/>
                    <a:pt x="20361" y="12806"/>
                  </a:cubicBezTo>
                  <a:cubicBezTo>
                    <a:pt x="20313" y="12623"/>
                    <a:pt x="20013" y="12623"/>
                    <a:pt x="19741" y="12623"/>
                  </a:cubicBezTo>
                  <a:cubicBezTo>
                    <a:pt x="19470" y="12623"/>
                    <a:pt x="19370" y="12606"/>
                    <a:pt x="19146" y="12457"/>
                  </a:cubicBezTo>
                  <a:cubicBezTo>
                    <a:pt x="18921" y="12309"/>
                    <a:pt x="18450" y="12292"/>
                    <a:pt x="18302" y="12257"/>
                  </a:cubicBezTo>
                  <a:cubicBezTo>
                    <a:pt x="18155" y="12222"/>
                    <a:pt x="18225" y="11908"/>
                    <a:pt x="17931" y="11616"/>
                  </a:cubicBezTo>
                  <a:cubicBezTo>
                    <a:pt x="17630" y="11324"/>
                    <a:pt x="17010" y="11268"/>
                    <a:pt x="16615" y="11102"/>
                  </a:cubicBezTo>
                  <a:cubicBezTo>
                    <a:pt x="16220" y="10936"/>
                    <a:pt x="16344" y="10296"/>
                    <a:pt x="15772" y="10348"/>
                  </a:cubicBezTo>
                  <a:cubicBezTo>
                    <a:pt x="15200" y="10405"/>
                    <a:pt x="15152" y="10570"/>
                    <a:pt x="14627" y="10365"/>
                  </a:cubicBezTo>
                  <a:cubicBezTo>
                    <a:pt x="14108" y="10165"/>
                    <a:pt x="13760" y="10034"/>
                    <a:pt x="13483" y="10182"/>
                  </a:cubicBezTo>
                  <a:cubicBezTo>
                    <a:pt x="13212" y="10331"/>
                    <a:pt x="12864" y="10605"/>
                    <a:pt x="12687" y="10679"/>
                  </a:cubicBezTo>
                  <a:cubicBezTo>
                    <a:pt x="12516" y="10753"/>
                    <a:pt x="12215" y="10623"/>
                    <a:pt x="12044" y="10644"/>
                  </a:cubicBezTo>
                  <a:cubicBezTo>
                    <a:pt x="11873" y="10662"/>
                    <a:pt x="11672" y="10514"/>
                    <a:pt x="11548" y="10387"/>
                  </a:cubicBezTo>
                  <a:cubicBezTo>
                    <a:pt x="11425" y="10261"/>
                    <a:pt x="11773" y="9616"/>
                    <a:pt x="11448" y="9616"/>
                  </a:cubicBezTo>
                  <a:cubicBezTo>
                    <a:pt x="11124" y="9616"/>
                    <a:pt x="10705" y="9507"/>
                    <a:pt x="10705" y="9415"/>
                  </a:cubicBezTo>
                  <a:cubicBezTo>
                    <a:pt x="10705" y="9324"/>
                    <a:pt x="11377" y="8775"/>
                    <a:pt x="11177" y="8683"/>
                  </a:cubicBezTo>
                  <a:cubicBezTo>
                    <a:pt x="10976" y="8592"/>
                    <a:pt x="10581" y="8648"/>
                    <a:pt x="10233" y="8997"/>
                  </a:cubicBezTo>
                  <a:cubicBezTo>
                    <a:pt x="9885" y="9346"/>
                    <a:pt x="9561" y="9328"/>
                    <a:pt x="9390" y="9197"/>
                  </a:cubicBezTo>
                  <a:cubicBezTo>
                    <a:pt x="9219" y="9071"/>
                    <a:pt x="8817" y="8317"/>
                    <a:pt x="9142" y="7894"/>
                  </a:cubicBezTo>
                  <a:cubicBezTo>
                    <a:pt x="9466" y="7472"/>
                    <a:pt x="9985" y="7271"/>
                    <a:pt x="10381" y="7288"/>
                  </a:cubicBezTo>
                  <a:cubicBezTo>
                    <a:pt x="10776" y="7306"/>
                    <a:pt x="10729" y="7214"/>
                    <a:pt x="11124" y="7197"/>
                  </a:cubicBezTo>
                  <a:cubicBezTo>
                    <a:pt x="11519" y="7180"/>
                    <a:pt x="12020" y="7271"/>
                    <a:pt x="12115" y="7380"/>
                  </a:cubicBezTo>
                  <a:cubicBezTo>
                    <a:pt x="12215" y="7489"/>
                    <a:pt x="12014" y="7672"/>
                    <a:pt x="12262" y="7894"/>
                  </a:cubicBezTo>
                  <a:cubicBezTo>
                    <a:pt x="12510" y="8112"/>
                    <a:pt x="12657" y="8021"/>
                    <a:pt x="12687" y="8112"/>
                  </a:cubicBezTo>
                  <a:cubicBezTo>
                    <a:pt x="12710" y="8204"/>
                    <a:pt x="12486" y="8295"/>
                    <a:pt x="12392" y="8295"/>
                  </a:cubicBezTo>
                  <a:cubicBezTo>
                    <a:pt x="12292" y="8295"/>
                    <a:pt x="11472" y="8461"/>
                    <a:pt x="11796" y="8570"/>
                  </a:cubicBezTo>
                  <a:cubicBezTo>
                    <a:pt x="12121" y="8679"/>
                    <a:pt x="12693" y="8587"/>
                    <a:pt x="12817" y="8735"/>
                  </a:cubicBezTo>
                  <a:cubicBezTo>
                    <a:pt x="12940" y="8884"/>
                    <a:pt x="12421" y="9193"/>
                    <a:pt x="13165" y="9211"/>
                  </a:cubicBezTo>
                  <a:cubicBezTo>
                    <a:pt x="13908" y="9228"/>
                    <a:pt x="14403" y="9302"/>
                    <a:pt x="14828" y="9319"/>
                  </a:cubicBezTo>
                  <a:cubicBezTo>
                    <a:pt x="15253" y="9337"/>
                    <a:pt x="15548" y="9354"/>
                    <a:pt x="15595" y="9428"/>
                  </a:cubicBezTo>
                  <a:cubicBezTo>
                    <a:pt x="15642" y="9503"/>
                    <a:pt x="15943" y="9154"/>
                    <a:pt x="15247" y="9154"/>
                  </a:cubicBezTo>
                  <a:cubicBezTo>
                    <a:pt x="14551" y="9154"/>
                    <a:pt x="14008" y="8862"/>
                    <a:pt x="13631" y="8805"/>
                  </a:cubicBezTo>
                  <a:cubicBezTo>
                    <a:pt x="13259" y="8749"/>
                    <a:pt x="13011" y="8565"/>
                    <a:pt x="12988" y="8348"/>
                  </a:cubicBezTo>
                  <a:cubicBezTo>
                    <a:pt x="12964" y="8125"/>
                    <a:pt x="13011" y="7964"/>
                    <a:pt x="12864" y="7781"/>
                  </a:cubicBezTo>
                  <a:cubicBezTo>
                    <a:pt x="12716" y="7598"/>
                    <a:pt x="12345" y="7158"/>
                    <a:pt x="12693" y="6975"/>
                  </a:cubicBezTo>
                  <a:cubicBezTo>
                    <a:pt x="13041" y="6792"/>
                    <a:pt x="13737" y="6443"/>
                    <a:pt x="13908" y="6203"/>
                  </a:cubicBezTo>
                  <a:cubicBezTo>
                    <a:pt x="14079" y="5964"/>
                    <a:pt x="14079" y="5911"/>
                    <a:pt x="14480" y="5728"/>
                  </a:cubicBezTo>
                  <a:cubicBezTo>
                    <a:pt x="14875" y="5545"/>
                    <a:pt x="15347" y="5305"/>
                    <a:pt x="15571" y="5140"/>
                  </a:cubicBezTo>
                  <a:cubicBezTo>
                    <a:pt x="15795" y="4974"/>
                    <a:pt x="16167" y="4717"/>
                    <a:pt x="16244" y="4848"/>
                  </a:cubicBezTo>
                  <a:cubicBezTo>
                    <a:pt x="16320" y="4974"/>
                    <a:pt x="16668" y="5013"/>
                    <a:pt x="17087" y="4904"/>
                  </a:cubicBezTo>
                  <a:cubicBezTo>
                    <a:pt x="17512" y="4795"/>
                    <a:pt x="18031" y="4521"/>
                    <a:pt x="17583" y="4521"/>
                  </a:cubicBezTo>
                  <a:cubicBezTo>
                    <a:pt x="17134" y="4521"/>
                    <a:pt x="16863" y="4429"/>
                    <a:pt x="16987" y="4303"/>
                  </a:cubicBezTo>
                  <a:cubicBezTo>
                    <a:pt x="17111" y="4177"/>
                    <a:pt x="16692" y="4120"/>
                    <a:pt x="16562" y="4137"/>
                  </a:cubicBezTo>
                  <a:cubicBezTo>
                    <a:pt x="16438" y="4155"/>
                    <a:pt x="16438" y="3954"/>
                    <a:pt x="16863" y="3898"/>
                  </a:cubicBezTo>
                  <a:cubicBezTo>
                    <a:pt x="17288" y="3841"/>
                    <a:pt x="16940" y="4120"/>
                    <a:pt x="17288" y="4098"/>
                  </a:cubicBezTo>
                  <a:cubicBezTo>
                    <a:pt x="17636" y="4081"/>
                    <a:pt x="17860" y="3880"/>
                    <a:pt x="18107" y="3841"/>
                  </a:cubicBezTo>
                  <a:cubicBezTo>
                    <a:pt x="18355" y="3806"/>
                    <a:pt x="18455" y="3967"/>
                    <a:pt x="18131" y="4133"/>
                  </a:cubicBezTo>
                  <a:cubicBezTo>
                    <a:pt x="17807" y="4299"/>
                    <a:pt x="17706" y="4242"/>
                    <a:pt x="18131" y="4316"/>
                  </a:cubicBezTo>
                  <a:cubicBezTo>
                    <a:pt x="18556" y="4390"/>
                    <a:pt x="18680" y="4556"/>
                    <a:pt x="18927" y="4390"/>
                  </a:cubicBezTo>
                  <a:cubicBezTo>
                    <a:pt x="19175" y="4225"/>
                    <a:pt x="18880" y="4168"/>
                    <a:pt x="18851" y="3950"/>
                  </a:cubicBezTo>
                  <a:cubicBezTo>
                    <a:pt x="18827" y="3732"/>
                    <a:pt x="18898" y="3327"/>
                    <a:pt x="18627" y="3179"/>
                  </a:cubicBezTo>
                  <a:cubicBezTo>
                    <a:pt x="18355" y="3030"/>
                    <a:pt x="18355" y="2847"/>
                    <a:pt x="18355" y="2703"/>
                  </a:cubicBezTo>
                  <a:cubicBezTo>
                    <a:pt x="18355" y="2555"/>
                    <a:pt x="18402" y="2246"/>
                    <a:pt x="18131" y="2390"/>
                  </a:cubicBezTo>
                  <a:cubicBezTo>
                    <a:pt x="17860" y="2538"/>
                    <a:pt x="17636" y="2629"/>
                    <a:pt x="17535" y="2555"/>
                  </a:cubicBezTo>
                  <a:cubicBezTo>
                    <a:pt x="17435" y="2481"/>
                    <a:pt x="17583" y="2333"/>
                    <a:pt x="17364" y="2224"/>
                  </a:cubicBezTo>
                  <a:cubicBezTo>
                    <a:pt x="17140" y="2115"/>
                    <a:pt x="17117" y="1949"/>
                    <a:pt x="16845" y="1967"/>
                  </a:cubicBezTo>
                  <a:cubicBezTo>
                    <a:pt x="16574" y="1984"/>
                    <a:pt x="16297" y="1819"/>
                    <a:pt x="16149" y="2058"/>
                  </a:cubicBezTo>
                  <a:cubicBezTo>
                    <a:pt x="16002" y="2298"/>
                    <a:pt x="15848" y="2499"/>
                    <a:pt x="15801" y="2573"/>
                  </a:cubicBezTo>
                  <a:cubicBezTo>
                    <a:pt x="15754" y="2647"/>
                    <a:pt x="15972" y="2904"/>
                    <a:pt x="15778" y="3030"/>
                  </a:cubicBezTo>
                  <a:cubicBezTo>
                    <a:pt x="15577" y="3157"/>
                    <a:pt x="15034" y="3344"/>
                    <a:pt x="14958" y="3471"/>
                  </a:cubicBezTo>
                  <a:cubicBezTo>
                    <a:pt x="14881" y="3597"/>
                    <a:pt x="14586" y="3928"/>
                    <a:pt x="14509" y="3710"/>
                  </a:cubicBezTo>
                  <a:cubicBezTo>
                    <a:pt x="14433" y="3492"/>
                    <a:pt x="14757" y="3161"/>
                    <a:pt x="14309" y="3070"/>
                  </a:cubicBezTo>
                  <a:cubicBezTo>
                    <a:pt x="13861" y="2978"/>
                    <a:pt x="13513" y="3052"/>
                    <a:pt x="13442" y="2852"/>
                  </a:cubicBezTo>
                  <a:cubicBezTo>
                    <a:pt x="13365" y="2651"/>
                    <a:pt x="13170" y="2468"/>
                    <a:pt x="13613" y="2303"/>
                  </a:cubicBezTo>
                  <a:cubicBezTo>
                    <a:pt x="14061" y="2137"/>
                    <a:pt x="14509" y="1845"/>
                    <a:pt x="14928" y="1806"/>
                  </a:cubicBezTo>
                  <a:cubicBezTo>
                    <a:pt x="15353" y="1771"/>
                    <a:pt x="15052" y="2028"/>
                    <a:pt x="15400" y="2006"/>
                  </a:cubicBezTo>
                  <a:cubicBezTo>
                    <a:pt x="15748" y="1989"/>
                    <a:pt x="15353" y="1858"/>
                    <a:pt x="15772" y="1806"/>
                  </a:cubicBezTo>
                  <a:cubicBezTo>
                    <a:pt x="16196" y="1749"/>
                    <a:pt x="16120" y="1749"/>
                    <a:pt x="15996" y="1640"/>
                  </a:cubicBezTo>
                  <a:cubicBezTo>
                    <a:pt x="15872" y="1531"/>
                    <a:pt x="15949" y="1514"/>
                    <a:pt x="16267" y="1400"/>
                  </a:cubicBezTo>
                  <a:cubicBezTo>
                    <a:pt x="16592" y="1291"/>
                    <a:pt x="16344" y="1217"/>
                    <a:pt x="16662" y="1126"/>
                  </a:cubicBezTo>
                  <a:cubicBezTo>
                    <a:pt x="16987" y="1034"/>
                    <a:pt x="17058" y="943"/>
                    <a:pt x="17235" y="943"/>
                  </a:cubicBezTo>
                  <a:cubicBezTo>
                    <a:pt x="17406" y="943"/>
                    <a:pt x="17382" y="999"/>
                    <a:pt x="17282" y="1165"/>
                  </a:cubicBezTo>
                  <a:cubicBezTo>
                    <a:pt x="17181" y="1331"/>
                    <a:pt x="17111" y="1440"/>
                    <a:pt x="17406" y="1331"/>
                  </a:cubicBezTo>
                  <a:cubicBezTo>
                    <a:pt x="17706" y="1222"/>
                    <a:pt x="17854" y="1148"/>
                    <a:pt x="17630" y="1313"/>
                  </a:cubicBezTo>
                  <a:cubicBezTo>
                    <a:pt x="17406" y="1479"/>
                    <a:pt x="17258" y="1479"/>
                    <a:pt x="16934" y="1514"/>
                  </a:cubicBezTo>
                  <a:cubicBezTo>
                    <a:pt x="16609" y="1549"/>
                    <a:pt x="16710" y="1588"/>
                    <a:pt x="16857" y="1714"/>
                  </a:cubicBezTo>
                  <a:cubicBezTo>
                    <a:pt x="17004" y="1841"/>
                    <a:pt x="17376" y="1862"/>
                    <a:pt x="17500" y="1932"/>
                  </a:cubicBezTo>
                  <a:cubicBezTo>
                    <a:pt x="17624" y="2006"/>
                    <a:pt x="17771" y="2263"/>
                    <a:pt x="18072" y="2133"/>
                  </a:cubicBezTo>
                  <a:cubicBezTo>
                    <a:pt x="18367" y="2006"/>
                    <a:pt x="18149" y="1984"/>
                    <a:pt x="18544" y="1858"/>
                  </a:cubicBezTo>
                  <a:cubicBezTo>
                    <a:pt x="18939" y="1732"/>
                    <a:pt x="19511" y="1657"/>
                    <a:pt x="19464" y="1492"/>
                  </a:cubicBezTo>
                  <a:cubicBezTo>
                    <a:pt x="19417" y="1326"/>
                    <a:pt x="19016" y="1235"/>
                    <a:pt x="18969" y="1034"/>
                  </a:cubicBezTo>
                  <a:cubicBezTo>
                    <a:pt x="18921" y="834"/>
                    <a:pt x="19517" y="720"/>
                    <a:pt x="18744" y="629"/>
                  </a:cubicBezTo>
                  <a:cubicBezTo>
                    <a:pt x="17978" y="537"/>
                    <a:pt x="18420" y="463"/>
                    <a:pt x="18048" y="463"/>
                  </a:cubicBezTo>
                  <a:cubicBezTo>
                    <a:pt x="17677" y="463"/>
                    <a:pt x="16981" y="463"/>
                    <a:pt x="16733" y="555"/>
                  </a:cubicBezTo>
                  <a:cubicBezTo>
                    <a:pt x="16485" y="646"/>
                    <a:pt x="16338" y="498"/>
                    <a:pt x="16214" y="646"/>
                  </a:cubicBezTo>
                  <a:cubicBezTo>
                    <a:pt x="16090" y="795"/>
                    <a:pt x="16238" y="995"/>
                    <a:pt x="16114" y="995"/>
                  </a:cubicBezTo>
                  <a:cubicBezTo>
                    <a:pt x="15990" y="995"/>
                    <a:pt x="15766" y="1143"/>
                    <a:pt x="15666" y="995"/>
                  </a:cubicBezTo>
                  <a:cubicBezTo>
                    <a:pt x="15565" y="847"/>
                    <a:pt x="15341" y="703"/>
                    <a:pt x="15642" y="646"/>
                  </a:cubicBezTo>
                  <a:cubicBezTo>
                    <a:pt x="15937" y="590"/>
                    <a:pt x="15990" y="629"/>
                    <a:pt x="16037" y="463"/>
                  </a:cubicBezTo>
                  <a:cubicBezTo>
                    <a:pt x="16084" y="298"/>
                    <a:pt x="15612" y="315"/>
                    <a:pt x="15890" y="280"/>
                  </a:cubicBezTo>
                  <a:cubicBezTo>
                    <a:pt x="16161" y="245"/>
                    <a:pt x="16285" y="298"/>
                    <a:pt x="16656" y="298"/>
                  </a:cubicBezTo>
                  <a:cubicBezTo>
                    <a:pt x="17028" y="298"/>
                    <a:pt x="17872" y="407"/>
                    <a:pt x="17995" y="241"/>
                  </a:cubicBezTo>
                  <a:cubicBezTo>
                    <a:pt x="18119" y="75"/>
                    <a:pt x="17795" y="75"/>
                    <a:pt x="17423" y="58"/>
                  </a:cubicBezTo>
                  <a:cubicBezTo>
                    <a:pt x="17052" y="41"/>
                    <a:pt x="16403" y="-51"/>
                    <a:pt x="16131" y="41"/>
                  </a:cubicBezTo>
                  <a:cubicBezTo>
                    <a:pt x="15860" y="132"/>
                    <a:pt x="15512" y="280"/>
                    <a:pt x="15388" y="424"/>
                  </a:cubicBezTo>
                  <a:cubicBezTo>
                    <a:pt x="15264" y="572"/>
                    <a:pt x="15264" y="389"/>
                    <a:pt x="15017" y="424"/>
                  </a:cubicBezTo>
                  <a:cubicBezTo>
                    <a:pt x="14769" y="459"/>
                    <a:pt x="14344" y="664"/>
                    <a:pt x="14568" y="773"/>
                  </a:cubicBezTo>
                  <a:cubicBezTo>
                    <a:pt x="14793" y="882"/>
                    <a:pt x="14793" y="1012"/>
                    <a:pt x="14545" y="1012"/>
                  </a:cubicBezTo>
                  <a:cubicBezTo>
                    <a:pt x="14297" y="1012"/>
                    <a:pt x="14220" y="1195"/>
                    <a:pt x="14049" y="1195"/>
                  </a:cubicBezTo>
                  <a:cubicBezTo>
                    <a:pt x="13878" y="1195"/>
                    <a:pt x="13406" y="1178"/>
                    <a:pt x="13625" y="1087"/>
                  </a:cubicBezTo>
                  <a:cubicBezTo>
                    <a:pt x="13849" y="995"/>
                    <a:pt x="14097" y="995"/>
                    <a:pt x="14073" y="773"/>
                  </a:cubicBezTo>
                  <a:cubicBezTo>
                    <a:pt x="14049" y="550"/>
                    <a:pt x="14321" y="481"/>
                    <a:pt x="14321" y="407"/>
                  </a:cubicBezTo>
                  <a:cubicBezTo>
                    <a:pt x="14321" y="333"/>
                    <a:pt x="13725" y="572"/>
                    <a:pt x="13253" y="463"/>
                  </a:cubicBezTo>
                  <a:cubicBezTo>
                    <a:pt x="12781" y="354"/>
                    <a:pt x="12581" y="189"/>
                    <a:pt x="12109" y="206"/>
                  </a:cubicBezTo>
                  <a:cubicBezTo>
                    <a:pt x="11637" y="224"/>
                    <a:pt x="11018" y="681"/>
                    <a:pt x="11312" y="720"/>
                  </a:cubicBezTo>
                  <a:cubicBezTo>
                    <a:pt x="11613" y="755"/>
                    <a:pt x="11832" y="686"/>
                    <a:pt x="11885" y="795"/>
                  </a:cubicBezTo>
                  <a:cubicBezTo>
                    <a:pt x="11932" y="903"/>
                    <a:pt x="11837" y="995"/>
                    <a:pt x="12009" y="1052"/>
                  </a:cubicBezTo>
                  <a:cubicBezTo>
                    <a:pt x="12180" y="1108"/>
                    <a:pt x="12504" y="1252"/>
                    <a:pt x="12085" y="1178"/>
                  </a:cubicBezTo>
                  <a:cubicBezTo>
                    <a:pt x="11666" y="1104"/>
                    <a:pt x="11861" y="978"/>
                    <a:pt x="11218" y="956"/>
                  </a:cubicBezTo>
                  <a:cubicBezTo>
                    <a:pt x="10575" y="938"/>
                    <a:pt x="10174" y="790"/>
                    <a:pt x="9508" y="921"/>
                  </a:cubicBezTo>
                  <a:cubicBezTo>
                    <a:pt x="8835" y="1047"/>
                    <a:pt x="8935" y="1161"/>
                    <a:pt x="8487" y="1047"/>
                  </a:cubicBezTo>
                  <a:cubicBezTo>
                    <a:pt x="8039" y="938"/>
                    <a:pt x="7095" y="681"/>
                    <a:pt x="6352" y="790"/>
                  </a:cubicBezTo>
                  <a:cubicBezTo>
                    <a:pt x="5609" y="899"/>
                    <a:pt x="4689" y="1082"/>
                    <a:pt x="4464" y="1195"/>
                  </a:cubicBezTo>
                  <a:cubicBezTo>
                    <a:pt x="4240" y="1304"/>
                    <a:pt x="4689" y="1413"/>
                    <a:pt x="4293" y="1435"/>
                  </a:cubicBezTo>
                  <a:cubicBezTo>
                    <a:pt x="3898" y="1453"/>
                    <a:pt x="2954" y="1435"/>
                    <a:pt x="3149" y="1618"/>
                  </a:cubicBezTo>
                  <a:cubicBezTo>
                    <a:pt x="3350" y="1801"/>
                    <a:pt x="3597" y="1819"/>
                    <a:pt x="3297" y="1858"/>
                  </a:cubicBezTo>
                  <a:cubicBezTo>
                    <a:pt x="3002" y="1893"/>
                    <a:pt x="2601" y="1915"/>
                    <a:pt x="2453" y="2076"/>
                  </a:cubicBezTo>
                  <a:cubicBezTo>
                    <a:pt x="2306" y="2241"/>
                    <a:pt x="1757" y="2333"/>
                    <a:pt x="2105" y="2407"/>
                  </a:cubicBezTo>
                  <a:cubicBezTo>
                    <a:pt x="2453" y="2481"/>
                    <a:pt x="3025" y="2647"/>
                    <a:pt x="2777" y="2664"/>
                  </a:cubicBezTo>
                  <a:cubicBezTo>
                    <a:pt x="2530" y="2682"/>
                    <a:pt x="1262" y="3048"/>
                    <a:pt x="719" y="3139"/>
                  </a:cubicBezTo>
                  <a:cubicBezTo>
                    <a:pt x="170" y="3231"/>
                    <a:pt x="-272" y="3671"/>
                    <a:pt x="200" y="3540"/>
                  </a:cubicBezTo>
                  <a:cubicBezTo>
                    <a:pt x="802" y="3379"/>
                    <a:pt x="2412" y="3009"/>
                    <a:pt x="2707" y="2917"/>
                  </a:cubicBezTo>
                  <a:cubicBezTo>
                    <a:pt x="3002" y="2826"/>
                    <a:pt x="3131" y="2900"/>
                    <a:pt x="3102" y="3026"/>
                  </a:cubicBezTo>
                  <a:cubicBezTo>
                    <a:pt x="3078" y="3152"/>
                    <a:pt x="3450" y="2969"/>
                    <a:pt x="3745" y="2804"/>
                  </a:cubicBezTo>
                  <a:cubicBezTo>
                    <a:pt x="4040" y="2638"/>
                    <a:pt x="4040" y="2307"/>
                    <a:pt x="4293" y="2420"/>
                  </a:cubicBezTo>
                  <a:cubicBezTo>
                    <a:pt x="4541" y="2529"/>
                    <a:pt x="4689" y="2420"/>
                    <a:pt x="4889" y="2385"/>
                  </a:cubicBezTo>
                  <a:cubicBezTo>
                    <a:pt x="5090" y="2350"/>
                    <a:pt x="5284" y="2259"/>
                    <a:pt x="5461" y="2329"/>
                  </a:cubicBezTo>
                  <a:cubicBezTo>
                    <a:pt x="5632" y="2403"/>
                    <a:pt x="6081" y="2477"/>
                    <a:pt x="6204" y="2551"/>
                  </a:cubicBezTo>
                  <a:cubicBezTo>
                    <a:pt x="6328" y="2625"/>
                    <a:pt x="6376" y="2791"/>
                    <a:pt x="6252" y="2808"/>
                  </a:cubicBezTo>
                  <a:cubicBezTo>
                    <a:pt x="6128" y="2826"/>
                    <a:pt x="6104" y="2917"/>
                    <a:pt x="6128" y="3065"/>
                  </a:cubicBezTo>
                  <a:cubicBezTo>
                    <a:pt x="6151" y="3213"/>
                    <a:pt x="6252" y="3340"/>
                    <a:pt x="6004" y="3379"/>
                  </a:cubicBezTo>
                  <a:cubicBezTo>
                    <a:pt x="5756" y="3414"/>
                    <a:pt x="5803" y="3636"/>
                    <a:pt x="5957" y="3619"/>
                  </a:cubicBezTo>
                  <a:cubicBezTo>
                    <a:pt x="6104" y="3601"/>
                    <a:pt x="6204" y="3545"/>
                    <a:pt x="6228" y="3436"/>
                  </a:cubicBezTo>
                  <a:cubicBezTo>
                    <a:pt x="6252" y="3327"/>
                    <a:pt x="6576" y="3122"/>
                    <a:pt x="6529" y="3270"/>
                  </a:cubicBezTo>
                  <a:cubicBezTo>
                    <a:pt x="6482" y="3418"/>
                    <a:pt x="6358" y="3562"/>
                    <a:pt x="6358" y="3675"/>
                  </a:cubicBezTo>
                  <a:cubicBezTo>
                    <a:pt x="6358" y="3784"/>
                    <a:pt x="6187" y="3767"/>
                    <a:pt x="6157" y="3876"/>
                  </a:cubicBezTo>
                  <a:cubicBezTo>
                    <a:pt x="6134" y="3985"/>
                    <a:pt x="6181" y="3985"/>
                    <a:pt x="6305" y="4076"/>
                  </a:cubicBezTo>
                  <a:cubicBezTo>
                    <a:pt x="6429" y="4168"/>
                    <a:pt x="6352" y="4225"/>
                    <a:pt x="6328" y="4425"/>
                  </a:cubicBezTo>
                  <a:cubicBezTo>
                    <a:pt x="6305" y="4626"/>
                    <a:pt x="5562" y="5179"/>
                    <a:pt x="5461" y="5362"/>
                  </a:cubicBezTo>
                  <a:cubicBezTo>
                    <a:pt x="5361" y="5545"/>
                    <a:pt x="5414" y="5802"/>
                    <a:pt x="5414" y="6003"/>
                  </a:cubicBezTo>
                  <a:cubicBezTo>
                    <a:pt x="5414" y="6203"/>
                    <a:pt x="5314" y="6460"/>
                    <a:pt x="5585" y="6534"/>
                  </a:cubicBezTo>
                  <a:cubicBezTo>
                    <a:pt x="5856" y="6609"/>
                    <a:pt x="5880" y="6643"/>
                    <a:pt x="5880" y="6826"/>
                  </a:cubicBezTo>
                  <a:cubicBezTo>
                    <a:pt x="5880" y="7010"/>
                    <a:pt x="5880" y="7232"/>
                    <a:pt x="6028" y="7358"/>
                  </a:cubicBezTo>
                  <a:cubicBezTo>
                    <a:pt x="6175" y="7485"/>
                    <a:pt x="6104" y="7467"/>
                    <a:pt x="6104" y="7672"/>
                  </a:cubicBezTo>
                  <a:cubicBezTo>
                    <a:pt x="6104" y="7877"/>
                    <a:pt x="6275" y="7764"/>
                    <a:pt x="6305" y="7929"/>
                  </a:cubicBezTo>
                  <a:cubicBezTo>
                    <a:pt x="6328" y="8095"/>
                    <a:pt x="6181" y="8169"/>
                    <a:pt x="6429" y="8295"/>
                  </a:cubicBezTo>
                  <a:cubicBezTo>
                    <a:pt x="6676" y="8422"/>
                    <a:pt x="6948" y="8513"/>
                    <a:pt x="6824" y="8313"/>
                  </a:cubicBezTo>
                  <a:cubicBezTo>
                    <a:pt x="6700" y="8112"/>
                    <a:pt x="6623" y="7947"/>
                    <a:pt x="6499" y="7650"/>
                  </a:cubicBezTo>
                  <a:cubicBezTo>
                    <a:pt x="6376" y="7358"/>
                    <a:pt x="6299" y="6826"/>
                    <a:pt x="6452" y="6988"/>
                  </a:cubicBezTo>
                  <a:cubicBezTo>
                    <a:pt x="6600" y="7153"/>
                    <a:pt x="6800" y="7650"/>
                    <a:pt x="7024" y="7995"/>
                  </a:cubicBezTo>
                  <a:cubicBezTo>
                    <a:pt x="7248" y="8343"/>
                    <a:pt x="7520" y="8308"/>
                    <a:pt x="7520" y="8561"/>
                  </a:cubicBezTo>
                  <a:cubicBezTo>
                    <a:pt x="7520" y="8818"/>
                    <a:pt x="7248" y="9058"/>
                    <a:pt x="7791" y="9224"/>
                  </a:cubicBezTo>
                  <a:cubicBezTo>
                    <a:pt x="8340" y="9389"/>
                    <a:pt x="8735" y="9738"/>
                    <a:pt x="9059" y="9699"/>
                  </a:cubicBezTo>
                  <a:cubicBezTo>
                    <a:pt x="9384" y="9664"/>
                    <a:pt x="9578" y="9516"/>
                    <a:pt x="9702" y="9681"/>
                  </a:cubicBezTo>
                  <a:cubicBezTo>
                    <a:pt x="9826" y="9847"/>
                    <a:pt x="10097" y="10065"/>
                    <a:pt x="10398" y="10065"/>
                  </a:cubicBezTo>
                  <a:cubicBezTo>
                    <a:pt x="10693" y="10065"/>
                    <a:pt x="10793" y="10213"/>
                    <a:pt x="10847" y="10431"/>
                  </a:cubicBezTo>
                  <a:cubicBezTo>
                    <a:pt x="10894" y="10649"/>
                    <a:pt x="11094" y="10688"/>
                    <a:pt x="11395" y="10762"/>
                  </a:cubicBezTo>
                  <a:cubicBezTo>
                    <a:pt x="11690" y="10836"/>
                    <a:pt x="11767" y="11076"/>
                    <a:pt x="11991" y="11054"/>
                  </a:cubicBezTo>
                  <a:cubicBezTo>
                    <a:pt x="12215" y="11037"/>
                    <a:pt x="12510" y="10963"/>
                    <a:pt x="12510" y="11128"/>
                  </a:cubicBezTo>
                  <a:cubicBezTo>
                    <a:pt x="12510" y="11294"/>
                    <a:pt x="12610" y="11695"/>
                    <a:pt x="12239" y="11952"/>
                  </a:cubicBezTo>
                  <a:cubicBezTo>
                    <a:pt x="11867" y="12209"/>
                    <a:pt x="11690" y="12392"/>
                    <a:pt x="11891" y="12558"/>
                  </a:cubicBezTo>
                  <a:cubicBezTo>
                    <a:pt x="12091" y="12723"/>
                    <a:pt x="11914" y="12889"/>
                    <a:pt x="11814" y="13015"/>
                  </a:cubicBezTo>
                  <a:cubicBezTo>
                    <a:pt x="11714" y="13142"/>
                    <a:pt x="11891" y="13255"/>
                    <a:pt x="12085" y="13456"/>
                  </a:cubicBezTo>
                  <a:cubicBezTo>
                    <a:pt x="12286" y="13656"/>
                    <a:pt x="12557" y="13896"/>
                    <a:pt x="12728" y="14301"/>
                  </a:cubicBezTo>
                  <a:cubicBezTo>
                    <a:pt x="12899" y="14706"/>
                    <a:pt x="13153" y="14850"/>
                    <a:pt x="13572" y="14981"/>
                  </a:cubicBezTo>
                  <a:cubicBezTo>
                    <a:pt x="13996" y="15107"/>
                    <a:pt x="14315" y="15330"/>
                    <a:pt x="14315" y="15643"/>
                  </a:cubicBezTo>
                  <a:cubicBezTo>
                    <a:pt x="14315" y="15957"/>
                    <a:pt x="14291" y="17021"/>
                    <a:pt x="14291" y="17330"/>
                  </a:cubicBezTo>
                  <a:cubicBezTo>
                    <a:pt x="14291" y="17644"/>
                    <a:pt x="14515" y="17953"/>
                    <a:pt x="14439" y="18193"/>
                  </a:cubicBezTo>
                  <a:cubicBezTo>
                    <a:pt x="14362" y="18433"/>
                    <a:pt x="14439" y="18633"/>
                    <a:pt x="14539" y="18725"/>
                  </a:cubicBezTo>
                  <a:cubicBezTo>
                    <a:pt x="14639" y="18816"/>
                    <a:pt x="14616" y="19017"/>
                    <a:pt x="14639" y="19222"/>
                  </a:cubicBezTo>
                  <a:cubicBezTo>
                    <a:pt x="14663" y="19422"/>
                    <a:pt x="14964" y="19278"/>
                    <a:pt x="14964" y="19461"/>
                  </a:cubicBezTo>
                  <a:cubicBezTo>
                    <a:pt x="14964" y="19644"/>
                    <a:pt x="14840" y="19919"/>
                    <a:pt x="14987" y="20010"/>
                  </a:cubicBezTo>
                  <a:cubicBezTo>
                    <a:pt x="15135" y="20102"/>
                    <a:pt x="14816" y="20433"/>
                    <a:pt x="15483" y="20743"/>
                  </a:cubicBezTo>
                  <a:cubicBezTo>
                    <a:pt x="16155" y="21057"/>
                    <a:pt x="16202" y="21074"/>
                    <a:pt x="16249" y="21126"/>
                  </a:cubicBezTo>
                  <a:cubicBezTo>
                    <a:pt x="16297" y="21183"/>
                    <a:pt x="16521" y="21017"/>
                    <a:pt x="16521" y="21109"/>
                  </a:cubicBezTo>
                  <a:cubicBezTo>
                    <a:pt x="16521" y="21200"/>
                    <a:pt x="16149" y="21475"/>
                    <a:pt x="16845" y="21475"/>
                  </a:cubicBezTo>
                  <a:cubicBezTo>
                    <a:pt x="17541" y="21475"/>
                    <a:pt x="17960" y="21549"/>
                    <a:pt x="17541" y="21309"/>
                  </a:cubicBezTo>
                  <a:cubicBezTo>
                    <a:pt x="17117" y="21070"/>
                    <a:pt x="16869" y="21183"/>
                    <a:pt x="16798" y="20943"/>
                  </a:cubicBezTo>
                  <a:cubicBezTo>
                    <a:pt x="16721" y="20703"/>
                    <a:pt x="16627" y="20743"/>
                    <a:pt x="16574" y="20577"/>
                  </a:cubicBezTo>
                  <a:cubicBezTo>
                    <a:pt x="16527" y="20411"/>
                    <a:pt x="16751" y="20337"/>
                    <a:pt x="16674" y="20172"/>
                  </a:cubicBezTo>
                  <a:cubicBezTo>
                    <a:pt x="16597" y="20006"/>
                    <a:pt x="16303" y="20006"/>
                    <a:pt x="16326" y="19841"/>
                  </a:cubicBezTo>
                  <a:cubicBezTo>
                    <a:pt x="16350" y="19675"/>
                    <a:pt x="16527" y="19509"/>
                    <a:pt x="16574" y="19435"/>
                  </a:cubicBezTo>
                  <a:cubicBezTo>
                    <a:pt x="16621" y="19361"/>
                    <a:pt x="16621" y="19287"/>
                    <a:pt x="16497" y="19217"/>
                  </a:cubicBezTo>
                  <a:cubicBezTo>
                    <a:pt x="16373" y="19143"/>
                    <a:pt x="16397" y="19126"/>
                    <a:pt x="16574" y="19087"/>
                  </a:cubicBezTo>
                  <a:cubicBezTo>
                    <a:pt x="16751" y="19052"/>
                    <a:pt x="16774" y="19104"/>
                    <a:pt x="16845" y="18921"/>
                  </a:cubicBezTo>
                  <a:cubicBezTo>
                    <a:pt x="16922" y="18738"/>
                    <a:pt x="17140" y="18755"/>
                    <a:pt x="17240" y="18703"/>
                  </a:cubicBezTo>
                  <a:cubicBezTo>
                    <a:pt x="17341" y="18646"/>
                    <a:pt x="17689" y="18577"/>
                    <a:pt x="17565" y="18337"/>
                  </a:cubicBezTo>
                  <a:cubicBezTo>
                    <a:pt x="17441" y="18097"/>
                    <a:pt x="17193" y="17988"/>
                    <a:pt x="17465" y="17988"/>
                  </a:cubicBezTo>
                  <a:cubicBezTo>
                    <a:pt x="17736" y="17988"/>
                    <a:pt x="18013" y="17971"/>
                    <a:pt x="18184" y="17714"/>
                  </a:cubicBezTo>
                  <a:cubicBezTo>
                    <a:pt x="18355" y="17457"/>
                    <a:pt x="18284" y="17400"/>
                    <a:pt x="18485" y="17199"/>
                  </a:cubicBezTo>
                  <a:cubicBezTo>
                    <a:pt x="18686" y="16999"/>
                    <a:pt x="18709" y="16833"/>
                    <a:pt x="18709" y="16685"/>
                  </a:cubicBezTo>
                  <a:cubicBezTo>
                    <a:pt x="18709" y="16537"/>
                    <a:pt x="18609" y="16393"/>
                    <a:pt x="18880" y="16302"/>
                  </a:cubicBezTo>
                  <a:cubicBezTo>
                    <a:pt x="19151" y="16210"/>
                    <a:pt x="20048" y="16101"/>
                    <a:pt x="20172" y="15826"/>
                  </a:cubicBezTo>
                  <a:cubicBezTo>
                    <a:pt x="20296" y="15552"/>
                    <a:pt x="20420" y="15260"/>
                    <a:pt x="20372" y="14964"/>
                  </a:cubicBezTo>
                  <a:cubicBezTo>
                    <a:pt x="20325" y="14672"/>
                    <a:pt x="20296" y="14488"/>
                    <a:pt x="20573" y="14249"/>
                  </a:cubicBezTo>
                  <a:cubicBezTo>
                    <a:pt x="20844" y="14009"/>
                    <a:pt x="21192" y="13809"/>
                    <a:pt x="21192" y="13591"/>
                  </a:cubicBezTo>
                  <a:cubicBezTo>
                    <a:pt x="21198" y="13373"/>
                    <a:pt x="21328" y="13063"/>
                    <a:pt x="20880" y="12972"/>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6" name="Google Shape;506;p49"/>
            <p:cNvSpPr/>
            <p:nvPr/>
          </p:nvSpPr>
          <p:spPr>
            <a:xfrm>
              <a:off x="3511219" y="1288788"/>
              <a:ext cx="1991407" cy="558143"/>
            </a:xfrm>
            <a:custGeom>
              <a:avLst/>
              <a:gdLst/>
              <a:ahLst/>
              <a:cxnLst/>
              <a:rect l="l" t="t" r="r" b="b"/>
              <a:pathLst>
                <a:path w="20705" h="20971" extrusionOk="0">
                  <a:moveTo>
                    <a:pt x="18117" y="11140"/>
                  </a:moveTo>
                  <a:cubicBezTo>
                    <a:pt x="18502" y="9710"/>
                    <a:pt x="18402" y="8966"/>
                    <a:pt x="18929" y="8251"/>
                  </a:cubicBezTo>
                  <a:cubicBezTo>
                    <a:pt x="19456" y="7536"/>
                    <a:pt x="19314" y="6563"/>
                    <a:pt x="19247" y="5132"/>
                  </a:cubicBezTo>
                  <a:cubicBezTo>
                    <a:pt x="19180" y="3673"/>
                    <a:pt x="19247" y="4303"/>
                    <a:pt x="19456" y="3816"/>
                  </a:cubicBezTo>
                  <a:cubicBezTo>
                    <a:pt x="19665" y="3330"/>
                    <a:pt x="19983" y="2987"/>
                    <a:pt x="20476" y="2844"/>
                  </a:cubicBezTo>
                  <a:cubicBezTo>
                    <a:pt x="20970" y="2729"/>
                    <a:pt x="20510" y="2128"/>
                    <a:pt x="20510" y="1413"/>
                  </a:cubicBezTo>
                  <a:cubicBezTo>
                    <a:pt x="20510" y="698"/>
                    <a:pt x="20159" y="812"/>
                    <a:pt x="19665" y="1041"/>
                  </a:cubicBezTo>
                  <a:cubicBezTo>
                    <a:pt x="19171" y="1270"/>
                    <a:pt x="19247" y="1041"/>
                    <a:pt x="18887" y="555"/>
                  </a:cubicBezTo>
                  <a:cubicBezTo>
                    <a:pt x="18536" y="68"/>
                    <a:pt x="16461" y="68"/>
                    <a:pt x="15926" y="68"/>
                  </a:cubicBezTo>
                  <a:cubicBezTo>
                    <a:pt x="15398" y="68"/>
                    <a:pt x="14445" y="440"/>
                    <a:pt x="13951" y="555"/>
                  </a:cubicBezTo>
                  <a:cubicBezTo>
                    <a:pt x="13458" y="669"/>
                    <a:pt x="13491" y="555"/>
                    <a:pt x="12546" y="183"/>
                  </a:cubicBezTo>
                  <a:cubicBezTo>
                    <a:pt x="11592" y="-189"/>
                    <a:pt x="9099" y="68"/>
                    <a:pt x="8179" y="412"/>
                  </a:cubicBezTo>
                  <a:cubicBezTo>
                    <a:pt x="7267" y="784"/>
                    <a:pt x="6598" y="1127"/>
                    <a:pt x="5996" y="2472"/>
                  </a:cubicBezTo>
                  <a:cubicBezTo>
                    <a:pt x="5393" y="3788"/>
                    <a:pt x="5008" y="3301"/>
                    <a:pt x="4339" y="3559"/>
                  </a:cubicBezTo>
                  <a:cubicBezTo>
                    <a:pt x="3670" y="3788"/>
                    <a:pt x="3603" y="3788"/>
                    <a:pt x="3285" y="3788"/>
                  </a:cubicBezTo>
                  <a:cubicBezTo>
                    <a:pt x="2967" y="3788"/>
                    <a:pt x="3001" y="3187"/>
                    <a:pt x="2440" y="3902"/>
                  </a:cubicBezTo>
                  <a:cubicBezTo>
                    <a:pt x="1880" y="4617"/>
                    <a:pt x="2055" y="5104"/>
                    <a:pt x="1838" y="4131"/>
                  </a:cubicBezTo>
                  <a:cubicBezTo>
                    <a:pt x="1629" y="3158"/>
                    <a:pt x="1344" y="4131"/>
                    <a:pt x="357" y="4961"/>
                  </a:cubicBezTo>
                  <a:cubicBezTo>
                    <a:pt x="-630" y="5790"/>
                    <a:pt x="708" y="6763"/>
                    <a:pt x="1026" y="7135"/>
                  </a:cubicBezTo>
                  <a:cubicBezTo>
                    <a:pt x="1026" y="7135"/>
                    <a:pt x="1696" y="7021"/>
                    <a:pt x="2080" y="6649"/>
                  </a:cubicBezTo>
                  <a:cubicBezTo>
                    <a:pt x="2465" y="6277"/>
                    <a:pt x="2641" y="7135"/>
                    <a:pt x="2892" y="6877"/>
                  </a:cubicBezTo>
                  <a:cubicBezTo>
                    <a:pt x="3135" y="6649"/>
                    <a:pt x="3210" y="5790"/>
                    <a:pt x="4615" y="4703"/>
                  </a:cubicBezTo>
                  <a:cubicBezTo>
                    <a:pt x="6021" y="3616"/>
                    <a:pt x="7008" y="4474"/>
                    <a:pt x="7577" y="5304"/>
                  </a:cubicBezTo>
                  <a:cubicBezTo>
                    <a:pt x="8137" y="6134"/>
                    <a:pt x="8137" y="5676"/>
                    <a:pt x="8631" y="4589"/>
                  </a:cubicBezTo>
                  <a:cubicBezTo>
                    <a:pt x="9124" y="3502"/>
                    <a:pt x="9969" y="2672"/>
                    <a:pt x="10848" y="2186"/>
                  </a:cubicBezTo>
                  <a:cubicBezTo>
                    <a:pt x="11726" y="1699"/>
                    <a:pt x="11166" y="2786"/>
                    <a:pt x="10605" y="3502"/>
                  </a:cubicBezTo>
                  <a:cubicBezTo>
                    <a:pt x="10045" y="4217"/>
                    <a:pt x="9551" y="3988"/>
                    <a:pt x="9651" y="5190"/>
                  </a:cubicBezTo>
                  <a:cubicBezTo>
                    <a:pt x="9760" y="6391"/>
                    <a:pt x="10848" y="6019"/>
                    <a:pt x="11166" y="6019"/>
                  </a:cubicBezTo>
                  <a:cubicBezTo>
                    <a:pt x="11483" y="6019"/>
                    <a:pt x="11517" y="7707"/>
                    <a:pt x="11550" y="8680"/>
                  </a:cubicBezTo>
                  <a:cubicBezTo>
                    <a:pt x="11584" y="9653"/>
                    <a:pt x="11517" y="10139"/>
                    <a:pt x="11584" y="11083"/>
                  </a:cubicBezTo>
                  <a:cubicBezTo>
                    <a:pt x="11651" y="12056"/>
                    <a:pt x="11826" y="11913"/>
                    <a:pt x="11517" y="12885"/>
                  </a:cubicBezTo>
                  <a:cubicBezTo>
                    <a:pt x="11199" y="13858"/>
                    <a:pt x="11023" y="13715"/>
                    <a:pt x="11023" y="15403"/>
                  </a:cubicBezTo>
                  <a:cubicBezTo>
                    <a:pt x="11023" y="17091"/>
                    <a:pt x="11232" y="18893"/>
                    <a:pt x="11726" y="20095"/>
                  </a:cubicBezTo>
                  <a:cubicBezTo>
                    <a:pt x="12220" y="21297"/>
                    <a:pt x="12504" y="21411"/>
                    <a:pt x="12780" y="19494"/>
                  </a:cubicBezTo>
                  <a:cubicBezTo>
                    <a:pt x="13065" y="17577"/>
                    <a:pt x="13734" y="16376"/>
                    <a:pt x="14085" y="15775"/>
                  </a:cubicBezTo>
                  <a:cubicBezTo>
                    <a:pt x="14436" y="15174"/>
                    <a:pt x="14930" y="15775"/>
                    <a:pt x="15390" y="14345"/>
                  </a:cubicBezTo>
                  <a:cubicBezTo>
                    <a:pt x="15850" y="12914"/>
                    <a:pt x="16444" y="13515"/>
                    <a:pt x="17113" y="12771"/>
                  </a:cubicBezTo>
                  <a:cubicBezTo>
                    <a:pt x="17799" y="12113"/>
                    <a:pt x="17724" y="12599"/>
                    <a:pt x="18117" y="11140"/>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07" name="Google Shape;507;p49"/>
            <p:cNvSpPr/>
            <p:nvPr/>
          </p:nvSpPr>
          <p:spPr>
            <a:xfrm>
              <a:off x="5139983" y="1656225"/>
              <a:ext cx="253129" cy="148989"/>
            </a:xfrm>
            <a:custGeom>
              <a:avLst/>
              <a:gdLst/>
              <a:ahLst/>
              <a:cxnLst/>
              <a:rect l="l" t="t" r="r" b="b"/>
              <a:pathLst>
                <a:path w="18366" h="17983" extrusionOk="0">
                  <a:moveTo>
                    <a:pt x="13160" y="352"/>
                  </a:moveTo>
                  <a:cubicBezTo>
                    <a:pt x="5805" y="1914"/>
                    <a:pt x="-1084" y="-1946"/>
                    <a:pt x="142" y="4212"/>
                  </a:cubicBezTo>
                  <a:cubicBezTo>
                    <a:pt x="1368" y="10371"/>
                    <a:pt x="1601" y="19654"/>
                    <a:pt x="5571" y="17724"/>
                  </a:cubicBezTo>
                  <a:cubicBezTo>
                    <a:pt x="12343" y="14415"/>
                    <a:pt x="19815" y="12668"/>
                    <a:pt x="18122" y="7705"/>
                  </a:cubicBezTo>
                  <a:cubicBezTo>
                    <a:pt x="16313" y="2650"/>
                    <a:pt x="20516" y="-1211"/>
                    <a:pt x="13160" y="352"/>
                  </a:cubicBezTo>
                  <a:close/>
                </a:path>
              </a:pathLst>
            </a:custGeom>
            <a:solidFill>
              <a:srgbClr val="E7E7EC"/>
            </a:solidFill>
            <a:ln w="9525" cap="flat" cmpd="sng">
              <a:solidFill>
                <a:schemeClr val="dk1"/>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grpSp>
      <p:grpSp>
        <p:nvGrpSpPr>
          <p:cNvPr id="508" name="Google Shape;508;p49"/>
          <p:cNvGrpSpPr/>
          <p:nvPr/>
        </p:nvGrpSpPr>
        <p:grpSpPr>
          <a:xfrm>
            <a:off x="4234524" y="3149921"/>
            <a:ext cx="157217" cy="241930"/>
            <a:chOff x="5524513" y="2420238"/>
            <a:chExt cx="169597" cy="260982"/>
          </a:xfrm>
        </p:grpSpPr>
        <p:sp>
          <p:nvSpPr>
            <p:cNvPr id="509" name="Google Shape;509;p49"/>
            <p:cNvSpPr/>
            <p:nvPr/>
          </p:nvSpPr>
          <p:spPr>
            <a:xfrm>
              <a:off x="5524513" y="2420238"/>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10" name="Google Shape;510;p49"/>
            <p:cNvSpPr/>
            <p:nvPr/>
          </p:nvSpPr>
          <p:spPr>
            <a:xfrm>
              <a:off x="5586413" y="2421731"/>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11" name="Google Shape;511;p49"/>
          <p:cNvGrpSpPr/>
          <p:nvPr/>
        </p:nvGrpSpPr>
        <p:grpSpPr>
          <a:xfrm>
            <a:off x="1945596" y="3122358"/>
            <a:ext cx="157217" cy="241930"/>
            <a:chOff x="3055334" y="2965908"/>
            <a:chExt cx="169597" cy="260982"/>
          </a:xfrm>
        </p:grpSpPr>
        <p:sp>
          <p:nvSpPr>
            <p:cNvPr id="512" name="Google Shape;512;p49"/>
            <p:cNvSpPr/>
            <p:nvPr/>
          </p:nvSpPr>
          <p:spPr>
            <a:xfrm>
              <a:off x="3055334" y="2965908"/>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13" name="Google Shape;513;p49"/>
            <p:cNvSpPr/>
            <p:nvPr/>
          </p:nvSpPr>
          <p:spPr>
            <a:xfrm>
              <a:off x="3124994" y="2981324"/>
              <a:ext cx="45600" cy="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14" name="Google Shape;514;p49"/>
          <p:cNvGrpSpPr/>
          <p:nvPr/>
        </p:nvGrpSpPr>
        <p:grpSpPr>
          <a:xfrm>
            <a:off x="4349291" y="2687926"/>
            <a:ext cx="157217" cy="241930"/>
            <a:chOff x="5461020" y="2945715"/>
            <a:chExt cx="169597" cy="260982"/>
          </a:xfrm>
        </p:grpSpPr>
        <p:sp>
          <p:nvSpPr>
            <p:cNvPr id="515" name="Google Shape;515;p49"/>
            <p:cNvSpPr/>
            <p:nvPr/>
          </p:nvSpPr>
          <p:spPr>
            <a:xfrm>
              <a:off x="5461020" y="2945715"/>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16" name="Google Shape;516;p49"/>
            <p:cNvSpPr/>
            <p:nvPr/>
          </p:nvSpPr>
          <p:spPr>
            <a:xfrm>
              <a:off x="5523706" y="3131344"/>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17" name="Google Shape;517;p49"/>
          <p:cNvGrpSpPr/>
          <p:nvPr/>
        </p:nvGrpSpPr>
        <p:grpSpPr>
          <a:xfrm>
            <a:off x="2318173" y="4241628"/>
            <a:ext cx="157217" cy="241930"/>
            <a:chOff x="3703854" y="3844517"/>
            <a:chExt cx="169597" cy="260982"/>
          </a:xfrm>
        </p:grpSpPr>
        <p:sp>
          <p:nvSpPr>
            <p:cNvPr id="518" name="Google Shape;518;p49"/>
            <p:cNvSpPr/>
            <p:nvPr/>
          </p:nvSpPr>
          <p:spPr>
            <a:xfrm>
              <a:off x="3703854" y="3844517"/>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19" name="Google Shape;519;p49"/>
            <p:cNvSpPr/>
            <p:nvPr/>
          </p:nvSpPr>
          <p:spPr>
            <a:xfrm>
              <a:off x="3767138" y="4031456"/>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20" name="Google Shape;520;p49"/>
          <p:cNvGrpSpPr/>
          <p:nvPr/>
        </p:nvGrpSpPr>
        <p:grpSpPr>
          <a:xfrm>
            <a:off x="1441301" y="3430843"/>
            <a:ext cx="157217" cy="241930"/>
            <a:chOff x="3004531" y="3463087"/>
            <a:chExt cx="169597" cy="260982"/>
          </a:xfrm>
        </p:grpSpPr>
        <p:sp>
          <p:nvSpPr>
            <p:cNvPr id="521" name="Google Shape;521;p49"/>
            <p:cNvSpPr/>
            <p:nvPr/>
          </p:nvSpPr>
          <p:spPr>
            <a:xfrm>
              <a:off x="3004531" y="3463087"/>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22" name="Google Shape;522;p49"/>
            <p:cNvSpPr/>
            <p:nvPr/>
          </p:nvSpPr>
          <p:spPr>
            <a:xfrm>
              <a:off x="3069431" y="3633787"/>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23" name="Google Shape;523;p49"/>
          <p:cNvGrpSpPr/>
          <p:nvPr/>
        </p:nvGrpSpPr>
        <p:grpSpPr>
          <a:xfrm>
            <a:off x="2883297" y="4728158"/>
            <a:ext cx="157217" cy="241930"/>
            <a:chOff x="4149079" y="4287160"/>
            <a:chExt cx="169597" cy="260982"/>
          </a:xfrm>
        </p:grpSpPr>
        <p:sp>
          <p:nvSpPr>
            <p:cNvPr id="524" name="Google Shape;524;p49"/>
            <p:cNvSpPr/>
            <p:nvPr/>
          </p:nvSpPr>
          <p:spPr>
            <a:xfrm>
              <a:off x="4149079" y="4287160"/>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25" name="Google Shape;525;p49"/>
            <p:cNvSpPr/>
            <p:nvPr/>
          </p:nvSpPr>
          <p:spPr>
            <a:xfrm>
              <a:off x="4212431" y="4457699"/>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26" name="Google Shape;526;p49"/>
          <p:cNvGrpSpPr/>
          <p:nvPr/>
        </p:nvGrpSpPr>
        <p:grpSpPr>
          <a:xfrm>
            <a:off x="4323258" y="4151320"/>
            <a:ext cx="157217" cy="241930"/>
            <a:chOff x="5455834" y="3829298"/>
            <a:chExt cx="169597" cy="260982"/>
          </a:xfrm>
        </p:grpSpPr>
        <p:sp>
          <p:nvSpPr>
            <p:cNvPr id="527" name="Google Shape;527;p49"/>
            <p:cNvSpPr/>
            <p:nvPr/>
          </p:nvSpPr>
          <p:spPr>
            <a:xfrm>
              <a:off x="5455834" y="3829298"/>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28" name="Google Shape;528;p49"/>
            <p:cNvSpPr/>
            <p:nvPr/>
          </p:nvSpPr>
          <p:spPr>
            <a:xfrm>
              <a:off x="5521325" y="4000499"/>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29" name="Google Shape;529;p49"/>
          <p:cNvGrpSpPr/>
          <p:nvPr/>
        </p:nvGrpSpPr>
        <p:grpSpPr>
          <a:xfrm>
            <a:off x="2553697" y="5620969"/>
            <a:ext cx="157217" cy="241930"/>
            <a:chOff x="3875724" y="5085877"/>
            <a:chExt cx="169597" cy="260982"/>
          </a:xfrm>
        </p:grpSpPr>
        <p:sp>
          <p:nvSpPr>
            <p:cNvPr id="530" name="Google Shape;530;p49"/>
            <p:cNvSpPr/>
            <p:nvPr/>
          </p:nvSpPr>
          <p:spPr>
            <a:xfrm>
              <a:off x="3875724" y="5085877"/>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31" name="Google Shape;531;p49"/>
            <p:cNvSpPr/>
            <p:nvPr/>
          </p:nvSpPr>
          <p:spPr>
            <a:xfrm>
              <a:off x="3938587" y="5267324"/>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32" name="Google Shape;532;p49"/>
          <p:cNvGrpSpPr/>
          <p:nvPr/>
        </p:nvGrpSpPr>
        <p:grpSpPr>
          <a:xfrm>
            <a:off x="4176960" y="2632940"/>
            <a:ext cx="157217" cy="241930"/>
            <a:chOff x="5380215" y="2602351"/>
            <a:chExt cx="169597" cy="260982"/>
          </a:xfrm>
        </p:grpSpPr>
        <p:sp>
          <p:nvSpPr>
            <p:cNvPr id="533" name="Google Shape;533;p49"/>
            <p:cNvSpPr/>
            <p:nvPr/>
          </p:nvSpPr>
          <p:spPr>
            <a:xfrm>
              <a:off x="5380215" y="2602351"/>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34" name="Google Shape;534;p49"/>
            <p:cNvSpPr/>
            <p:nvPr/>
          </p:nvSpPr>
          <p:spPr>
            <a:xfrm>
              <a:off x="5452269" y="2613024"/>
              <a:ext cx="45600" cy="273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35" name="Google Shape;535;p49"/>
          <p:cNvGrpSpPr/>
          <p:nvPr/>
        </p:nvGrpSpPr>
        <p:grpSpPr>
          <a:xfrm>
            <a:off x="4687254" y="2987653"/>
            <a:ext cx="157217" cy="241930"/>
            <a:chOff x="5930694" y="2902797"/>
            <a:chExt cx="169597" cy="260982"/>
          </a:xfrm>
        </p:grpSpPr>
        <p:sp>
          <p:nvSpPr>
            <p:cNvPr id="536" name="Google Shape;536;p49"/>
            <p:cNvSpPr/>
            <p:nvPr/>
          </p:nvSpPr>
          <p:spPr>
            <a:xfrm>
              <a:off x="5930694" y="2902797"/>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37" name="Google Shape;537;p49"/>
            <p:cNvSpPr/>
            <p:nvPr/>
          </p:nvSpPr>
          <p:spPr>
            <a:xfrm>
              <a:off x="5998369" y="2911794"/>
              <a:ext cx="45600" cy="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38" name="Google Shape;538;p49"/>
          <p:cNvGrpSpPr/>
          <p:nvPr/>
        </p:nvGrpSpPr>
        <p:grpSpPr>
          <a:xfrm>
            <a:off x="7707704" y="5319356"/>
            <a:ext cx="157217" cy="241930"/>
            <a:chOff x="8777997" y="4678312"/>
            <a:chExt cx="169597" cy="260982"/>
          </a:xfrm>
        </p:grpSpPr>
        <p:sp>
          <p:nvSpPr>
            <p:cNvPr id="539" name="Google Shape;539;p49"/>
            <p:cNvSpPr/>
            <p:nvPr/>
          </p:nvSpPr>
          <p:spPr>
            <a:xfrm>
              <a:off x="8777997" y="4678312"/>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40" name="Google Shape;540;p49"/>
            <p:cNvSpPr/>
            <p:nvPr/>
          </p:nvSpPr>
          <p:spPr>
            <a:xfrm>
              <a:off x="8841583" y="4864893"/>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41" name="Google Shape;541;p49"/>
          <p:cNvGrpSpPr/>
          <p:nvPr/>
        </p:nvGrpSpPr>
        <p:grpSpPr>
          <a:xfrm>
            <a:off x="7216453" y="4303723"/>
            <a:ext cx="157217" cy="241930"/>
            <a:chOff x="8136681" y="3922667"/>
            <a:chExt cx="169597" cy="260982"/>
          </a:xfrm>
        </p:grpSpPr>
        <p:sp>
          <p:nvSpPr>
            <p:cNvPr id="542" name="Google Shape;542;p49"/>
            <p:cNvSpPr/>
            <p:nvPr/>
          </p:nvSpPr>
          <p:spPr>
            <a:xfrm>
              <a:off x="8136681" y="3922667"/>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43" name="Google Shape;543;p49"/>
            <p:cNvSpPr/>
            <p:nvPr/>
          </p:nvSpPr>
          <p:spPr>
            <a:xfrm>
              <a:off x="8201025" y="4098132"/>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44" name="Google Shape;544;p49"/>
          <p:cNvGrpSpPr/>
          <p:nvPr/>
        </p:nvGrpSpPr>
        <p:grpSpPr>
          <a:xfrm>
            <a:off x="5428934" y="4440029"/>
            <a:ext cx="157217" cy="241930"/>
            <a:chOff x="6484179" y="4140742"/>
            <a:chExt cx="169597" cy="260982"/>
          </a:xfrm>
        </p:grpSpPr>
        <p:sp>
          <p:nvSpPr>
            <p:cNvPr id="545" name="Google Shape;545;p49"/>
            <p:cNvSpPr/>
            <p:nvPr/>
          </p:nvSpPr>
          <p:spPr>
            <a:xfrm>
              <a:off x="6484179" y="4140742"/>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46" name="Google Shape;546;p49"/>
            <p:cNvSpPr/>
            <p:nvPr/>
          </p:nvSpPr>
          <p:spPr>
            <a:xfrm>
              <a:off x="6548438" y="4324350"/>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47" name="Google Shape;547;p49"/>
          <p:cNvGrpSpPr/>
          <p:nvPr/>
        </p:nvGrpSpPr>
        <p:grpSpPr>
          <a:xfrm>
            <a:off x="7506269" y="3587273"/>
            <a:ext cx="157217" cy="241930"/>
            <a:chOff x="8396299" y="3385235"/>
            <a:chExt cx="169597" cy="260982"/>
          </a:xfrm>
        </p:grpSpPr>
        <p:sp>
          <p:nvSpPr>
            <p:cNvPr id="548" name="Google Shape;548;p49"/>
            <p:cNvSpPr/>
            <p:nvPr/>
          </p:nvSpPr>
          <p:spPr>
            <a:xfrm>
              <a:off x="8396299" y="3385235"/>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49" name="Google Shape;549;p49"/>
            <p:cNvSpPr/>
            <p:nvPr/>
          </p:nvSpPr>
          <p:spPr>
            <a:xfrm>
              <a:off x="8462169" y="3559175"/>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550" name="Google Shape;550;p49"/>
          <p:cNvGrpSpPr/>
          <p:nvPr/>
        </p:nvGrpSpPr>
        <p:grpSpPr>
          <a:xfrm>
            <a:off x="6516911" y="3721120"/>
            <a:ext cx="157217" cy="241930"/>
            <a:chOff x="7493431" y="3529622"/>
            <a:chExt cx="169597" cy="260982"/>
          </a:xfrm>
        </p:grpSpPr>
        <p:sp>
          <p:nvSpPr>
            <p:cNvPr id="551" name="Google Shape;551;p49"/>
            <p:cNvSpPr/>
            <p:nvPr/>
          </p:nvSpPr>
          <p:spPr>
            <a:xfrm>
              <a:off x="7493431" y="3529622"/>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52" name="Google Shape;552;p49"/>
            <p:cNvSpPr/>
            <p:nvPr/>
          </p:nvSpPr>
          <p:spPr>
            <a:xfrm>
              <a:off x="7577932" y="3590132"/>
              <a:ext cx="45600" cy="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553" name="Google Shape;553;p49"/>
          <p:cNvSpPr/>
          <p:nvPr/>
        </p:nvSpPr>
        <p:spPr>
          <a:xfrm>
            <a:off x="4460018" y="2938722"/>
            <a:ext cx="157215" cy="241974"/>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w="9525" cap="flat" cmpd="sng">
            <a:solidFill>
              <a:srgbClr val="E7E7EC"/>
            </a:solidFill>
            <a:prstDash val="solid"/>
            <a:round/>
            <a:headEnd type="none" w="sm" len="sm"/>
            <a:tailEnd type="none" w="sm" len="sm"/>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54" name="Google Shape;554;p49"/>
          <p:cNvSpPr txBox="1"/>
          <p:nvPr/>
        </p:nvSpPr>
        <p:spPr>
          <a:xfrm>
            <a:off x="4405550" y="6370100"/>
            <a:ext cx="4657500" cy="1692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r>
              <a:rPr kumimoji="0" lang="en-US" sz="1100" b="0" i="0" u="none" strike="noStrike" kern="0" cap="none" spc="0" normalizeH="0" baseline="0" noProof="0">
                <a:ln>
                  <a:noFill/>
                </a:ln>
                <a:solidFill>
                  <a:srgbClr val="303135"/>
                </a:solidFill>
                <a:effectLst/>
                <a:uLnTx/>
                <a:uFillTx/>
                <a:latin typeface="Roboto"/>
                <a:ea typeface="Roboto"/>
                <a:cs typeface="Roboto"/>
                <a:sym typeface="Roboto"/>
              </a:rPr>
              <a:t>* Generation Direct programs are delivered by our global hub (GYE)</a:t>
            </a:r>
            <a:endParaRPr kumimoji="0" sz="1700" b="0" i="0" u="none" strike="noStrike" kern="0" cap="none" spc="0" normalizeH="0" baseline="0" noProof="0">
              <a:ln>
                <a:noFill/>
              </a:ln>
              <a:solidFill>
                <a:srgbClr val="303135"/>
              </a:solidFill>
              <a:effectLst/>
              <a:uLnTx/>
              <a:uFillTx/>
              <a:latin typeface="Arial"/>
              <a:cs typeface="Arial"/>
              <a:sym typeface="Arial"/>
            </a:endParaRPr>
          </a:p>
        </p:txBody>
      </p:sp>
      <p:sp>
        <p:nvSpPr>
          <p:cNvPr id="555" name="Google Shape;555;p49"/>
          <p:cNvSpPr txBox="1"/>
          <p:nvPr/>
        </p:nvSpPr>
        <p:spPr>
          <a:xfrm>
            <a:off x="2034209" y="3129718"/>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USA*</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56" name="Google Shape;556;p49"/>
          <p:cNvSpPr txBox="1"/>
          <p:nvPr/>
        </p:nvSpPr>
        <p:spPr>
          <a:xfrm>
            <a:off x="4431327" y="2661518"/>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UK</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57" name="Google Shape;557;p49"/>
          <p:cNvSpPr txBox="1"/>
          <p:nvPr/>
        </p:nvSpPr>
        <p:spPr>
          <a:xfrm>
            <a:off x="1529648" y="3476454"/>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MEXICO</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58" name="Google Shape;558;p49"/>
          <p:cNvSpPr txBox="1"/>
          <p:nvPr/>
        </p:nvSpPr>
        <p:spPr>
          <a:xfrm>
            <a:off x="2969816" y="4796702"/>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BRAZIL</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59" name="Google Shape;559;p49"/>
          <p:cNvSpPr txBox="1"/>
          <p:nvPr/>
        </p:nvSpPr>
        <p:spPr>
          <a:xfrm>
            <a:off x="2492797" y="5443491"/>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CHILE</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0" name="Google Shape;560;p49"/>
          <p:cNvSpPr txBox="1"/>
          <p:nvPr/>
        </p:nvSpPr>
        <p:spPr>
          <a:xfrm>
            <a:off x="3750085" y="2716490"/>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IRELAND</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1" name="Google Shape;561;p49"/>
          <p:cNvSpPr txBox="1"/>
          <p:nvPr/>
        </p:nvSpPr>
        <p:spPr>
          <a:xfrm>
            <a:off x="4521616" y="2836690"/>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FRANCE</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2" name="Google Shape;562;p49"/>
          <p:cNvSpPr txBox="1"/>
          <p:nvPr/>
        </p:nvSpPr>
        <p:spPr>
          <a:xfrm>
            <a:off x="4786321" y="2984674"/>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ITALY</a:t>
            </a:r>
            <a:endParaRPr kumimoji="0" sz="600" b="1"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63" name="Google Shape;563;p49"/>
          <p:cNvSpPr txBox="1"/>
          <p:nvPr/>
        </p:nvSpPr>
        <p:spPr>
          <a:xfrm>
            <a:off x="5092802" y="4347599"/>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KENYA</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4" name="Google Shape;564;p49"/>
          <p:cNvSpPr txBox="1"/>
          <p:nvPr/>
        </p:nvSpPr>
        <p:spPr>
          <a:xfrm>
            <a:off x="6758077" y="4507359"/>
            <a:ext cx="6918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SINGAPORE</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5" name="Google Shape;565;p49"/>
          <p:cNvSpPr txBox="1"/>
          <p:nvPr/>
        </p:nvSpPr>
        <p:spPr>
          <a:xfrm>
            <a:off x="6271653" y="3599801"/>
            <a:ext cx="6918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INDIA</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6" name="Google Shape;566;p49"/>
          <p:cNvSpPr txBox="1"/>
          <p:nvPr/>
        </p:nvSpPr>
        <p:spPr>
          <a:xfrm>
            <a:off x="6981352" y="3468141"/>
            <a:ext cx="11622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2222"/>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HONG KONG</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7" name="Google Shape;567;p49"/>
          <p:cNvSpPr txBox="1"/>
          <p:nvPr/>
        </p:nvSpPr>
        <p:spPr>
          <a:xfrm>
            <a:off x="7861130" y="5345539"/>
            <a:ext cx="8010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AUSTRALIA</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8" name="Google Shape;568;p49"/>
          <p:cNvSpPr txBox="1"/>
          <p:nvPr/>
        </p:nvSpPr>
        <p:spPr>
          <a:xfrm>
            <a:off x="2292982" y="4457882"/>
            <a:ext cx="7062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COLOMBIA*</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69" name="Google Shape;569;p49"/>
          <p:cNvSpPr txBox="1"/>
          <p:nvPr/>
        </p:nvSpPr>
        <p:spPr>
          <a:xfrm>
            <a:off x="4120348" y="4009018"/>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GHANA*</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70" name="Google Shape;570;p49"/>
          <p:cNvSpPr txBox="1"/>
          <p:nvPr/>
        </p:nvSpPr>
        <p:spPr>
          <a:xfrm>
            <a:off x="3850577" y="3200400"/>
            <a:ext cx="5445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66666"/>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SPAIN</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71" name="Google Shape;571;p49"/>
          <p:cNvSpPr txBox="1"/>
          <p:nvPr/>
        </p:nvSpPr>
        <p:spPr>
          <a:xfrm>
            <a:off x="6665577" y="3706404"/>
            <a:ext cx="1162200" cy="184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2222"/>
              </a:lnSpc>
              <a:spcBef>
                <a:spcPts val="0"/>
              </a:spcBef>
              <a:spcAft>
                <a:spcPts val="0"/>
              </a:spcAft>
              <a:buClr>
                <a:srgbClr val="000000"/>
              </a:buClr>
              <a:buSzPts val="900"/>
              <a:buFont typeface="Arial"/>
              <a:buNone/>
              <a:tabLst/>
              <a:defRPr/>
            </a:pPr>
            <a:r>
              <a:rPr kumimoji="0" lang="en-US" sz="600" b="1" i="0" u="none" strike="noStrike" kern="0" cap="none" spc="0" normalizeH="0" baseline="0" noProof="0">
                <a:ln>
                  <a:noFill/>
                </a:ln>
                <a:solidFill>
                  <a:srgbClr val="303135"/>
                </a:solidFill>
                <a:effectLst/>
                <a:uLnTx/>
                <a:uFillTx/>
                <a:latin typeface="Roboto"/>
                <a:ea typeface="Roboto"/>
                <a:cs typeface="Roboto"/>
                <a:sym typeface="Roboto"/>
              </a:rPr>
              <a:t>THAILAND</a:t>
            </a:r>
            <a:endParaRPr kumimoji="0" sz="600" b="1" i="0" u="none" strike="noStrike" kern="0" cap="none" spc="0" normalizeH="0" baseline="0" noProof="0">
              <a:ln>
                <a:noFill/>
              </a:ln>
              <a:solidFill>
                <a:srgbClr val="303135"/>
              </a:solidFill>
              <a:effectLst/>
              <a:uLnTx/>
              <a:uFillTx/>
              <a:latin typeface="Arial"/>
              <a:ea typeface="Arial"/>
              <a:cs typeface="Arial"/>
              <a:sym typeface="Arial"/>
            </a:endParaRPr>
          </a:p>
        </p:txBody>
      </p:sp>
      <p:sp>
        <p:nvSpPr>
          <p:cNvPr id="572" name="Google Shape;572;p49"/>
          <p:cNvSpPr/>
          <p:nvPr/>
        </p:nvSpPr>
        <p:spPr>
          <a:xfrm>
            <a:off x="4824666" y="3446931"/>
            <a:ext cx="45600" cy="4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73" name="Google Shape;573;p49"/>
          <p:cNvSpPr/>
          <p:nvPr/>
        </p:nvSpPr>
        <p:spPr>
          <a:xfrm>
            <a:off x="6288545" y="4074591"/>
            <a:ext cx="45600" cy="4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74" name="Google Shape;574;p49"/>
          <p:cNvSpPr/>
          <p:nvPr/>
        </p:nvSpPr>
        <p:spPr>
          <a:xfrm>
            <a:off x="5325715" y="4598257"/>
            <a:ext cx="45600" cy="4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75" name="Google Shape;575;p49"/>
          <p:cNvSpPr txBox="1">
            <a:spLocks noGrp="1"/>
          </p:cNvSpPr>
          <p:nvPr>
            <p:ph type="body" idx="1"/>
          </p:nvPr>
        </p:nvSpPr>
        <p:spPr>
          <a:xfrm>
            <a:off x="350614" y="241300"/>
            <a:ext cx="11130300" cy="70784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chemeClr val="accent5"/>
              </a:buClr>
              <a:buSzPts val="3000"/>
              <a:buFont typeface="Arial"/>
              <a:buNone/>
            </a:pPr>
            <a:r>
              <a:rPr lang="en-US" sz="4000">
                <a:latin typeface="Azo Sans" panose="02000000000000000000" pitchFamily="50" charset="0"/>
                <a:ea typeface="Roboto"/>
                <a:cs typeface="Roboto"/>
                <a:sym typeface="Roboto"/>
              </a:rPr>
              <a:t>We operate globally across 17 countries</a:t>
            </a:r>
            <a:endParaRPr sz="4000">
              <a:latin typeface="Azo Sans" panose="02000000000000000000" pitchFamily="50" charset="0"/>
              <a:ea typeface="Roboto"/>
              <a:cs typeface="Roboto"/>
              <a:sym typeface="Roboto"/>
            </a:endParaRPr>
          </a:p>
        </p:txBody>
      </p:sp>
      <p:grpSp>
        <p:nvGrpSpPr>
          <p:cNvPr id="576" name="Google Shape;576;p49"/>
          <p:cNvGrpSpPr/>
          <p:nvPr/>
        </p:nvGrpSpPr>
        <p:grpSpPr>
          <a:xfrm>
            <a:off x="7102928" y="3859598"/>
            <a:ext cx="157217" cy="241930"/>
            <a:chOff x="8136681" y="3922667"/>
            <a:chExt cx="169597" cy="260982"/>
          </a:xfrm>
        </p:grpSpPr>
        <p:sp>
          <p:nvSpPr>
            <p:cNvPr id="577" name="Google Shape;577;p49"/>
            <p:cNvSpPr/>
            <p:nvPr/>
          </p:nvSpPr>
          <p:spPr>
            <a:xfrm>
              <a:off x="8136681" y="3922667"/>
              <a:ext cx="169597" cy="260982"/>
            </a:xfrm>
            <a:custGeom>
              <a:avLst/>
              <a:gdLst/>
              <a:ahLst/>
              <a:cxnLst/>
              <a:rect l="l" t="t" r="r" b="b"/>
              <a:pathLst>
                <a:path w="20551" h="21600" extrusionOk="0">
                  <a:moveTo>
                    <a:pt x="10275" y="9529"/>
                  </a:moveTo>
                  <a:cubicBezTo>
                    <a:pt x="7820" y="9529"/>
                    <a:pt x="5857" y="8259"/>
                    <a:pt x="5857" y="6671"/>
                  </a:cubicBezTo>
                  <a:cubicBezTo>
                    <a:pt x="5857" y="5082"/>
                    <a:pt x="7820" y="3812"/>
                    <a:pt x="10275" y="3812"/>
                  </a:cubicBezTo>
                  <a:cubicBezTo>
                    <a:pt x="12730" y="3812"/>
                    <a:pt x="14693" y="5082"/>
                    <a:pt x="14693" y="6671"/>
                  </a:cubicBezTo>
                  <a:cubicBezTo>
                    <a:pt x="14693" y="8259"/>
                    <a:pt x="12730" y="9529"/>
                    <a:pt x="10275" y="9529"/>
                  </a:cubicBezTo>
                  <a:close/>
                  <a:moveTo>
                    <a:pt x="10275" y="0"/>
                  </a:moveTo>
                  <a:cubicBezTo>
                    <a:pt x="6888" y="0"/>
                    <a:pt x="3697" y="1080"/>
                    <a:pt x="1782" y="2922"/>
                  </a:cubicBezTo>
                  <a:cubicBezTo>
                    <a:pt x="-132" y="4733"/>
                    <a:pt x="-525" y="7052"/>
                    <a:pt x="702" y="9116"/>
                  </a:cubicBezTo>
                  <a:lnTo>
                    <a:pt x="5366" y="15787"/>
                  </a:lnTo>
                  <a:lnTo>
                    <a:pt x="9391" y="21251"/>
                  </a:lnTo>
                  <a:cubicBezTo>
                    <a:pt x="9539" y="21473"/>
                    <a:pt x="9882" y="21600"/>
                    <a:pt x="10275" y="21600"/>
                  </a:cubicBezTo>
                  <a:cubicBezTo>
                    <a:pt x="10668" y="21600"/>
                    <a:pt x="11011" y="21473"/>
                    <a:pt x="11159" y="21251"/>
                  </a:cubicBezTo>
                  <a:lnTo>
                    <a:pt x="15184" y="15787"/>
                  </a:lnTo>
                  <a:lnTo>
                    <a:pt x="19848" y="9116"/>
                  </a:lnTo>
                  <a:cubicBezTo>
                    <a:pt x="21075" y="7052"/>
                    <a:pt x="20682" y="4733"/>
                    <a:pt x="18768" y="2922"/>
                  </a:cubicBezTo>
                  <a:cubicBezTo>
                    <a:pt x="16853" y="1080"/>
                    <a:pt x="13662" y="0"/>
                    <a:pt x="10275" y="0"/>
                  </a:cubicBezTo>
                  <a:close/>
                </a:path>
              </a:pathLst>
            </a:custGeom>
            <a:solidFill>
              <a:schemeClr val="dk1"/>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Roboto"/>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578" name="Google Shape;578;p49"/>
            <p:cNvSpPr/>
            <p:nvPr/>
          </p:nvSpPr>
          <p:spPr>
            <a:xfrm>
              <a:off x="8201025" y="4098132"/>
              <a:ext cx="456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579" name="Google Shape;579;p49"/>
          <p:cNvSpPr txBox="1"/>
          <p:nvPr/>
        </p:nvSpPr>
        <p:spPr>
          <a:xfrm>
            <a:off x="260119" y="903397"/>
            <a:ext cx="9633000" cy="1107965"/>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303135"/>
                </a:solidFill>
                <a:effectLst/>
                <a:uLnTx/>
                <a:uFillTx/>
                <a:latin typeface="Roboto"/>
                <a:ea typeface="Roboto"/>
                <a:cs typeface="Roboto"/>
                <a:sym typeface="Roboto"/>
              </a:rPr>
              <a:t>We serve low-income communities across countries of all income levels—low, middle, and high—</a:t>
            </a:r>
            <a:br>
              <a:rPr kumimoji="0" lang="en-US" sz="1500" b="0" i="0" u="none" strike="noStrike" kern="0" cap="none" spc="0" normalizeH="0" baseline="0" noProof="0">
                <a:ln>
                  <a:noFill/>
                </a:ln>
                <a:solidFill>
                  <a:srgbClr val="303135"/>
                </a:solidFill>
                <a:effectLst/>
                <a:uLnTx/>
                <a:uFillTx/>
                <a:latin typeface="Roboto"/>
                <a:ea typeface="Roboto"/>
                <a:cs typeface="Roboto"/>
                <a:sym typeface="Roboto"/>
              </a:rPr>
            </a:br>
            <a:r>
              <a:rPr kumimoji="0" lang="en-US" sz="1500" b="0" i="0" u="none" strike="noStrike" kern="0" cap="none" spc="0" normalizeH="0" baseline="0" noProof="0">
                <a:ln>
                  <a:noFill/>
                </a:ln>
                <a:solidFill>
                  <a:srgbClr val="303135"/>
                </a:solidFill>
                <a:effectLst/>
                <a:uLnTx/>
                <a:uFillTx/>
                <a:latin typeface="Roboto"/>
                <a:ea typeface="Roboto"/>
                <a:cs typeface="Roboto"/>
                <a:sym typeface="Roboto"/>
              </a:rPr>
              <a:t>to advance our vision: meaningful careers and sustained well-being for everyone, anywhere in the world.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srgbClr val="303135"/>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303135"/>
                </a:solidFill>
                <a:effectLst/>
                <a:uLnTx/>
                <a:uFillTx/>
                <a:latin typeface="Roboto"/>
                <a:ea typeface="Roboto"/>
                <a:cs typeface="Roboto"/>
                <a:sym typeface="Roboto"/>
              </a:rPr>
              <a:t>In 2024, </a:t>
            </a:r>
            <a:r>
              <a:rPr kumimoji="0" lang="en-US" sz="1500" b="1" i="0" u="none" strike="noStrike" kern="0" cap="none" spc="0" normalizeH="0" baseline="0" noProof="0">
                <a:ln>
                  <a:noFill/>
                </a:ln>
                <a:solidFill>
                  <a:srgbClr val="303135"/>
                </a:solidFill>
                <a:effectLst/>
                <a:uLnTx/>
                <a:uFillTx/>
                <a:latin typeface="Roboto"/>
                <a:ea typeface="Roboto"/>
                <a:cs typeface="Roboto"/>
                <a:sym typeface="Roboto"/>
              </a:rPr>
              <a:t>Generation Europe </a:t>
            </a:r>
            <a:r>
              <a:rPr kumimoji="0" lang="en-US" sz="1500" b="0" i="0" u="none" strike="noStrike" kern="0" cap="none" spc="0" normalizeH="0" baseline="0" noProof="0">
                <a:ln>
                  <a:noFill/>
                </a:ln>
                <a:solidFill>
                  <a:srgbClr val="303135"/>
                </a:solidFill>
                <a:effectLst/>
                <a:uLnTx/>
                <a:uFillTx/>
                <a:latin typeface="Roboto"/>
                <a:ea typeface="Roboto"/>
                <a:cs typeface="Roboto"/>
                <a:sym typeface="Roboto"/>
              </a:rPr>
              <a:t>was established to support our operations on the continent. </a:t>
            </a:r>
            <a:endParaRPr kumimoji="0" sz="1500" b="0" i="0" u="none" strike="noStrike" kern="0" cap="none" spc="0" normalizeH="0" baseline="0" noProof="0">
              <a:ln>
                <a:noFill/>
              </a:ln>
              <a:solidFill>
                <a:srgbClr val="303135"/>
              </a:solidFill>
              <a:effectLst/>
              <a:uLnTx/>
              <a:uFillTx/>
              <a:latin typeface="Roboto"/>
              <a:ea typeface="Roboto"/>
              <a:cs typeface="Roboto"/>
              <a:sym typeface="Roboto"/>
            </a:endParaRPr>
          </a:p>
        </p:txBody>
      </p:sp>
      <p:pic>
        <p:nvPicPr>
          <p:cNvPr id="580" name="Google Shape;580;p49" descr="Picture 221"/>
          <p:cNvPicPr preferRelativeResize="0"/>
          <p:nvPr/>
        </p:nvPicPr>
        <p:blipFill rotWithShape="1">
          <a:blip r:embed="rId7" cstate="screen">
            <a:alphaModFix/>
            <a:extLst>
              <a:ext uri="{28A0092B-C50C-407E-A947-70E740481C1C}">
                <a14:useLocalDpi xmlns:a14="http://schemas.microsoft.com/office/drawing/2010/main"/>
              </a:ext>
            </a:extLst>
          </a:blip>
          <a:srcRect l="21188" t="27680" r="28895" b="35718"/>
          <a:stretch/>
        </p:blipFill>
        <p:spPr>
          <a:xfrm>
            <a:off x="10477144" y="314424"/>
            <a:ext cx="1543407" cy="63658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6">
          <a:extLst>
            <a:ext uri="{FF2B5EF4-FFF2-40B4-BE49-F238E27FC236}">
              <a16:creationId xmlns:a16="http://schemas.microsoft.com/office/drawing/2014/main" id="{86A4347A-613E-A530-617E-6363535CB376}"/>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816F140-C1A8-BA47-F536-CF629EE35AE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26" imgH="526" progId="TCLayout.ActiveDocument.1">
                  <p:embed/>
                </p:oleObj>
              </mc:Choice>
              <mc:Fallback>
                <p:oleObj name="think-cell Slide" r:id="rId4" imgW="526" imgH="526" progId="TCLayout.ActiveDocument.1">
                  <p:embed/>
                  <p:pic>
                    <p:nvPicPr>
                      <p:cNvPr id="3" name="think-cell data - do not delete" hidden="1">
                        <a:extLst>
                          <a:ext uri="{FF2B5EF4-FFF2-40B4-BE49-F238E27FC236}">
                            <a16:creationId xmlns:a16="http://schemas.microsoft.com/office/drawing/2014/main" id="{B816F140-C1A8-BA47-F536-CF629EE35AE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 name="Google Shape;602;p51">
            <a:extLst>
              <a:ext uri="{FF2B5EF4-FFF2-40B4-BE49-F238E27FC236}">
                <a16:creationId xmlns:a16="http://schemas.microsoft.com/office/drawing/2014/main" id="{F757DDA2-5C39-129F-F048-1B40BA130234}"/>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a:fillRect/>
          </a:stretch>
        </p:blipFill>
        <p:spPr>
          <a:xfrm>
            <a:off x="2300316" y="0"/>
            <a:ext cx="9891684" cy="6858000"/>
          </a:xfrm>
          <a:prstGeom prst="rect">
            <a:avLst/>
          </a:prstGeom>
          <a:noFill/>
          <a:ln>
            <a:noFill/>
          </a:ln>
        </p:spPr>
      </p:pic>
      <p:sp>
        <p:nvSpPr>
          <p:cNvPr id="228" name="Google Shape;228;p38">
            <a:extLst>
              <a:ext uri="{FF2B5EF4-FFF2-40B4-BE49-F238E27FC236}">
                <a16:creationId xmlns:a16="http://schemas.microsoft.com/office/drawing/2014/main" id="{B497CD3D-D17F-6426-4112-1CDEAEF9E75B}"/>
              </a:ext>
            </a:extLst>
          </p:cNvPr>
          <p:cNvSpPr/>
          <p:nvPr/>
        </p:nvSpPr>
        <p:spPr>
          <a:xfrm rot="10800000">
            <a:off x="-14275" y="-7500"/>
            <a:ext cx="11371200" cy="6873000"/>
          </a:xfrm>
          <a:prstGeom prst="rect">
            <a:avLst/>
          </a:prstGeom>
          <a:gradFill>
            <a:gsLst>
              <a:gs pos="0">
                <a:srgbClr val="FFFFFF">
                  <a:alpha val="0"/>
                </a:srgbClr>
              </a:gs>
              <a:gs pos="20000">
                <a:srgbClr val="FFFFFF">
                  <a:alpha val="0"/>
                </a:srgbClr>
              </a:gs>
              <a:gs pos="42000">
                <a:schemeClr val="accent4">
                  <a:lumMod val="60000"/>
                  <a:lumOff val="40000"/>
                </a:schemeClr>
              </a:gs>
              <a:gs pos="68000">
                <a:schemeClr val="accent4">
                  <a:lumMod val="75000"/>
                </a:schemeClr>
              </a:gs>
              <a:gs pos="100000">
                <a:schemeClr val="accent4">
                  <a:lumMod val="50000"/>
                </a:schemeClr>
              </a:gs>
            </a:gsLst>
            <a:lin ang="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29" name="Google Shape;229;p38">
            <a:extLst>
              <a:ext uri="{FF2B5EF4-FFF2-40B4-BE49-F238E27FC236}">
                <a16:creationId xmlns:a16="http://schemas.microsoft.com/office/drawing/2014/main" id="{2F622B65-C4A2-1A1D-ABAC-EF4C9421FA3C}"/>
              </a:ext>
            </a:extLst>
          </p:cNvPr>
          <p:cNvSpPr txBox="1">
            <a:spLocks noGrp="1"/>
          </p:cNvSpPr>
          <p:nvPr>
            <p:ph type="body" idx="1"/>
          </p:nvPr>
        </p:nvSpPr>
        <p:spPr>
          <a:xfrm>
            <a:off x="376014" y="317500"/>
            <a:ext cx="11130300" cy="1117500"/>
          </a:xfrm>
          <a:prstGeom prst="rect">
            <a:avLst/>
          </a:prstGeom>
          <a:noFill/>
          <a:ln>
            <a:noFill/>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chemeClr val="accent5"/>
              </a:buClr>
              <a:buSzPts val="3000"/>
              <a:buFont typeface="Arial"/>
              <a:buNone/>
            </a:pPr>
            <a:r>
              <a:rPr lang="en-US" sz="2400">
                <a:solidFill>
                  <a:schemeClr val="lt1"/>
                </a:solidFill>
                <a:latin typeface="Roboto"/>
                <a:ea typeface="Roboto"/>
                <a:cs typeface="Roboto"/>
                <a:sym typeface="Roboto"/>
              </a:rPr>
              <a:t>Our seven-step methodology enables us to achieve consistently </a:t>
            </a:r>
            <a:br>
              <a:rPr lang="en-US" sz="2400">
                <a:solidFill>
                  <a:schemeClr val="lt1"/>
                </a:solidFill>
                <a:latin typeface="Roboto"/>
                <a:ea typeface="Roboto"/>
                <a:cs typeface="Roboto"/>
                <a:sym typeface="Roboto"/>
              </a:rPr>
            </a:br>
            <a:r>
              <a:rPr lang="en-US" sz="2400">
                <a:solidFill>
                  <a:schemeClr val="lt1"/>
                </a:solidFill>
                <a:latin typeface="Roboto"/>
                <a:ea typeface="Roboto"/>
                <a:cs typeface="Roboto"/>
                <a:sym typeface="Roboto"/>
              </a:rPr>
              <a:t>high employment and income outcomes across a wide range </a:t>
            </a:r>
            <a:br>
              <a:rPr lang="en-US" sz="2400">
                <a:solidFill>
                  <a:schemeClr val="lt1"/>
                </a:solidFill>
                <a:latin typeface="Roboto"/>
                <a:ea typeface="Roboto"/>
                <a:cs typeface="Roboto"/>
                <a:sym typeface="Roboto"/>
              </a:rPr>
            </a:br>
            <a:r>
              <a:rPr lang="en-US" sz="2400">
                <a:solidFill>
                  <a:schemeClr val="lt1"/>
                </a:solidFill>
                <a:latin typeface="Roboto"/>
                <a:ea typeface="Roboto"/>
                <a:cs typeface="Roboto"/>
                <a:sym typeface="Roboto"/>
              </a:rPr>
              <a:t>of demographics, professions, and countries</a:t>
            </a:r>
            <a:endParaRPr>
              <a:latin typeface="Roboto"/>
              <a:ea typeface="Roboto"/>
              <a:cs typeface="Roboto"/>
              <a:sym typeface="Roboto"/>
            </a:endParaRPr>
          </a:p>
        </p:txBody>
      </p:sp>
      <p:pic>
        <p:nvPicPr>
          <p:cNvPr id="230" name="Google Shape;230;p38" descr="Picture 221">
            <a:extLst>
              <a:ext uri="{FF2B5EF4-FFF2-40B4-BE49-F238E27FC236}">
                <a16:creationId xmlns:a16="http://schemas.microsoft.com/office/drawing/2014/main" id="{DFB7C9CC-1064-63D8-1F4D-C2EB771ABF29}"/>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l="21188" t="27680" r="28895" b="35718"/>
          <a:stretch/>
        </p:blipFill>
        <p:spPr>
          <a:xfrm>
            <a:off x="10477144" y="314424"/>
            <a:ext cx="1543407" cy="636589"/>
          </a:xfrm>
          <a:prstGeom prst="rect">
            <a:avLst/>
          </a:prstGeom>
          <a:noFill/>
          <a:ln>
            <a:noFill/>
          </a:ln>
        </p:spPr>
      </p:pic>
      <p:grpSp>
        <p:nvGrpSpPr>
          <p:cNvPr id="231" name="Google Shape;231;p38">
            <a:extLst>
              <a:ext uri="{FF2B5EF4-FFF2-40B4-BE49-F238E27FC236}">
                <a16:creationId xmlns:a16="http://schemas.microsoft.com/office/drawing/2014/main" id="{9293692B-530D-DA0B-C7C9-F62FA0958168}"/>
              </a:ext>
            </a:extLst>
          </p:cNvPr>
          <p:cNvGrpSpPr/>
          <p:nvPr/>
        </p:nvGrpSpPr>
        <p:grpSpPr>
          <a:xfrm>
            <a:off x="1973711" y="2433424"/>
            <a:ext cx="4045953" cy="3605384"/>
            <a:chOff x="3845498" y="1937478"/>
            <a:chExt cx="4501004" cy="4010885"/>
          </a:xfrm>
        </p:grpSpPr>
        <p:sp>
          <p:nvSpPr>
            <p:cNvPr id="232" name="Google Shape;232;p38">
              <a:extLst>
                <a:ext uri="{FF2B5EF4-FFF2-40B4-BE49-F238E27FC236}">
                  <a16:creationId xmlns:a16="http://schemas.microsoft.com/office/drawing/2014/main" id="{293BD024-FB84-23A9-EAB2-C8CC5767BAEC}"/>
                </a:ext>
              </a:extLst>
            </p:cNvPr>
            <p:cNvSpPr/>
            <p:nvPr/>
          </p:nvSpPr>
          <p:spPr>
            <a:xfrm>
              <a:off x="3845498" y="3991679"/>
              <a:ext cx="1672996" cy="1850300"/>
            </a:xfrm>
            <a:custGeom>
              <a:avLst/>
              <a:gdLst/>
              <a:ahLst/>
              <a:cxnLst/>
              <a:rect l="l" t="t" r="r" b="b"/>
              <a:pathLst>
                <a:path w="551" h="609" extrusionOk="0">
                  <a:moveTo>
                    <a:pt x="9" y="35"/>
                  </a:moveTo>
                  <a:cubicBezTo>
                    <a:pt x="331" y="593"/>
                    <a:pt x="331" y="593"/>
                    <a:pt x="331" y="593"/>
                  </a:cubicBezTo>
                  <a:cubicBezTo>
                    <a:pt x="340" y="609"/>
                    <a:pt x="362" y="609"/>
                    <a:pt x="371" y="593"/>
                  </a:cubicBezTo>
                  <a:cubicBezTo>
                    <a:pt x="547" y="289"/>
                    <a:pt x="547" y="289"/>
                    <a:pt x="547" y="289"/>
                  </a:cubicBezTo>
                  <a:cubicBezTo>
                    <a:pt x="551" y="282"/>
                    <a:pt x="551" y="273"/>
                    <a:pt x="547" y="266"/>
                  </a:cubicBezTo>
                  <a:cubicBezTo>
                    <a:pt x="400" y="12"/>
                    <a:pt x="400" y="12"/>
                    <a:pt x="400" y="12"/>
                  </a:cubicBezTo>
                  <a:cubicBezTo>
                    <a:pt x="396" y="5"/>
                    <a:pt x="388" y="0"/>
                    <a:pt x="380" y="0"/>
                  </a:cubicBezTo>
                  <a:cubicBezTo>
                    <a:pt x="29" y="0"/>
                    <a:pt x="29" y="0"/>
                    <a:pt x="29" y="0"/>
                  </a:cubicBezTo>
                  <a:cubicBezTo>
                    <a:pt x="11" y="0"/>
                    <a:pt x="0" y="19"/>
                    <a:pt x="9" y="35"/>
                  </a:cubicBezTo>
                  <a:close/>
                </a:path>
              </a:pathLst>
            </a:custGeom>
            <a:solidFill>
              <a:srgbClr val="3F3F3F"/>
            </a:solidFill>
            <a:ln w="1905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3" name="Google Shape;233;p38">
              <a:extLst>
                <a:ext uri="{FF2B5EF4-FFF2-40B4-BE49-F238E27FC236}">
                  <a16:creationId xmlns:a16="http://schemas.microsoft.com/office/drawing/2014/main" id="{2E609FC2-64B1-4D07-CA82-86F92FF2569C}"/>
                </a:ext>
              </a:extLst>
            </p:cNvPr>
            <p:cNvSpPr/>
            <p:nvPr/>
          </p:nvSpPr>
          <p:spPr>
            <a:xfrm>
              <a:off x="5029640" y="4884535"/>
              <a:ext cx="2133988" cy="1063828"/>
            </a:xfrm>
            <a:custGeom>
              <a:avLst/>
              <a:gdLst/>
              <a:ahLst/>
              <a:cxnLst/>
              <a:rect l="l" t="t" r="r" b="b"/>
              <a:pathLst>
                <a:path w="703" h="350" extrusionOk="0">
                  <a:moveTo>
                    <a:pt x="29" y="350"/>
                  </a:moveTo>
                  <a:cubicBezTo>
                    <a:pt x="674" y="350"/>
                    <a:pt x="674" y="350"/>
                    <a:pt x="674" y="350"/>
                  </a:cubicBezTo>
                  <a:cubicBezTo>
                    <a:pt x="692" y="350"/>
                    <a:pt x="703" y="331"/>
                    <a:pt x="694" y="315"/>
                  </a:cubicBezTo>
                  <a:cubicBezTo>
                    <a:pt x="519" y="12"/>
                    <a:pt x="519" y="12"/>
                    <a:pt x="519" y="12"/>
                  </a:cubicBezTo>
                  <a:cubicBezTo>
                    <a:pt x="515" y="4"/>
                    <a:pt x="507" y="0"/>
                    <a:pt x="499" y="0"/>
                  </a:cubicBezTo>
                  <a:cubicBezTo>
                    <a:pt x="205" y="0"/>
                    <a:pt x="205" y="0"/>
                    <a:pt x="205" y="0"/>
                  </a:cubicBezTo>
                  <a:cubicBezTo>
                    <a:pt x="196" y="0"/>
                    <a:pt x="189" y="4"/>
                    <a:pt x="185" y="12"/>
                  </a:cubicBezTo>
                  <a:cubicBezTo>
                    <a:pt x="9" y="315"/>
                    <a:pt x="9" y="315"/>
                    <a:pt x="9" y="315"/>
                  </a:cubicBezTo>
                  <a:cubicBezTo>
                    <a:pt x="0" y="331"/>
                    <a:pt x="12" y="350"/>
                    <a:pt x="29" y="350"/>
                  </a:cubicBezTo>
                  <a:close/>
                </a:path>
              </a:pathLst>
            </a:custGeom>
            <a:solidFill>
              <a:srgbClr val="3F3F3F"/>
            </a:solidFill>
            <a:ln w="1905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4" name="Google Shape;234;p38">
              <a:extLst>
                <a:ext uri="{FF2B5EF4-FFF2-40B4-BE49-F238E27FC236}">
                  <a16:creationId xmlns:a16="http://schemas.microsoft.com/office/drawing/2014/main" id="{AF2E2A3D-42E8-60B8-0E39-5A29E591B4CA}"/>
                </a:ext>
              </a:extLst>
            </p:cNvPr>
            <p:cNvSpPr/>
            <p:nvPr/>
          </p:nvSpPr>
          <p:spPr>
            <a:xfrm>
              <a:off x="6677306" y="3991679"/>
              <a:ext cx="1669196" cy="1850300"/>
            </a:xfrm>
            <a:custGeom>
              <a:avLst/>
              <a:gdLst/>
              <a:ahLst/>
              <a:cxnLst/>
              <a:rect l="l" t="t" r="r" b="b"/>
              <a:pathLst>
                <a:path w="550" h="609" extrusionOk="0">
                  <a:moveTo>
                    <a:pt x="219" y="593"/>
                  </a:moveTo>
                  <a:cubicBezTo>
                    <a:pt x="541" y="35"/>
                    <a:pt x="541" y="35"/>
                    <a:pt x="541" y="35"/>
                  </a:cubicBezTo>
                  <a:cubicBezTo>
                    <a:pt x="550" y="19"/>
                    <a:pt x="539" y="0"/>
                    <a:pt x="521" y="0"/>
                  </a:cubicBezTo>
                  <a:cubicBezTo>
                    <a:pt x="171" y="0"/>
                    <a:pt x="171" y="0"/>
                    <a:pt x="171" y="0"/>
                  </a:cubicBezTo>
                  <a:cubicBezTo>
                    <a:pt x="162" y="0"/>
                    <a:pt x="155" y="5"/>
                    <a:pt x="151" y="12"/>
                  </a:cubicBezTo>
                  <a:cubicBezTo>
                    <a:pt x="4" y="266"/>
                    <a:pt x="4" y="266"/>
                    <a:pt x="4" y="266"/>
                  </a:cubicBezTo>
                  <a:cubicBezTo>
                    <a:pt x="0" y="273"/>
                    <a:pt x="0" y="282"/>
                    <a:pt x="4" y="289"/>
                  </a:cubicBezTo>
                  <a:cubicBezTo>
                    <a:pt x="179" y="593"/>
                    <a:pt x="179" y="593"/>
                    <a:pt x="179" y="593"/>
                  </a:cubicBezTo>
                  <a:cubicBezTo>
                    <a:pt x="188" y="609"/>
                    <a:pt x="210" y="609"/>
                    <a:pt x="219" y="593"/>
                  </a:cubicBezTo>
                  <a:close/>
                </a:path>
              </a:pathLst>
            </a:custGeom>
            <a:solidFill>
              <a:srgbClr val="3F3F3F"/>
            </a:solidFill>
            <a:ln w="1905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5" name="Google Shape;235;p38">
              <a:extLst>
                <a:ext uri="{FF2B5EF4-FFF2-40B4-BE49-F238E27FC236}">
                  <a16:creationId xmlns:a16="http://schemas.microsoft.com/office/drawing/2014/main" id="{7F4BF480-18FC-DF06-79EE-3FDBEF892AC0}"/>
                </a:ext>
              </a:extLst>
            </p:cNvPr>
            <p:cNvSpPr/>
            <p:nvPr/>
          </p:nvSpPr>
          <p:spPr>
            <a:xfrm>
              <a:off x="6677306" y="2043861"/>
              <a:ext cx="1669196" cy="1850300"/>
            </a:xfrm>
            <a:custGeom>
              <a:avLst/>
              <a:gdLst/>
              <a:ahLst/>
              <a:cxnLst/>
              <a:rect l="l" t="t" r="r" b="b"/>
              <a:pathLst>
                <a:path w="550" h="609" extrusionOk="0">
                  <a:moveTo>
                    <a:pt x="541" y="574"/>
                  </a:moveTo>
                  <a:cubicBezTo>
                    <a:pt x="219" y="16"/>
                    <a:pt x="219" y="16"/>
                    <a:pt x="219" y="16"/>
                  </a:cubicBezTo>
                  <a:cubicBezTo>
                    <a:pt x="210" y="0"/>
                    <a:pt x="188" y="0"/>
                    <a:pt x="179" y="16"/>
                  </a:cubicBezTo>
                  <a:cubicBezTo>
                    <a:pt x="4" y="320"/>
                    <a:pt x="4" y="320"/>
                    <a:pt x="4" y="320"/>
                  </a:cubicBezTo>
                  <a:cubicBezTo>
                    <a:pt x="0" y="327"/>
                    <a:pt x="0" y="336"/>
                    <a:pt x="4" y="343"/>
                  </a:cubicBezTo>
                  <a:cubicBezTo>
                    <a:pt x="151" y="597"/>
                    <a:pt x="151" y="597"/>
                    <a:pt x="151" y="597"/>
                  </a:cubicBezTo>
                  <a:cubicBezTo>
                    <a:pt x="155" y="604"/>
                    <a:pt x="162" y="609"/>
                    <a:pt x="171" y="609"/>
                  </a:cubicBezTo>
                  <a:cubicBezTo>
                    <a:pt x="521" y="609"/>
                    <a:pt x="521" y="609"/>
                    <a:pt x="521" y="609"/>
                  </a:cubicBezTo>
                  <a:cubicBezTo>
                    <a:pt x="539" y="609"/>
                    <a:pt x="550" y="590"/>
                    <a:pt x="541" y="574"/>
                  </a:cubicBezTo>
                  <a:close/>
                </a:path>
              </a:pathLst>
            </a:custGeom>
            <a:solidFill>
              <a:srgbClr val="3F3F3F"/>
            </a:solidFill>
            <a:ln w="1905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6" name="Google Shape;236;p38">
              <a:extLst>
                <a:ext uri="{FF2B5EF4-FFF2-40B4-BE49-F238E27FC236}">
                  <a16:creationId xmlns:a16="http://schemas.microsoft.com/office/drawing/2014/main" id="{C9185B2C-624A-9105-0C7F-16470F180A9D}"/>
                </a:ext>
              </a:extLst>
            </p:cNvPr>
            <p:cNvSpPr/>
            <p:nvPr/>
          </p:nvSpPr>
          <p:spPr>
            <a:xfrm>
              <a:off x="5029640" y="1937478"/>
              <a:ext cx="2133988" cy="1063828"/>
            </a:xfrm>
            <a:custGeom>
              <a:avLst/>
              <a:gdLst/>
              <a:ahLst/>
              <a:cxnLst/>
              <a:rect l="l" t="t" r="r" b="b"/>
              <a:pathLst>
                <a:path w="703" h="350" extrusionOk="0">
                  <a:moveTo>
                    <a:pt x="674" y="0"/>
                  </a:moveTo>
                  <a:cubicBezTo>
                    <a:pt x="29" y="0"/>
                    <a:pt x="29" y="0"/>
                    <a:pt x="29" y="0"/>
                  </a:cubicBezTo>
                  <a:cubicBezTo>
                    <a:pt x="12" y="0"/>
                    <a:pt x="0" y="19"/>
                    <a:pt x="9" y="35"/>
                  </a:cubicBezTo>
                  <a:cubicBezTo>
                    <a:pt x="185" y="338"/>
                    <a:pt x="185" y="338"/>
                    <a:pt x="185" y="338"/>
                  </a:cubicBezTo>
                  <a:cubicBezTo>
                    <a:pt x="189" y="346"/>
                    <a:pt x="196" y="350"/>
                    <a:pt x="205" y="350"/>
                  </a:cubicBezTo>
                  <a:cubicBezTo>
                    <a:pt x="499" y="350"/>
                    <a:pt x="499" y="350"/>
                    <a:pt x="499" y="350"/>
                  </a:cubicBezTo>
                  <a:cubicBezTo>
                    <a:pt x="507" y="350"/>
                    <a:pt x="515" y="346"/>
                    <a:pt x="519" y="338"/>
                  </a:cubicBezTo>
                  <a:cubicBezTo>
                    <a:pt x="694" y="35"/>
                    <a:pt x="694" y="35"/>
                    <a:pt x="694" y="35"/>
                  </a:cubicBezTo>
                  <a:cubicBezTo>
                    <a:pt x="703" y="19"/>
                    <a:pt x="692" y="0"/>
                    <a:pt x="674" y="0"/>
                  </a:cubicBezTo>
                  <a:close/>
                </a:path>
              </a:pathLst>
            </a:custGeom>
            <a:solidFill>
              <a:srgbClr val="3F3F3F"/>
            </a:solidFill>
            <a:ln w="1905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7" name="Google Shape;237;p38">
              <a:extLst>
                <a:ext uri="{FF2B5EF4-FFF2-40B4-BE49-F238E27FC236}">
                  <a16:creationId xmlns:a16="http://schemas.microsoft.com/office/drawing/2014/main" id="{0241E1A9-DD79-E018-B6E1-7289F4204A6B}"/>
                </a:ext>
              </a:extLst>
            </p:cNvPr>
            <p:cNvSpPr/>
            <p:nvPr/>
          </p:nvSpPr>
          <p:spPr>
            <a:xfrm>
              <a:off x="3845498" y="2043861"/>
              <a:ext cx="1672996" cy="1850300"/>
            </a:xfrm>
            <a:custGeom>
              <a:avLst/>
              <a:gdLst/>
              <a:ahLst/>
              <a:cxnLst/>
              <a:rect l="l" t="t" r="r" b="b"/>
              <a:pathLst>
                <a:path w="551" h="609" extrusionOk="0">
                  <a:moveTo>
                    <a:pt x="331" y="16"/>
                  </a:moveTo>
                  <a:cubicBezTo>
                    <a:pt x="9" y="574"/>
                    <a:pt x="9" y="574"/>
                    <a:pt x="9" y="574"/>
                  </a:cubicBezTo>
                  <a:cubicBezTo>
                    <a:pt x="0" y="590"/>
                    <a:pt x="11" y="609"/>
                    <a:pt x="29" y="609"/>
                  </a:cubicBezTo>
                  <a:cubicBezTo>
                    <a:pt x="380" y="609"/>
                    <a:pt x="380" y="609"/>
                    <a:pt x="380" y="609"/>
                  </a:cubicBezTo>
                  <a:cubicBezTo>
                    <a:pt x="388" y="609"/>
                    <a:pt x="396" y="604"/>
                    <a:pt x="400" y="597"/>
                  </a:cubicBezTo>
                  <a:cubicBezTo>
                    <a:pt x="547" y="343"/>
                    <a:pt x="547" y="343"/>
                    <a:pt x="547" y="343"/>
                  </a:cubicBezTo>
                  <a:cubicBezTo>
                    <a:pt x="551" y="336"/>
                    <a:pt x="551" y="327"/>
                    <a:pt x="547" y="320"/>
                  </a:cubicBezTo>
                  <a:cubicBezTo>
                    <a:pt x="371" y="16"/>
                    <a:pt x="371" y="16"/>
                    <a:pt x="371" y="16"/>
                  </a:cubicBezTo>
                  <a:cubicBezTo>
                    <a:pt x="362" y="0"/>
                    <a:pt x="340" y="0"/>
                    <a:pt x="331" y="16"/>
                  </a:cubicBezTo>
                  <a:close/>
                </a:path>
              </a:pathLst>
            </a:custGeom>
            <a:solidFill>
              <a:srgbClr val="3F3F3F"/>
            </a:solidFill>
            <a:ln w="19050"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38" name="Google Shape;238;p38">
              <a:extLst>
                <a:ext uri="{FF2B5EF4-FFF2-40B4-BE49-F238E27FC236}">
                  <a16:creationId xmlns:a16="http://schemas.microsoft.com/office/drawing/2014/main" id="{6DBD4085-2B91-B99D-A1D3-CF84425A0D44}"/>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791834" y="2164592"/>
              <a:ext cx="609600" cy="609600"/>
            </a:xfrm>
            <a:prstGeom prst="rect">
              <a:avLst/>
            </a:prstGeom>
            <a:noFill/>
            <a:ln>
              <a:noFill/>
            </a:ln>
          </p:spPr>
        </p:pic>
        <p:pic>
          <p:nvPicPr>
            <p:cNvPr id="239" name="Google Shape;239;p38">
              <a:extLst>
                <a:ext uri="{FF2B5EF4-FFF2-40B4-BE49-F238E27FC236}">
                  <a16:creationId xmlns:a16="http://schemas.microsoft.com/office/drawing/2014/main" id="{64B9CD59-521C-28AF-E9DD-D22F3B8B1B70}"/>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099717" y="2863563"/>
              <a:ext cx="609600" cy="609600"/>
            </a:xfrm>
            <a:prstGeom prst="rect">
              <a:avLst/>
            </a:prstGeom>
            <a:noFill/>
            <a:ln>
              <a:noFill/>
            </a:ln>
          </p:spPr>
        </p:pic>
        <p:sp>
          <p:nvSpPr>
            <p:cNvPr id="240" name="Google Shape;240;p38">
              <a:extLst>
                <a:ext uri="{FF2B5EF4-FFF2-40B4-BE49-F238E27FC236}">
                  <a16:creationId xmlns:a16="http://schemas.microsoft.com/office/drawing/2014/main" id="{3E32887B-21E9-C89C-88B0-942D163A73E4}"/>
                </a:ext>
              </a:extLst>
            </p:cNvPr>
            <p:cNvSpPr/>
            <p:nvPr/>
          </p:nvSpPr>
          <p:spPr>
            <a:xfrm>
              <a:off x="5790162" y="5312527"/>
              <a:ext cx="657660" cy="434162"/>
            </a:xfrm>
            <a:custGeom>
              <a:avLst/>
              <a:gdLst/>
              <a:ahLst/>
              <a:cxnLst/>
              <a:rect l="l" t="t" r="r" b="b"/>
              <a:pathLst>
                <a:path w="170" h="112" extrusionOk="0">
                  <a:moveTo>
                    <a:pt x="34" y="65"/>
                  </a:moveTo>
                  <a:cubicBezTo>
                    <a:pt x="27" y="61"/>
                    <a:pt x="17" y="53"/>
                    <a:pt x="12" y="46"/>
                  </a:cubicBezTo>
                  <a:cubicBezTo>
                    <a:pt x="10" y="37"/>
                    <a:pt x="25" y="19"/>
                    <a:pt x="33" y="16"/>
                  </a:cubicBezTo>
                  <a:cubicBezTo>
                    <a:pt x="33" y="16"/>
                    <a:pt x="41" y="18"/>
                    <a:pt x="45" y="20"/>
                  </a:cubicBezTo>
                  <a:cubicBezTo>
                    <a:pt x="48" y="17"/>
                    <a:pt x="53" y="15"/>
                    <a:pt x="53" y="15"/>
                  </a:cubicBezTo>
                  <a:cubicBezTo>
                    <a:pt x="38" y="8"/>
                    <a:pt x="32" y="8"/>
                    <a:pt x="31" y="8"/>
                  </a:cubicBezTo>
                  <a:cubicBezTo>
                    <a:pt x="31" y="8"/>
                    <a:pt x="31" y="8"/>
                    <a:pt x="31" y="8"/>
                  </a:cubicBezTo>
                  <a:cubicBezTo>
                    <a:pt x="19" y="12"/>
                    <a:pt x="0" y="35"/>
                    <a:pt x="4" y="49"/>
                  </a:cubicBezTo>
                  <a:cubicBezTo>
                    <a:pt x="4" y="49"/>
                    <a:pt x="5" y="49"/>
                    <a:pt x="5" y="50"/>
                  </a:cubicBezTo>
                  <a:cubicBezTo>
                    <a:pt x="11" y="58"/>
                    <a:pt x="20" y="66"/>
                    <a:pt x="28" y="71"/>
                  </a:cubicBezTo>
                  <a:lnTo>
                    <a:pt x="34" y="65"/>
                  </a:lnTo>
                  <a:close/>
                  <a:moveTo>
                    <a:pt x="71" y="91"/>
                  </a:moveTo>
                  <a:cubicBezTo>
                    <a:pt x="69" y="90"/>
                    <a:pt x="67" y="90"/>
                    <a:pt x="65" y="91"/>
                  </a:cubicBezTo>
                  <a:cubicBezTo>
                    <a:pt x="65" y="91"/>
                    <a:pt x="65" y="91"/>
                    <a:pt x="65" y="91"/>
                  </a:cubicBezTo>
                  <a:cubicBezTo>
                    <a:pt x="68" y="88"/>
                    <a:pt x="67" y="84"/>
                    <a:pt x="64" y="81"/>
                  </a:cubicBezTo>
                  <a:cubicBezTo>
                    <a:pt x="63" y="80"/>
                    <a:pt x="60" y="80"/>
                    <a:pt x="58" y="80"/>
                  </a:cubicBezTo>
                  <a:cubicBezTo>
                    <a:pt x="59" y="78"/>
                    <a:pt x="59" y="74"/>
                    <a:pt x="56" y="73"/>
                  </a:cubicBezTo>
                  <a:cubicBezTo>
                    <a:pt x="54" y="70"/>
                    <a:pt x="50" y="71"/>
                    <a:pt x="47" y="74"/>
                  </a:cubicBezTo>
                  <a:cubicBezTo>
                    <a:pt x="46" y="75"/>
                    <a:pt x="46" y="75"/>
                    <a:pt x="46" y="75"/>
                  </a:cubicBezTo>
                  <a:cubicBezTo>
                    <a:pt x="46" y="73"/>
                    <a:pt x="46" y="72"/>
                    <a:pt x="45" y="70"/>
                  </a:cubicBezTo>
                  <a:cubicBezTo>
                    <a:pt x="42" y="68"/>
                    <a:pt x="38" y="67"/>
                    <a:pt x="36" y="70"/>
                  </a:cubicBezTo>
                  <a:cubicBezTo>
                    <a:pt x="30" y="75"/>
                    <a:pt x="30" y="75"/>
                    <a:pt x="30" y="75"/>
                  </a:cubicBezTo>
                  <a:cubicBezTo>
                    <a:pt x="27" y="77"/>
                    <a:pt x="27" y="82"/>
                    <a:pt x="29" y="84"/>
                  </a:cubicBezTo>
                  <a:cubicBezTo>
                    <a:pt x="31" y="86"/>
                    <a:pt x="32" y="86"/>
                    <a:pt x="34" y="86"/>
                  </a:cubicBezTo>
                  <a:cubicBezTo>
                    <a:pt x="36" y="86"/>
                    <a:pt x="37" y="91"/>
                    <a:pt x="40" y="93"/>
                  </a:cubicBezTo>
                  <a:cubicBezTo>
                    <a:pt x="41" y="94"/>
                    <a:pt x="43" y="94"/>
                    <a:pt x="44" y="94"/>
                  </a:cubicBezTo>
                  <a:cubicBezTo>
                    <a:pt x="45" y="94"/>
                    <a:pt x="48" y="98"/>
                    <a:pt x="50" y="99"/>
                  </a:cubicBezTo>
                  <a:cubicBezTo>
                    <a:pt x="51" y="100"/>
                    <a:pt x="53" y="101"/>
                    <a:pt x="54" y="101"/>
                  </a:cubicBezTo>
                  <a:cubicBezTo>
                    <a:pt x="56" y="101"/>
                    <a:pt x="59" y="104"/>
                    <a:pt x="61" y="106"/>
                  </a:cubicBezTo>
                  <a:cubicBezTo>
                    <a:pt x="62" y="107"/>
                    <a:pt x="63" y="107"/>
                    <a:pt x="65" y="107"/>
                  </a:cubicBezTo>
                  <a:cubicBezTo>
                    <a:pt x="67" y="107"/>
                    <a:pt x="69" y="106"/>
                    <a:pt x="70" y="104"/>
                  </a:cubicBezTo>
                  <a:cubicBezTo>
                    <a:pt x="73" y="101"/>
                    <a:pt x="73" y="101"/>
                    <a:pt x="73" y="101"/>
                  </a:cubicBezTo>
                  <a:cubicBezTo>
                    <a:pt x="75" y="98"/>
                    <a:pt x="74" y="94"/>
                    <a:pt x="71" y="91"/>
                  </a:cubicBezTo>
                  <a:close/>
                  <a:moveTo>
                    <a:pt x="127" y="10"/>
                  </a:moveTo>
                  <a:cubicBezTo>
                    <a:pt x="125" y="12"/>
                    <a:pt x="117" y="15"/>
                    <a:pt x="112" y="16"/>
                  </a:cubicBezTo>
                  <a:cubicBezTo>
                    <a:pt x="108" y="17"/>
                    <a:pt x="89" y="9"/>
                    <a:pt x="85" y="8"/>
                  </a:cubicBezTo>
                  <a:cubicBezTo>
                    <a:pt x="82" y="8"/>
                    <a:pt x="53" y="19"/>
                    <a:pt x="51" y="23"/>
                  </a:cubicBezTo>
                  <a:cubicBezTo>
                    <a:pt x="49" y="27"/>
                    <a:pt x="60" y="35"/>
                    <a:pt x="70" y="33"/>
                  </a:cubicBezTo>
                  <a:cubicBezTo>
                    <a:pt x="79" y="31"/>
                    <a:pt x="82" y="28"/>
                    <a:pt x="85" y="30"/>
                  </a:cubicBezTo>
                  <a:cubicBezTo>
                    <a:pt x="87" y="32"/>
                    <a:pt x="116" y="59"/>
                    <a:pt x="131" y="67"/>
                  </a:cubicBezTo>
                  <a:cubicBezTo>
                    <a:pt x="141" y="72"/>
                    <a:pt x="153" y="47"/>
                    <a:pt x="156" y="43"/>
                  </a:cubicBezTo>
                  <a:cubicBezTo>
                    <a:pt x="154" y="32"/>
                    <a:pt x="145" y="12"/>
                    <a:pt x="127" y="10"/>
                  </a:cubicBezTo>
                  <a:close/>
                  <a:moveTo>
                    <a:pt x="133" y="71"/>
                  </a:moveTo>
                  <a:cubicBezTo>
                    <a:pt x="132" y="72"/>
                    <a:pt x="132" y="74"/>
                    <a:pt x="133" y="75"/>
                  </a:cubicBezTo>
                  <a:cubicBezTo>
                    <a:pt x="134" y="76"/>
                    <a:pt x="134" y="79"/>
                    <a:pt x="133" y="80"/>
                  </a:cubicBezTo>
                  <a:cubicBezTo>
                    <a:pt x="132" y="81"/>
                    <a:pt x="131" y="81"/>
                    <a:pt x="129" y="82"/>
                  </a:cubicBezTo>
                  <a:cubicBezTo>
                    <a:pt x="129" y="82"/>
                    <a:pt x="128" y="81"/>
                    <a:pt x="127" y="81"/>
                  </a:cubicBezTo>
                  <a:cubicBezTo>
                    <a:pt x="127" y="81"/>
                    <a:pt x="127" y="81"/>
                    <a:pt x="127" y="81"/>
                  </a:cubicBezTo>
                  <a:cubicBezTo>
                    <a:pt x="91" y="51"/>
                    <a:pt x="91" y="51"/>
                    <a:pt x="91" y="51"/>
                  </a:cubicBezTo>
                  <a:cubicBezTo>
                    <a:pt x="91" y="51"/>
                    <a:pt x="91" y="51"/>
                    <a:pt x="91" y="51"/>
                  </a:cubicBezTo>
                  <a:cubicBezTo>
                    <a:pt x="90" y="49"/>
                    <a:pt x="88" y="50"/>
                    <a:pt x="87" y="51"/>
                  </a:cubicBezTo>
                  <a:cubicBezTo>
                    <a:pt x="86" y="52"/>
                    <a:pt x="86" y="54"/>
                    <a:pt x="87" y="55"/>
                  </a:cubicBezTo>
                  <a:cubicBezTo>
                    <a:pt x="87" y="55"/>
                    <a:pt x="87" y="55"/>
                    <a:pt x="87" y="55"/>
                  </a:cubicBezTo>
                  <a:cubicBezTo>
                    <a:pt x="88" y="55"/>
                    <a:pt x="88" y="55"/>
                    <a:pt x="88" y="55"/>
                  </a:cubicBezTo>
                  <a:cubicBezTo>
                    <a:pt x="123" y="85"/>
                    <a:pt x="123" y="85"/>
                    <a:pt x="123" y="85"/>
                  </a:cubicBezTo>
                  <a:cubicBezTo>
                    <a:pt x="123" y="85"/>
                    <a:pt x="123" y="85"/>
                    <a:pt x="123" y="85"/>
                  </a:cubicBezTo>
                  <a:cubicBezTo>
                    <a:pt x="123" y="85"/>
                    <a:pt x="123" y="86"/>
                    <a:pt x="123" y="86"/>
                  </a:cubicBezTo>
                  <a:cubicBezTo>
                    <a:pt x="123" y="88"/>
                    <a:pt x="122" y="91"/>
                    <a:pt x="120" y="92"/>
                  </a:cubicBezTo>
                  <a:cubicBezTo>
                    <a:pt x="119" y="94"/>
                    <a:pt x="116" y="93"/>
                    <a:pt x="115" y="92"/>
                  </a:cubicBezTo>
                  <a:cubicBezTo>
                    <a:pt x="84" y="64"/>
                    <a:pt x="84" y="64"/>
                    <a:pt x="84" y="64"/>
                  </a:cubicBezTo>
                  <a:cubicBezTo>
                    <a:pt x="83" y="63"/>
                    <a:pt x="81" y="63"/>
                    <a:pt x="80" y="64"/>
                  </a:cubicBezTo>
                  <a:cubicBezTo>
                    <a:pt x="79" y="66"/>
                    <a:pt x="79" y="67"/>
                    <a:pt x="80" y="69"/>
                  </a:cubicBezTo>
                  <a:cubicBezTo>
                    <a:pt x="80" y="69"/>
                    <a:pt x="80" y="69"/>
                    <a:pt x="80" y="69"/>
                  </a:cubicBezTo>
                  <a:cubicBezTo>
                    <a:pt x="80" y="69"/>
                    <a:pt x="80" y="69"/>
                    <a:pt x="80" y="69"/>
                  </a:cubicBezTo>
                  <a:cubicBezTo>
                    <a:pt x="80" y="69"/>
                    <a:pt x="80" y="69"/>
                    <a:pt x="80" y="69"/>
                  </a:cubicBezTo>
                  <a:cubicBezTo>
                    <a:pt x="107" y="94"/>
                    <a:pt x="107" y="94"/>
                    <a:pt x="107" y="94"/>
                  </a:cubicBezTo>
                  <a:cubicBezTo>
                    <a:pt x="108" y="95"/>
                    <a:pt x="108" y="98"/>
                    <a:pt x="106" y="99"/>
                  </a:cubicBezTo>
                  <a:cubicBezTo>
                    <a:pt x="105" y="101"/>
                    <a:pt x="102" y="100"/>
                    <a:pt x="101" y="100"/>
                  </a:cubicBezTo>
                  <a:cubicBezTo>
                    <a:pt x="77" y="76"/>
                    <a:pt x="77" y="76"/>
                    <a:pt x="77" y="76"/>
                  </a:cubicBezTo>
                  <a:cubicBezTo>
                    <a:pt x="77" y="76"/>
                    <a:pt x="77" y="76"/>
                    <a:pt x="77" y="76"/>
                  </a:cubicBezTo>
                  <a:cubicBezTo>
                    <a:pt x="76" y="75"/>
                    <a:pt x="74" y="75"/>
                    <a:pt x="73" y="76"/>
                  </a:cubicBezTo>
                  <a:cubicBezTo>
                    <a:pt x="72" y="78"/>
                    <a:pt x="72" y="80"/>
                    <a:pt x="73" y="81"/>
                  </a:cubicBezTo>
                  <a:cubicBezTo>
                    <a:pt x="91" y="99"/>
                    <a:pt x="91" y="99"/>
                    <a:pt x="91" y="99"/>
                  </a:cubicBezTo>
                  <a:cubicBezTo>
                    <a:pt x="91" y="100"/>
                    <a:pt x="92" y="100"/>
                    <a:pt x="92" y="101"/>
                  </a:cubicBezTo>
                  <a:cubicBezTo>
                    <a:pt x="91" y="102"/>
                    <a:pt x="91" y="103"/>
                    <a:pt x="90" y="104"/>
                  </a:cubicBezTo>
                  <a:cubicBezTo>
                    <a:pt x="90" y="104"/>
                    <a:pt x="90" y="104"/>
                    <a:pt x="90" y="104"/>
                  </a:cubicBezTo>
                  <a:cubicBezTo>
                    <a:pt x="88" y="105"/>
                    <a:pt x="86" y="107"/>
                    <a:pt x="80" y="102"/>
                  </a:cubicBezTo>
                  <a:cubicBezTo>
                    <a:pt x="79" y="101"/>
                    <a:pt x="77" y="102"/>
                    <a:pt x="76" y="103"/>
                  </a:cubicBezTo>
                  <a:cubicBezTo>
                    <a:pt x="75" y="104"/>
                    <a:pt x="75" y="106"/>
                    <a:pt x="76" y="107"/>
                  </a:cubicBezTo>
                  <a:cubicBezTo>
                    <a:pt x="80" y="110"/>
                    <a:pt x="83" y="112"/>
                    <a:pt x="86" y="112"/>
                  </a:cubicBezTo>
                  <a:cubicBezTo>
                    <a:pt x="89" y="112"/>
                    <a:pt x="92" y="110"/>
                    <a:pt x="94" y="108"/>
                  </a:cubicBezTo>
                  <a:cubicBezTo>
                    <a:pt x="96" y="107"/>
                    <a:pt x="97" y="106"/>
                    <a:pt x="97" y="104"/>
                  </a:cubicBezTo>
                  <a:cubicBezTo>
                    <a:pt x="99" y="105"/>
                    <a:pt x="101" y="106"/>
                    <a:pt x="104" y="106"/>
                  </a:cubicBezTo>
                  <a:cubicBezTo>
                    <a:pt x="104" y="106"/>
                    <a:pt x="104" y="106"/>
                    <a:pt x="104" y="106"/>
                  </a:cubicBezTo>
                  <a:cubicBezTo>
                    <a:pt x="107" y="106"/>
                    <a:pt x="109" y="105"/>
                    <a:pt x="111" y="103"/>
                  </a:cubicBezTo>
                  <a:cubicBezTo>
                    <a:pt x="112" y="102"/>
                    <a:pt x="113" y="100"/>
                    <a:pt x="114" y="98"/>
                  </a:cubicBezTo>
                  <a:cubicBezTo>
                    <a:pt x="115" y="99"/>
                    <a:pt x="116" y="99"/>
                    <a:pt x="118" y="99"/>
                  </a:cubicBezTo>
                  <a:cubicBezTo>
                    <a:pt x="120" y="99"/>
                    <a:pt x="123" y="98"/>
                    <a:pt x="125" y="96"/>
                  </a:cubicBezTo>
                  <a:cubicBezTo>
                    <a:pt x="127" y="94"/>
                    <a:pt x="129" y="91"/>
                    <a:pt x="129" y="88"/>
                  </a:cubicBezTo>
                  <a:cubicBezTo>
                    <a:pt x="129" y="88"/>
                    <a:pt x="129" y="88"/>
                    <a:pt x="129" y="88"/>
                  </a:cubicBezTo>
                  <a:cubicBezTo>
                    <a:pt x="129" y="88"/>
                    <a:pt x="129" y="88"/>
                    <a:pt x="130" y="88"/>
                  </a:cubicBezTo>
                  <a:cubicBezTo>
                    <a:pt x="133" y="87"/>
                    <a:pt x="136" y="86"/>
                    <a:pt x="138" y="84"/>
                  </a:cubicBezTo>
                  <a:cubicBezTo>
                    <a:pt x="140" y="81"/>
                    <a:pt x="141" y="75"/>
                    <a:pt x="137" y="71"/>
                  </a:cubicBezTo>
                  <a:cubicBezTo>
                    <a:pt x="136" y="70"/>
                    <a:pt x="134" y="70"/>
                    <a:pt x="133" y="71"/>
                  </a:cubicBezTo>
                  <a:close/>
                  <a:moveTo>
                    <a:pt x="143" y="0"/>
                  </a:moveTo>
                  <a:cubicBezTo>
                    <a:pt x="140" y="1"/>
                    <a:pt x="133" y="6"/>
                    <a:pt x="133" y="6"/>
                  </a:cubicBezTo>
                  <a:cubicBezTo>
                    <a:pt x="144" y="7"/>
                    <a:pt x="159" y="19"/>
                    <a:pt x="160" y="39"/>
                  </a:cubicBezTo>
                  <a:cubicBezTo>
                    <a:pt x="163" y="37"/>
                    <a:pt x="168" y="33"/>
                    <a:pt x="170" y="31"/>
                  </a:cubicBezTo>
                  <a:cubicBezTo>
                    <a:pt x="168" y="14"/>
                    <a:pt x="153" y="2"/>
                    <a:pt x="143" y="0"/>
                  </a:cubicBezTo>
                  <a:close/>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241" name="Google Shape;241;p38">
              <a:extLst>
                <a:ext uri="{FF2B5EF4-FFF2-40B4-BE49-F238E27FC236}">
                  <a16:creationId xmlns:a16="http://schemas.microsoft.com/office/drawing/2014/main" id="{95EFD1D8-DD77-7805-B22C-23D620867B95}"/>
                </a:ext>
              </a:extLst>
            </p:cNvPr>
            <p:cNvSpPr/>
            <p:nvPr/>
          </p:nvSpPr>
          <p:spPr>
            <a:xfrm>
              <a:off x="7084477" y="4474507"/>
              <a:ext cx="642641" cy="523884"/>
            </a:xfrm>
            <a:custGeom>
              <a:avLst/>
              <a:gdLst/>
              <a:ahLst/>
              <a:cxnLst/>
              <a:rect l="l" t="t" r="r" b="b"/>
              <a:pathLst>
                <a:path w="4713" h="3841" extrusionOk="0">
                  <a:moveTo>
                    <a:pt x="1087" y="3816"/>
                  </a:moveTo>
                  <a:cubicBezTo>
                    <a:pt x="1054" y="3803"/>
                    <a:pt x="998" y="3782"/>
                    <a:pt x="963" y="3769"/>
                  </a:cubicBezTo>
                  <a:lnTo>
                    <a:pt x="900" y="3745"/>
                  </a:lnTo>
                  <a:lnTo>
                    <a:pt x="900" y="3528"/>
                  </a:lnTo>
                  <a:lnTo>
                    <a:pt x="900" y="3310"/>
                  </a:lnTo>
                  <a:lnTo>
                    <a:pt x="806" y="3229"/>
                  </a:lnTo>
                  <a:cubicBezTo>
                    <a:pt x="752" y="3182"/>
                    <a:pt x="699" y="3148"/>
                    <a:pt x="683" y="3148"/>
                  </a:cubicBezTo>
                  <a:cubicBezTo>
                    <a:pt x="666" y="3148"/>
                    <a:pt x="576" y="3163"/>
                    <a:pt x="481" y="3181"/>
                  </a:cubicBezTo>
                  <a:cubicBezTo>
                    <a:pt x="386" y="3199"/>
                    <a:pt x="299" y="3214"/>
                    <a:pt x="287" y="3214"/>
                  </a:cubicBezTo>
                  <a:cubicBezTo>
                    <a:pt x="275" y="3214"/>
                    <a:pt x="238" y="3163"/>
                    <a:pt x="198" y="3092"/>
                  </a:cubicBezTo>
                  <a:lnTo>
                    <a:pt x="129" y="2970"/>
                  </a:lnTo>
                  <a:lnTo>
                    <a:pt x="268" y="2809"/>
                  </a:lnTo>
                  <a:cubicBezTo>
                    <a:pt x="344" y="2720"/>
                    <a:pt x="407" y="2636"/>
                    <a:pt x="407" y="2621"/>
                  </a:cubicBezTo>
                  <a:cubicBezTo>
                    <a:pt x="407" y="2575"/>
                    <a:pt x="366" y="2381"/>
                    <a:pt x="356" y="2377"/>
                  </a:cubicBezTo>
                  <a:cubicBezTo>
                    <a:pt x="351" y="2375"/>
                    <a:pt x="269" y="2329"/>
                    <a:pt x="173" y="2275"/>
                  </a:cubicBezTo>
                  <a:lnTo>
                    <a:pt x="0" y="2177"/>
                  </a:lnTo>
                  <a:lnTo>
                    <a:pt x="4" y="2112"/>
                  </a:lnTo>
                  <a:cubicBezTo>
                    <a:pt x="6" y="2077"/>
                    <a:pt x="15" y="2012"/>
                    <a:pt x="24" y="1968"/>
                  </a:cubicBezTo>
                  <a:lnTo>
                    <a:pt x="40" y="1888"/>
                  </a:lnTo>
                  <a:lnTo>
                    <a:pt x="253" y="1852"/>
                  </a:lnTo>
                  <a:cubicBezTo>
                    <a:pt x="371" y="1832"/>
                    <a:pt x="468" y="1815"/>
                    <a:pt x="469" y="1815"/>
                  </a:cubicBezTo>
                  <a:cubicBezTo>
                    <a:pt x="476" y="1812"/>
                    <a:pt x="593" y="1600"/>
                    <a:pt x="593" y="1590"/>
                  </a:cubicBezTo>
                  <a:cubicBezTo>
                    <a:pt x="593" y="1583"/>
                    <a:pt x="560" y="1491"/>
                    <a:pt x="520" y="1386"/>
                  </a:cubicBezTo>
                  <a:cubicBezTo>
                    <a:pt x="480" y="1281"/>
                    <a:pt x="448" y="1190"/>
                    <a:pt x="450" y="1185"/>
                  </a:cubicBezTo>
                  <a:cubicBezTo>
                    <a:pt x="452" y="1179"/>
                    <a:pt x="500" y="1136"/>
                    <a:pt x="558" y="1088"/>
                  </a:cubicBezTo>
                  <a:cubicBezTo>
                    <a:pt x="638" y="1021"/>
                    <a:pt x="667" y="1004"/>
                    <a:pt x="685" y="1013"/>
                  </a:cubicBezTo>
                  <a:cubicBezTo>
                    <a:pt x="697" y="1020"/>
                    <a:pt x="779" y="1068"/>
                    <a:pt x="867" y="1120"/>
                  </a:cubicBezTo>
                  <a:cubicBezTo>
                    <a:pt x="955" y="1172"/>
                    <a:pt x="1034" y="1214"/>
                    <a:pt x="1043" y="1214"/>
                  </a:cubicBezTo>
                  <a:cubicBezTo>
                    <a:pt x="1051" y="1214"/>
                    <a:pt x="1109" y="1196"/>
                    <a:pt x="1171" y="1173"/>
                  </a:cubicBezTo>
                  <a:lnTo>
                    <a:pt x="1284" y="1132"/>
                  </a:lnTo>
                  <a:lnTo>
                    <a:pt x="1355" y="926"/>
                  </a:lnTo>
                  <a:lnTo>
                    <a:pt x="1427" y="720"/>
                  </a:lnTo>
                  <a:lnTo>
                    <a:pt x="1572" y="724"/>
                  </a:lnTo>
                  <a:lnTo>
                    <a:pt x="1718" y="727"/>
                  </a:lnTo>
                  <a:lnTo>
                    <a:pt x="1787" y="925"/>
                  </a:lnTo>
                  <a:cubicBezTo>
                    <a:pt x="1825" y="1033"/>
                    <a:pt x="1860" y="1125"/>
                    <a:pt x="1864" y="1129"/>
                  </a:cubicBezTo>
                  <a:cubicBezTo>
                    <a:pt x="1875" y="1141"/>
                    <a:pt x="2079" y="1214"/>
                    <a:pt x="2100" y="1214"/>
                  </a:cubicBezTo>
                  <a:cubicBezTo>
                    <a:pt x="2111" y="1214"/>
                    <a:pt x="2200" y="1166"/>
                    <a:pt x="2298" y="1107"/>
                  </a:cubicBezTo>
                  <a:cubicBezTo>
                    <a:pt x="2449" y="1016"/>
                    <a:pt x="2480" y="1003"/>
                    <a:pt x="2498" y="1017"/>
                  </a:cubicBezTo>
                  <a:cubicBezTo>
                    <a:pt x="2510" y="1026"/>
                    <a:pt x="2556" y="1063"/>
                    <a:pt x="2600" y="1100"/>
                  </a:cubicBezTo>
                  <a:cubicBezTo>
                    <a:pt x="2644" y="1136"/>
                    <a:pt x="2685" y="1170"/>
                    <a:pt x="2690" y="1174"/>
                  </a:cubicBezTo>
                  <a:cubicBezTo>
                    <a:pt x="2696" y="1179"/>
                    <a:pt x="2667" y="1271"/>
                    <a:pt x="2627" y="1378"/>
                  </a:cubicBezTo>
                  <a:cubicBezTo>
                    <a:pt x="2586" y="1486"/>
                    <a:pt x="2553" y="1582"/>
                    <a:pt x="2553" y="1591"/>
                  </a:cubicBezTo>
                  <a:cubicBezTo>
                    <a:pt x="2553" y="1600"/>
                    <a:pt x="2582" y="1655"/>
                    <a:pt x="2617" y="1714"/>
                  </a:cubicBezTo>
                  <a:lnTo>
                    <a:pt x="2680" y="1820"/>
                  </a:lnTo>
                  <a:lnTo>
                    <a:pt x="2893" y="1854"/>
                  </a:lnTo>
                  <a:lnTo>
                    <a:pt x="3106" y="1887"/>
                  </a:lnTo>
                  <a:lnTo>
                    <a:pt x="3122" y="1974"/>
                  </a:lnTo>
                  <a:cubicBezTo>
                    <a:pt x="3131" y="2022"/>
                    <a:pt x="3142" y="2086"/>
                    <a:pt x="3146" y="2116"/>
                  </a:cubicBezTo>
                  <a:lnTo>
                    <a:pt x="3155" y="2172"/>
                  </a:lnTo>
                  <a:lnTo>
                    <a:pt x="2971" y="2275"/>
                  </a:lnTo>
                  <a:cubicBezTo>
                    <a:pt x="2869" y="2332"/>
                    <a:pt x="2784" y="2380"/>
                    <a:pt x="2781" y="2383"/>
                  </a:cubicBezTo>
                  <a:cubicBezTo>
                    <a:pt x="2778" y="2386"/>
                    <a:pt x="2765" y="2445"/>
                    <a:pt x="2753" y="2515"/>
                  </a:cubicBezTo>
                  <a:lnTo>
                    <a:pt x="2730" y="2641"/>
                  </a:lnTo>
                  <a:lnTo>
                    <a:pt x="2868" y="2801"/>
                  </a:lnTo>
                  <a:cubicBezTo>
                    <a:pt x="2944" y="2889"/>
                    <a:pt x="3007" y="2967"/>
                    <a:pt x="3007" y="2974"/>
                  </a:cubicBezTo>
                  <a:cubicBezTo>
                    <a:pt x="3007" y="2997"/>
                    <a:pt x="2883" y="3203"/>
                    <a:pt x="2865" y="3210"/>
                  </a:cubicBezTo>
                  <a:cubicBezTo>
                    <a:pt x="2856" y="3213"/>
                    <a:pt x="2766" y="3201"/>
                    <a:pt x="2666" y="3182"/>
                  </a:cubicBezTo>
                  <a:cubicBezTo>
                    <a:pt x="2565" y="3163"/>
                    <a:pt x="2471" y="3147"/>
                    <a:pt x="2457" y="3147"/>
                  </a:cubicBezTo>
                  <a:cubicBezTo>
                    <a:pt x="2443" y="3147"/>
                    <a:pt x="2391" y="3182"/>
                    <a:pt x="2340" y="3224"/>
                  </a:cubicBezTo>
                  <a:lnTo>
                    <a:pt x="2249" y="3301"/>
                  </a:lnTo>
                  <a:lnTo>
                    <a:pt x="2248" y="3523"/>
                  </a:lnTo>
                  <a:lnTo>
                    <a:pt x="2247" y="3745"/>
                  </a:lnTo>
                  <a:lnTo>
                    <a:pt x="2112" y="3794"/>
                  </a:lnTo>
                  <a:cubicBezTo>
                    <a:pt x="1995" y="3837"/>
                    <a:pt x="1976" y="3841"/>
                    <a:pt x="1962" y="3823"/>
                  </a:cubicBezTo>
                  <a:cubicBezTo>
                    <a:pt x="1954" y="3812"/>
                    <a:pt x="1893" y="3737"/>
                    <a:pt x="1827" y="3655"/>
                  </a:cubicBezTo>
                  <a:lnTo>
                    <a:pt x="1707" y="3508"/>
                  </a:lnTo>
                  <a:lnTo>
                    <a:pt x="1573" y="3508"/>
                  </a:lnTo>
                  <a:lnTo>
                    <a:pt x="1439" y="3507"/>
                  </a:lnTo>
                  <a:lnTo>
                    <a:pt x="1302" y="3674"/>
                  </a:lnTo>
                  <a:cubicBezTo>
                    <a:pt x="1227" y="3766"/>
                    <a:pt x="1161" y="3840"/>
                    <a:pt x="1156" y="3840"/>
                  </a:cubicBezTo>
                  <a:cubicBezTo>
                    <a:pt x="1151" y="3840"/>
                    <a:pt x="1120" y="3829"/>
                    <a:pt x="1087" y="3816"/>
                  </a:cubicBezTo>
                  <a:close/>
                  <a:moveTo>
                    <a:pt x="1707" y="2609"/>
                  </a:moveTo>
                  <a:cubicBezTo>
                    <a:pt x="1840" y="2547"/>
                    <a:pt x="1928" y="2395"/>
                    <a:pt x="1906" y="2264"/>
                  </a:cubicBezTo>
                  <a:cubicBezTo>
                    <a:pt x="1869" y="2038"/>
                    <a:pt x="1643" y="1912"/>
                    <a:pt x="1434" y="2002"/>
                  </a:cubicBezTo>
                  <a:cubicBezTo>
                    <a:pt x="1282" y="2067"/>
                    <a:pt x="1198" y="2253"/>
                    <a:pt x="1252" y="2405"/>
                  </a:cubicBezTo>
                  <a:cubicBezTo>
                    <a:pt x="1322" y="2600"/>
                    <a:pt x="1528" y="2693"/>
                    <a:pt x="1707" y="2609"/>
                  </a:cubicBezTo>
                  <a:close/>
                  <a:moveTo>
                    <a:pt x="3523" y="1918"/>
                  </a:moveTo>
                  <a:lnTo>
                    <a:pt x="3460" y="1727"/>
                  </a:lnTo>
                  <a:lnTo>
                    <a:pt x="3370" y="1679"/>
                  </a:lnTo>
                  <a:lnTo>
                    <a:pt x="3280" y="1630"/>
                  </a:lnTo>
                  <a:lnTo>
                    <a:pt x="3093" y="1668"/>
                  </a:lnTo>
                  <a:cubicBezTo>
                    <a:pt x="2991" y="1689"/>
                    <a:pt x="2903" y="1707"/>
                    <a:pt x="2898" y="1707"/>
                  </a:cubicBezTo>
                  <a:cubicBezTo>
                    <a:pt x="2888" y="1708"/>
                    <a:pt x="2753" y="1478"/>
                    <a:pt x="2753" y="1461"/>
                  </a:cubicBezTo>
                  <a:cubicBezTo>
                    <a:pt x="2753" y="1456"/>
                    <a:pt x="2813" y="1383"/>
                    <a:pt x="2887" y="1301"/>
                  </a:cubicBezTo>
                  <a:lnTo>
                    <a:pt x="3020" y="1151"/>
                  </a:lnTo>
                  <a:lnTo>
                    <a:pt x="3020" y="1056"/>
                  </a:lnTo>
                  <a:lnTo>
                    <a:pt x="3020" y="962"/>
                  </a:lnTo>
                  <a:lnTo>
                    <a:pt x="2887" y="812"/>
                  </a:lnTo>
                  <a:cubicBezTo>
                    <a:pt x="2813" y="730"/>
                    <a:pt x="2753" y="657"/>
                    <a:pt x="2753" y="651"/>
                  </a:cubicBezTo>
                  <a:cubicBezTo>
                    <a:pt x="2753" y="644"/>
                    <a:pt x="2784" y="586"/>
                    <a:pt x="2821" y="522"/>
                  </a:cubicBezTo>
                  <a:lnTo>
                    <a:pt x="2890" y="405"/>
                  </a:lnTo>
                  <a:lnTo>
                    <a:pt x="3086" y="445"/>
                  </a:lnTo>
                  <a:lnTo>
                    <a:pt x="3283" y="484"/>
                  </a:lnTo>
                  <a:lnTo>
                    <a:pt x="3371" y="435"/>
                  </a:lnTo>
                  <a:lnTo>
                    <a:pt x="3459" y="386"/>
                  </a:lnTo>
                  <a:lnTo>
                    <a:pt x="3522" y="193"/>
                  </a:lnTo>
                  <a:lnTo>
                    <a:pt x="3586" y="0"/>
                  </a:lnTo>
                  <a:lnTo>
                    <a:pt x="3732" y="4"/>
                  </a:lnTo>
                  <a:lnTo>
                    <a:pt x="3878" y="7"/>
                  </a:lnTo>
                  <a:lnTo>
                    <a:pt x="3940" y="194"/>
                  </a:lnTo>
                  <a:lnTo>
                    <a:pt x="4002" y="381"/>
                  </a:lnTo>
                  <a:lnTo>
                    <a:pt x="4091" y="433"/>
                  </a:lnTo>
                  <a:lnTo>
                    <a:pt x="4181" y="485"/>
                  </a:lnTo>
                  <a:lnTo>
                    <a:pt x="4378" y="445"/>
                  </a:lnTo>
                  <a:lnTo>
                    <a:pt x="4576" y="406"/>
                  </a:lnTo>
                  <a:lnTo>
                    <a:pt x="4641" y="520"/>
                  </a:lnTo>
                  <a:cubicBezTo>
                    <a:pt x="4677" y="583"/>
                    <a:pt x="4707" y="641"/>
                    <a:pt x="4707" y="649"/>
                  </a:cubicBezTo>
                  <a:cubicBezTo>
                    <a:pt x="4707" y="658"/>
                    <a:pt x="4648" y="731"/>
                    <a:pt x="4577" y="813"/>
                  </a:cubicBezTo>
                  <a:lnTo>
                    <a:pt x="4447" y="962"/>
                  </a:lnTo>
                  <a:lnTo>
                    <a:pt x="4447" y="1058"/>
                  </a:lnTo>
                  <a:lnTo>
                    <a:pt x="4447" y="1154"/>
                  </a:lnTo>
                  <a:lnTo>
                    <a:pt x="4580" y="1304"/>
                  </a:lnTo>
                  <a:cubicBezTo>
                    <a:pt x="4653" y="1386"/>
                    <a:pt x="4713" y="1456"/>
                    <a:pt x="4713" y="1461"/>
                  </a:cubicBezTo>
                  <a:cubicBezTo>
                    <a:pt x="4713" y="1468"/>
                    <a:pt x="4612" y="1646"/>
                    <a:pt x="4583" y="1691"/>
                  </a:cubicBezTo>
                  <a:cubicBezTo>
                    <a:pt x="4574" y="1704"/>
                    <a:pt x="4529" y="1699"/>
                    <a:pt x="4376" y="1668"/>
                  </a:cubicBezTo>
                  <a:lnTo>
                    <a:pt x="4180" y="1628"/>
                  </a:lnTo>
                  <a:lnTo>
                    <a:pt x="4090" y="1681"/>
                  </a:lnTo>
                  <a:lnTo>
                    <a:pt x="4000" y="1733"/>
                  </a:lnTo>
                  <a:lnTo>
                    <a:pt x="3939" y="1917"/>
                  </a:lnTo>
                  <a:lnTo>
                    <a:pt x="3878" y="2101"/>
                  </a:lnTo>
                  <a:lnTo>
                    <a:pt x="3732" y="2105"/>
                  </a:lnTo>
                  <a:lnTo>
                    <a:pt x="3586" y="2108"/>
                  </a:lnTo>
                  <a:lnTo>
                    <a:pt x="3523" y="1918"/>
                  </a:lnTo>
                  <a:close/>
                  <a:moveTo>
                    <a:pt x="3824" y="1276"/>
                  </a:moveTo>
                  <a:cubicBezTo>
                    <a:pt x="3875" y="1255"/>
                    <a:pt x="3950" y="1174"/>
                    <a:pt x="3961" y="1127"/>
                  </a:cubicBezTo>
                  <a:cubicBezTo>
                    <a:pt x="3975" y="1071"/>
                    <a:pt x="3959" y="961"/>
                    <a:pt x="3931" y="923"/>
                  </a:cubicBezTo>
                  <a:cubicBezTo>
                    <a:pt x="3837" y="796"/>
                    <a:pt x="3675" y="783"/>
                    <a:pt x="3565" y="893"/>
                  </a:cubicBezTo>
                  <a:cubicBezTo>
                    <a:pt x="3449" y="1009"/>
                    <a:pt x="3478" y="1194"/>
                    <a:pt x="3623" y="1266"/>
                  </a:cubicBezTo>
                  <a:cubicBezTo>
                    <a:pt x="3689" y="1298"/>
                    <a:pt x="3762" y="1302"/>
                    <a:pt x="3824" y="1276"/>
                  </a:cubicBezTo>
                  <a:close/>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242" name="Google Shape;242;p38">
              <a:extLst>
                <a:ext uri="{FF2B5EF4-FFF2-40B4-BE49-F238E27FC236}">
                  <a16:creationId xmlns:a16="http://schemas.microsoft.com/office/drawing/2014/main" id="{D55FCCDF-BAA6-E11F-EDF2-709F78E6A7F6}"/>
                </a:ext>
              </a:extLst>
            </p:cNvPr>
            <p:cNvSpPr/>
            <p:nvPr/>
          </p:nvSpPr>
          <p:spPr>
            <a:xfrm>
              <a:off x="4513900" y="4372779"/>
              <a:ext cx="566262" cy="639077"/>
            </a:xfrm>
            <a:custGeom>
              <a:avLst/>
              <a:gdLst/>
              <a:ahLst/>
              <a:cxnLst/>
              <a:rect l="l" t="t" r="r" b="b"/>
              <a:pathLst>
                <a:path w="1047" h="1107" extrusionOk="0">
                  <a:moveTo>
                    <a:pt x="441" y="512"/>
                  </a:moveTo>
                  <a:lnTo>
                    <a:pt x="606" y="512"/>
                  </a:lnTo>
                  <a:lnTo>
                    <a:pt x="606" y="512"/>
                  </a:lnTo>
                  <a:lnTo>
                    <a:pt x="629" y="512"/>
                  </a:lnTo>
                  <a:lnTo>
                    <a:pt x="647" y="530"/>
                  </a:lnTo>
                  <a:lnTo>
                    <a:pt x="659" y="548"/>
                  </a:lnTo>
                  <a:lnTo>
                    <a:pt x="665" y="571"/>
                  </a:lnTo>
                  <a:lnTo>
                    <a:pt x="665" y="760"/>
                  </a:lnTo>
                  <a:lnTo>
                    <a:pt x="635" y="760"/>
                  </a:lnTo>
                  <a:lnTo>
                    <a:pt x="635" y="601"/>
                  </a:lnTo>
                  <a:lnTo>
                    <a:pt x="600" y="601"/>
                  </a:lnTo>
                  <a:lnTo>
                    <a:pt x="600" y="760"/>
                  </a:lnTo>
                  <a:lnTo>
                    <a:pt x="447" y="760"/>
                  </a:lnTo>
                  <a:lnTo>
                    <a:pt x="447" y="601"/>
                  </a:lnTo>
                  <a:lnTo>
                    <a:pt x="412" y="601"/>
                  </a:lnTo>
                  <a:lnTo>
                    <a:pt x="412" y="760"/>
                  </a:lnTo>
                  <a:lnTo>
                    <a:pt x="382" y="760"/>
                  </a:lnTo>
                  <a:lnTo>
                    <a:pt x="382" y="571"/>
                  </a:lnTo>
                  <a:lnTo>
                    <a:pt x="382" y="571"/>
                  </a:lnTo>
                  <a:lnTo>
                    <a:pt x="388" y="548"/>
                  </a:lnTo>
                  <a:lnTo>
                    <a:pt x="400" y="530"/>
                  </a:lnTo>
                  <a:lnTo>
                    <a:pt x="418" y="512"/>
                  </a:lnTo>
                  <a:lnTo>
                    <a:pt x="441" y="512"/>
                  </a:lnTo>
                  <a:lnTo>
                    <a:pt x="441" y="512"/>
                  </a:lnTo>
                  <a:close/>
                  <a:moveTo>
                    <a:pt x="524" y="342"/>
                  </a:moveTo>
                  <a:lnTo>
                    <a:pt x="524" y="342"/>
                  </a:lnTo>
                  <a:lnTo>
                    <a:pt x="553" y="347"/>
                  </a:lnTo>
                  <a:lnTo>
                    <a:pt x="576" y="365"/>
                  </a:lnTo>
                  <a:lnTo>
                    <a:pt x="594" y="389"/>
                  </a:lnTo>
                  <a:lnTo>
                    <a:pt x="600" y="418"/>
                  </a:lnTo>
                  <a:lnTo>
                    <a:pt x="600" y="418"/>
                  </a:lnTo>
                  <a:lnTo>
                    <a:pt x="594" y="448"/>
                  </a:lnTo>
                  <a:lnTo>
                    <a:pt x="576" y="471"/>
                  </a:lnTo>
                  <a:lnTo>
                    <a:pt x="553" y="489"/>
                  </a:lnTo>
                  <a:lnTo>
                    <a:pt x="524" y="495"/>
                  </a:lnTo>
                  <a:lnTo>
                    <a:pt x="524" y="495"/>
                  </a:lnTo>
                  <a:lnTo>
                    <a:pt x="494" y="489"/>
                  </a:lnTo>
                  <a:lnTo>
                    <a:pt x="471" y="471"/>
                  </a:lnTo>
                  <a:lnTo>
                    <a:pt x="459" y="448"/>
                  </a:lnTo>
                  <a:lnTo>
                    <a:pt x="453" y="418"/>
                  </a:lnTo>
                  <a:lnTo>
                    <a:pt x="453" y="418"/>
                  </a:lnTo>
                  <a:lnTo>
                    <a:pt x="459" y="389"/>
                  </a:lnTo>
                  <a:lnTo>
                    <a:pt x="471" y="365"/>
                  </a:lnTo>
                  <a:lnTo>
                    <a:pt x="494" y="347"/>
                  </a:lnTo>
                  <a:lnTo>
                    <a:pt x="524" y="342"/>
                  </a:lnTo>
                  <a:lnTo>
                    <a:pt x="524" y="342"/>
                  </a:lnTo>
                  <a:close/>
                  <a:moveTo>
                    <a:pt x="488" y="77"/>
                  </a:moveTo>
                  <a:lnTo>
                    <a:pt x="559" y="77"/>
                  </a:lnTo>
                  <a:lnTo>
                    <a:pt x="559" y="77"/>
                  </a:lnTo>
                  <a:lnTo>
                    <a:pt x="571" y="77"/>
                  </a:lnTo>
                  <a:lnTo>
                    <a:pt x="582" y="88"/>
                  </a:lnTo>
                  <a:lnTo>
                    <a:pt x="588" y="94"/>
                  </a:lnTo>
                  <a:lnTo>
                    <a:pt x="588" y="106"/>
                  </a:lnTo>
                  <a:lnTo>
                    <a:pt x="588" y="188"/>
                  </a:lnTo>
                  <a:lnTo>
                    <a:pt x="576" y="188"/>
                  </a:lnTo>
                  <a:lnTo>
                    <a:pt x="559" y="188"/>
                  </a:lnTo>
                  <a:lnTo>
                    <a:pt x="488" y="188"/>
                  </a:lnTo>
                  <a:lnTo>
                    <a:pt x="476" y="188"/>
                  </a:lnTo>
                  <a:lnTo>
                    <a:pt x="459" y="188"/>
                  </a:lnTo>
                  <a:lnTo>
                    <a:pt x="459" y="106"/>
                  </a:lnTo>
                  <a:lnTo>
                    <a:pt x="459" y="106"/>
                  </a:lnTo>
                  <a:lnTo>
                    <a:pt x="465" y="94"/>
                  </a:lnTo>
                  <a:lnTo>
                    <a:pt x="471" y="88"/>
                  </a:lnTo>
                  <a:lnTo>
                    <a:pt x="476" y="77"/>
                  </a:lnTo>
                  <a:lnTo>
                    <a:pt x="488" y="77"/>
                  </a:lnTo>
                  <a:lnTo>
                    <a:pt x="488" y="77"/>
                  </a:lnTo>
                  <a:close/>
                  <a:moveTo>
                    <a:pt x="524" y="0"/>
                  </a:moveTo>
                  <a:lnTo>
                    <a:pt x="524" y="0"/>
                  </a:lnTo>
                  <a:lnTo>
                    <a:pt x="535" y="6"/>
                  </a:lnTo>
                  <a:lnTo>
                    <a:pt x="547" y="12"/>
                  </a:lnTo>
                  <a:lnTo>
                    <a:pt x="553" y="24"/>
                  </a:lnTo>
                  <a:lnTo>
                    <a:pt x="559" y="35"/>
                  </a:lnTo>
                  <a:lnTo>
                    <a:pt x="559" y="35"/>
                  </a:lnTo>
                  <a:lnTo>
                    <a:pt x="553" y="47"/>
                  </a:lnTo>
                  <a:lnTo>
                    <a:pt x="547" y="59"/>
                  </a:lnTo>
                  <a:lnTo>
                    <a:pt x="535" y="65"/>
                  </a:lnTo>
                  <a:lnTo>
                    <a:pt x="524" y="71"/>
                  </a:lnTo>
                  <a:lnTo>
                    <a:pt x="524" y="71"/>
                  </a:lnTo>
                  <a:lnTo>
                    <a:pt x="512" y="65"/>
                  </a:lnTo>
                  <a:lnTo>
                    <a:pt x="500" y="59"/>
                  </a:lnTo>
                  <a:lnTo>
                    <a:pt x="494" y="47"/>
                  </a:lnTo>
                  <a:lnTo>
                    <a:pt x="488" y="35"/>
                  </a:lnTo>
                  <a:lnTo>
                    <a:pt x="488" y="35"/>
                  </a:lnTo>
                  <a:lnTo>
                    <a:pt x="494" y="24"/>
                  </a:lnTo>
                  <a:lnTo>
                    <a:pt x="500" y="12"/>
                  </a:lnTo>
                  <a:lnTo>
                    <a:pt x="512" y="6"/>
                  </a:lnTo>
                  <a:lnTo>
                    <a:pt x="524" y="0"/>
                  </a:lnTo>
                  <a:lnTo>
                    <a:pt x="524" y="0"/>
                  </a:lnTo>
                  <a:close/>
                  <a:moveTo>
                    <a:pt x="771" y="147"/>
                  </a:moveTo>
                  <a:lnTo>
                    <a:pt x="835" y="188"/>
                  </a:lnTo>
                  <a:lnTo>
                    <a:pt x="835" y="188"/>
                  </a:lnTo>
                  <a:lnTo>
                    <a:pt x="841" y="200"/>
                  </a:lnTo>
                  <a:lnTo>
                    <a:pt x="841" y="206"/>
                  </a:lnTo>
                  <a:lnTo>
                    <a:pt x="841" y="218"/>
                  </a:lnTo>
                  <a:lnTo>
                    <a:pt x="841" y="230"/>
                  </a:lnTo>
                  <a:lnTo>
                    <a:pt x="788" y="300"/>
                  </a:lnTo>
                  <a:lnTo>
                    <a:pt x="776" y="289"/>
                  </a:lnTo>
                  <a:lnTo>
                    <a:pt x="765" y="283"/>
                  </a:lnTo>
                  <a:lnTo>
                    <a:pt x="706" y="241"/>
                  </a:lnTo>
                  <a:lnTo>
                    <a:pt x="700" y="230"/>
                  </a:lnTo>
                  <a:lnTo>
                    <a:pt x="682" y="224"/>
                  </a:lnTo>
                  <a:lnTo>
                    <a:pt x="735" y="153"/>
                  </a:lnTo>
                  <a:lnTo>
                    <a:pt x="735" y="153"/>
                  </a:lnTo>
                  <a:lnTo>
                    <a:pt x="741" y="147"/>
                  </a:lnTo>
                  <a:lnTo>
                    <a:pt x="753" y="141"/>
                  </a:lnTo>
                  <a:lnTo>
                    <a:pt x="765" y="141"/>
                  </a:lnTo>
                  <a:lnTo>
                    <a:pt x="771" y="147"/>
                  </a:lnTo>
                  <a:lnTo>
                    <a:pt x="771" y="147"/>
                  </a:lnTo>
                  <a:close/>
                  <a:moveTo>
                    <a:pt x="847" y="106"/>
                  </a:moveTo>
                  <a:lnTo>
                    <a:pt x="847" y="106"/>
                  </a:lnTo>
                  <a:lnTo>
                    <a:pt x="835" y="100"/>
                  </a:lnTo>
                  <a:lnTo>
                    <a:pt x="823" y="100"/>
                  </a:lnTo>
                  <a:lnTo>
                    <a:pt x="812" y="106"/>
                  </a:lnTo>
                  <a:lnTo>
                    <a:pt x="800" y="112"/>
                  </a:lnTo>
                  <a:lnTo>
                    <a:pt x="800" y="112"/>
                  </a:lnTo>
                  <a:lnTo>
                    <a:pt x="794" y="130"/>
                  </a:lnTo>
                  <a:lnTo>
                    <a:pt x="794" y="141"/>
                  </a:lnTo>
                  <a:lnTo>
                    <a:pt x="800" y="153"/>
                  </a:lnTo>
                  <a:lnTo>
                    <a:pt x="806" y="159"/>
                  </a:lnTo>
                  <a:lnTo>
                    <a:pt x="806" y="159"/>
                  </a:lnTo>
                  <a:lnTo>
                    <a:pt x="818" y="165"/>
                  </a:lnTo>
                  <a:lnTo>
                    <a:pt x="835" y="165"/>
                  </a:lnTo>
                  <a:lnTo>
                    <a:pt x="847" y="165"/>
                  </a:lnTo>
                  <a:lnTo>
                    <a:pt x="853" y="153"/>
                  </a:lnTo>
                  <a:lnTo>
                    <a:pt x="853" y="153"/>
                  </a:lnTo>
                  <a:lnTo>
                    <a:pt x="859" y="141"/>
                  </a:lnTo>
                  <a:lnTo>
                    <a:pt x="859" y="130"/>
                  </a:lnTo>
                  <a:lnTo>
                    <a:pt x="859" y="118"/>
                  </a:lnTo>
                  <a:lnTo>
                    <a:pt x="847" y="106"/>
                  </a:lnTo>
                  <a:lnTo>
                    <a:pt x="847" y="106"/>
                  </a:lnTo>
                  <a:close/>
                  <a:moveTo>
                    <a:pt x="965" y="371"/>
                  </a:moveTo>
                  <a:lnTo>
                    <a:pt x="988" y="442"/>
                  </a:lnTo>
                  <a:lnTo>
                    <a:pt x="988" y="442"/>
                  </a:lnTo>
                  <a:lnTo>
                    <a:pt x="988" y="453"/>
                  </a:lnTo>
                  <a:lnTo>
                    <a:pt x="988" y="459"/>
                  </a:lnTo>
                  <a:lnTo>
                    <a:pt x="976" y="471"/>
                  </a:lnTo>
                  <a:lnTo>
                    <a:pt x="971" y="477"/>
                  </a:lnTo>
                  <a:lnTo>
                    <a:pt x="888" y="501"/>
                  </a:lnTo>
                  <a:lnTo>
                    <a:pt x="882" y="489"/>
                  </a:lnTo>
                  <a:lnTo>
                    <a:pt x="882" y="477"/>
                  </a:lnTo>
                  <a:lnTo>
                    <a:pt x="859" y="406"/>
                  </a:lnTo>
                  <a:lnTo>
                    <a:pt x="853" y="395"/>
                  </a:lnTo>
                  <a:lnTo>
                    <a:pt x="847" y="377"/>
                  </a:lnTo>
                  <a:lnTo>
                    <a:pt x="929" y="353"/>
                  </a:lnTo>
                  <a:lnTo>
                    <a:pt x="929" y="353"/>
                  </a:lnTo>
                  <a:lnTo>
                    <a:pt x="941" y="353"/>
                  </a:lnTo>
                  <a:lnTo>
                    <a:pt x="953" y="353"/>
                  </a:lnTo>
                  <a:lnTo>
                    <a:pt x="959" y="359"/>
                  </a:lnTo>
                  <a:lnTo>
                    <a:pt x="965" y="371"/>
                  </a:lnTo>
                  <a:lnTo>
                    <a:pt x="965" y="371"/>
                  </a:lnTo>
                  <a:close/>
                  <a:moveTo>
                    <a:pt x="1047" y="383"/>
                  </a:moveTo>
                  <a:lnTo>
                    <a:pt x="1047" y="383"/>
                  </a:lnTo>
                  <a:lnTo>
                    <a:pt x="1041" y="371"/>
                  </a:lnTo>
                  <a:lnTo>
                    <a:pt x="1029" y="365"/>
                  </a:lnTo>
                  <a:lnTo>
                    <a:pt x="1018" y="359"/>
                  </a:lnTo>
                  <a:lnTo>
                    <a:pt x="1006" y="359"/>
                  </a:lnTo>
                  <a:lnTo>
                    <a:pt x="1006" y="359"/>
                  </a:lnTo>
                  <a:lnTo>
                    <a:pt x="994" y="371"/>
                  </a:lnTo>
                  <a:lnTo>
                    <a:pt x="988" y="377"/>
                  </a:lnTo>
                  <a:lnTo>
                    <a:pt x="982" y="389"/>
                  </a:lnTo>
                  <a:lnTo>
                    <a:pt x="982" y="406"/>
                  </a:lnTo>
                  <a:lnTo>
                    <a:pt x="982" y="406"/>
                  </a:lnTo>
                  <a:lnTo>
                    <a:pt x="988" y="418"/>
                  </a:lnTo>
                  <a:lnTo>
                    <a:pt x="1000" y="424"/>
                  </a:lnTo>
                  <a:lnTo>
                    <a:pt x="1012" y="424"/>
                  </a:lnTo>
                  <a:lnTo>
                    <a:pt x="1023" y="424"/>
                  </a:lnTo>
                  <a:lnTo>
                    <a:pt x="1023" y="424"/>
                  </a:lnTo>
                  <a:lnTo>
                    <a:pt x="1035" y="418"/>
                  </a:lnTo>
                  <a:lnTo>
                    <a:pt x="1047" y="406"/>
                  </a:lnTo>
                  <a:lnTo>
                    <a:pt x="1047" y="395"/>
                  </a:lnTo>
                  <a:lnTo>
                    <a:pt x="1047" y="383"/>
                  </a:lnTo>
                  <a:lnTo>
                    <a:pt x="1047" y="383"/>
                  </a:lnTo>
                  <a:close/>
                  <a:moveTo>
                    <a:pt x="988" y="665"/>
                  </a:moveTo>
                  <a:lnTo>
                    <a:pt x="965" y="736"/>
                  </a:lnTo>
                  <a:lnTo>
                    <a:pt x="965" y="736"/>
                  </a:lnTo>
                  <a:lnTo>
                    <a:pt x="959" y="742"/>
                  </a:lnTo>
                  <a:lnTo>
                    <a:pt x="953" y="754"/>
                  </a:lnTo>
                  <a:lnTo>
                    <a:pt x="941" y="754"/>
                  </a:lnTo>
                  <a:lnTo>
                    <a:pt x="929" y="754"/>
                  </a:lnTo>
                  <a:lnTo>
                    <a:pt x="847" y="724"/>
                  </a:lnTo>
                  <a:lnTo>
                    <a:pt x="853" y="712"/>
                  </a:lnTo>
                  <a:lnTo>
                    <a:pt x="859" y="701"/>
                  </a:lnTo>
                  <a:lnTo>
                    <a:pt x="882" y="630"/>
                  </a:lnTo>
                  <a:lnTo>
                    <a:pt x="882" y="618"/>
                  </a:lnTo>
                  <a:lnTo>
                    <a:pt x="888" y="601"/>
                  </a:lnTo>
                  <a:lnTo>
                    <a:pt x="971" y="630"/>
                  </a:lnTo>
                  <a:lnTo>
                    <a:pt x="971" y="630"/>
                  </a:lnTo>
                  <a:lnTo>
                    <a:pt x="976" y="636"/>
                  </a:lnTo>
                  <a:lnTo>
                    <a:pt x="988" y="642"/>
                  </a:lnTo>
                  <a:lnTo>
                    <a:pt x="988" y="654"/>
                  </a:lnTo>
                  <a:lnTo>
                    <a:pt x="988" y="665"/>
                  </a:lnTo>
                  <a:lnTo>
                    <a:pt x="988" y="665"/>
                  </a:lnTo>
                  <a:close/>
                  <a:moveTo>
                    <a:pt x="1047" y="724"/>
                  </a:moveTo>
                  <a:lnTo>
                    <a:pt x="1047" y="724"/>
                  </a:lnTo>
                  <a:lnTo>
                    <a:pt x="1047" y="712"/>
                  </a:lnTo>
                  <a:lnTo>
                    <a:pt x="1047" y="695"/>
                  </a:lnTo>
                  <a:lnTo>
                    <a:pt x="1041" y="689"/>
                  </a:lnTo>
                  <a:lnTo>
                    <a:pt x="1029" y="683"/>
                  </a:lnTo>
                  <a:lnTo>
                    <a:pt x="1029" y="683"/>
                  </a:lnTo>
                  <a:lnTo>
                    <a:pt x="1012" y="677"/>
                  </a:lnTo>
                  <a:lnTo>
                    <a:pt x="1000" y="683"/>
                  </a:lnTo>
                  <a:lnTo>
                    <a:pt x="994" y="689"/>
                  </a:lnTo>
                  <a:lnTo>
                    <a:pt x="982" y="701"/>
                  </a:lnTo>
                  <a:lnTo>
                    <a:pt x="982" y="701"/>
                  </a:lnTo>
                  <a:lnTo>
                    <a:pt x="982" y="712"/>
                  </a:lnTo>
                  <a:lnTo>
                    <a:pt x="988" y="730"/>
                  </a:lnTo>
                  <a:lnTo>
                    <a:pt x="994" y="736"/>
                  </a:lnTo>
                  <a:lnTo>
                    <a:pt x="1006" y="742"/>
                  </a:lnTo>
                  <a:lnTo>
                    <a:pt x="1006" y="742"/>
                  </a:lnTo>
                  <a:lnTo>
                    <a:pt x="1018" y="748"/>
                  </a:lnTo>
                  <a:lnTo>
                    <a:pt x="1029" y="742"/>
                  </a:lnTo>
                  <a:lnTo>
                    <a:pt x="1041" y="736"/>
                  </a:lnTo>
                  <a:lnTo>
                    <a:pt x="1047" y="724"/>
                  </a:lnTo>
                  <a:lnTo>
                    <a:pt x="1047" y="724"/>
                  </a:lnTo>
                  <a:close/>
                  <a:moveTo>
                    <a:pt x="835" y="919"/>
                  </a:moveTo>
                  <a:lnTo>
                    <a:pt x="776" y="960"/>
                  </a:lnTo>
                  <a:lnTo>
                    <a:pt x="776" y="960"/>
                  </a:lnTo>
                  <a:lnTo>
                    <a:pt x="765" y="966"/>
                  </a:lnTo>
                  <a:lnTo>
                    <a:pt x="753" y="966"/>
                  </a:lnTo>
                  <a:lnTo>
                    <a:pt x="747" y="960"/>
                  </a:lnTo>
                  <a:lnTo>
                    <a:pt x="735" y="954"/>
                  </a:lnTo>
                  <a:lnTo>
                    <a:pt x="688" y="883"/>
                  </a:lnTo>
                  <a:lnTo>
                    <a:pt x="700" y="877"/>
                  </a:lnTo>
                  <a:lnTo>
                    <a:pt x="712" y="866"/>
                  </a:lnTo>
                  <a:lnTo>
                    <a:pt x="765" y="824"/>
                  </a:lnTo>
                  <a:lnTo>
                    <a:pt x="776" y="818"/>
                  </a:lnTo>
                  <a:lnTo>
                    <a:pt x="788" y="807"/>
                  </a:lnTo>
                  <a:lnTo>
                    <a:pt x="841" y="877"/>
                  </a:lnTo>
                  <a:lnTo>
                    <a:pt x="841" y="877"/>
                  </a:lnTo>
                  <a:lnTo>
                    <a:pt x="847" y="889"/>
                  </a:lnTo>
                  <a:lnTo>
                    <a:pt x="847" y="901"/>
                  </a:lnTo>
                  <a:lnTo>
                    <a:pt x="841" y="907"/>
                  </a:lnTo>
                  <a:lnTo>
                    <a:pt x="835" y="919"/>
                  </a:lnTo>
                  <a:lnTo>
                    <a:pt x="835" y="919"/>
                  </a:lnTo>
                  <a:close/>
                  <a:moveTo>
                    <a:pt x="847" y="995"/>
                  </a:moveTo>
                  <a:lnTo>
                    <a:pt x="847" y="995"/>
                  </a:lnTo>
                  <a:lnTo>
                    <a:pt x="859" y="989"/>
                  </a:lnTo>
                  <a:lnTo>
                    <a:pt x="865" y="977"/>
                  </a:lnTo>
                  <a:lnTo>
                    <a:pt x="865" y="966"/>
                  </a:lnTo>
                  <a:lnTo>
                    <a:pt x="859" y="954"/>
                  </a:lnTo>
                  <a:lnTo>
                    <a:pt x="859" y="954"/>
                  </a:lnTo>
                  <a:lnTo>
                    <a:pt x="847" y="942"/>
                  </a:lnTo>
                  <a:lnTo>
                    <a:pt x="835" y="936"/>
                  </a:lnTo>
                  <a:lnTo>
                    <a:pt x="823" y="936"/>
                  </a:lnTo>
                  <a:lnTo>
                    <a:pt x="812" y="942"/>
                  </a:lnTo>
                  <a:lnTo>
                    <a:pt x="812" y="942"/>
                  </a:lnTo>
                  <a:lnTo>
                    <a:pt x="800" y="954"/>
                  </a:lnTo>
                  <a:lnTo>
                    <a:pt x="794" y="966"/>
                  </a:lnTo>
                  <a:lnTo>
                    <a:pt x="794" y="977"/>
                  </a:lnTo>
                  <a:lnTo>
                    <a:pt x="800" y="989"/>
                  </a:lnTo>
                  <a:lnTo>
                    <a:pt x="800" y="989"/>
                  </a:lnTo>
                  <a:lnTo>
                    <a:pt x="812" y="1001"/>
                  </a:lnTo>
                  <a:lnTo>
                    <a:pt x="823" y="1007"/>
                  </a:lnTo>
                  <a:lnTo>
                    <a:pt x="835" y="1007"/>
                  </a:lnTo>
                  <a:lnTo>
                    <a:pt x="847" y="995"/>
                  </a:lnTo>
                  <a:lnTo>
                    <a:pt x="847" y="995"/>
                  </a:lnTo>
                  <a:close/>
                  <a:moveTo>
                    <a:pt x="565" y="1030"/>
                  </a:moveTo>
                  <a:lnTo>
                    <a:pt x="488" y="1030"/>
                  </a:lnTo>
                  <a:lnTo>
                    <a:pt x="488" y="1030"/>
                  </a:lnTo>
                  <a:lnTo>
                    <a:pt x="476" y="1030"/>
                  </a:lnTo>
                  <a:lnTo>
                    <a:pt x="471" y="1025"/>
                  </a:lnTo>
                  <a:lnTo>
                    <a:pt x="465" y="1013"/>
                  </a:lnTo>
                  <a:lnTo>
                    <a:pt x="459" y="1001"/>
                  </a:lnTo>
                  <a:lnTo>
                    <a:pt x="459" y="919"/>
                  </a:lnTo>
                  <a:lnTo>
                    <a:pt x="476" y="919"/>
                  </a:lnTo>
                  <a:lnTo>
                    <a:pt x="488" y="919"/>
                  </a:lnTo>
                  <a:lnTo>
                    <a:pt x="559" y="919"/>
                  </a:lnTo>
                  <a:lnTo>
                    <a:pt x="576" y="919"/>
                  </a:lnTo>
                  <a:lnTo>
                    <a:pt x="588" y="919"/>
                  </a:lnTo>
                  <a:lnTo>
                    <a:pt x="588" y="1001"/>
                  </a:lnTo>
                  <a:lnTo>
                    <a:pt x="588" y="1001"/>
                  </a:lnTo>
                  <a:lnTo>
                    <a:pt x="588" y="1013"/>
                  </a:lnTo>
                  <a:lnTo>
                    <a:pt x="582" y="1019"/>
                  </a:lnTo>
                  <a:lnTo>
                    <a:pt x="571" y="1025"/>
                  </a:lnTo>
                  <a:lnTo>
                    <a:pt x="565" y="1030"/>
                  </a:lnTo>
                  <a:lnTo>
                    <a:pt x="565" y="1030"/>
                  </a:lnTo>
                  <a:close/>
                  <a:moveTo>
                    <a:pt x="524" y="1107"/>
                  </a:moveTo>
                  <a:lnTo>
                    <a:pt x="524" y="1107"/>
                  </a:lnTo>
                  <a:lnTo>
                    <a:pt x="512" y="1101"/>
                  </a:lnTo>
                  <a:lnTo>
                    <a:pt x="500" y="1095"/>
                  </a:lnTo>
                  <a:lnTo>
                    <a:pt x="494" y="1083"/>
                  </a:lnTo>
                  <a:lnTo>
                    <a:pt x="494" y="1072"/>
                  </a:lnTo>
                  <a:lnTo>
                    <a:pt x="494" y="1072"/>
                  </a:lnTo>
                  <a:lnTo>
                    <a:pt x="494" y="1060"/>
                  </a:lnTo>
                  <a:lnTo>
                    <a:pt x="500" y="1048"/>
                  </a:lnTo>
                  <a:lnTo>
                    <a:pt x="512" y="1042"/>
                  </a:lnTo>
                  <a:lnTo>
                    <a:pt x="524" y="1036"/>
                  </a:lnTo>
                  <a:lnTo>
                    <a:pt x="524" y="1036"/>
                  </a:lnTo>
                  <a:lnTo>
                    <a:pt x="541" y="1042"/>
                  </a:lnTo>
                  <a:lnTo>
                    <a:pt x="547" y="1048"/>
                  </a:lnTo>
                  <a:lnTo>
                    <a:pt x="559" y="1060"/>
                  </a:lnTo>
                  <a:lnTo>
                    <a:pt x="559" y="1072"/>
                  </a:lnTo>
                  <a:lnTo>
                    <a:pt x="559" y="1072"/>
                  </a:lnTo>
                  <a:lnTo>
                    <a:pt x="559" y="1083"/>
                  </a:lnTo>
                  <a:lnTo>
                    <a:pt x="547" y="1095"/>
                  </a:lnTo>
                  <a:lnTo>
                    <a:pt x="541" y="1101"/>
                  </a:lnTo>
                  <a:lnTo>
                    <a:pt x="524" y="1107"/>
                  </a:lnTo>
                  <a:lnTo>
                    <a:pt x="524" y="1107"/>
                  </a:lnTo>
                  <a:close/>
                  <a:moveTo>
                    <a:pt x="276" y="960"/>
                  </a:moveTo>
                  <a:lnTo>
                    <a:pt x="218" y="919"/>
                  </a:lnTo>
                  <a:lnTo>
                    <a:pt x="218" y="919"/>
                  </a:lnTo>
                  <a:lnTo>
                    <a:pt x="212" y="913"/>
                  </a:lnTo>
                  <a:lnTo>
                    <a:pt x="206" y="901"/>
                  </a:lnTo>
                  <a:lnTo>
                    <a:pt x="206" y="889"/>
                  </a:lnTo>
                  <a:lnTo>
                    <a:pt x="212" y="877"/>
                  </a:lnTo>
                  <a:lnTo>
                    <a:pt x="259" y="813"/>
                  </a:lnTo>
                  <a:lnTo>
                    <a:pt x="271" y="818"/>
                  </a:lnTo>
                  <a:lnTo>
                    <a:pt x="282" y="830"/>
                  </a:lnTo>
                  <a:lnTo>
                    <a:pt x="341" y="871"/>
                  </a:lnTo>
                  <a:lnTo>
                    <a:pt x="353" y="877"/>
                  </a:lnTo>
                  <a:lnTo>
                    <a:pt x="365" y="889"/>
                  </a:lnTo>
                  <a:lnTo>
                    <a:pt x="318" y="954"/>
                  </a:lnTo>
                  <a:lnTo>
                    <a:pt x="318" y="954"/>
                  </a:lnTo>
                  <a:lnTo>
                    <a:pt x="306" y="960"/>
                  </a:lnTo>
                  <a:lnTo>
                    <a:pt x="300" y="966"/>
                  </a:lnTo>
                  <a:lnTo>
                    <a:pt x="288" y="966"/>
                  </a:lnTo>
                  <a:lnTo>
                    <a:pt x="276" y="960"/>
                  </a:lnTo>
                  <a:lnTo>
                    <a:pt x="276" y="960"/>
                  </a:lnTo>
                  <a:close/>
                  <a:moveTo>
                    <a:pt x="206" y="1001"/>
                  </a:moveTo>
                  <a:lnTo>
                    <a:pt x="206" y="1001"/>
                  </a:lnTo>
                  <a:lnTo>
                    <a:pt x="218" y="1007"/>
                  </a:lnTo>
                  <a:lnTo>
                    <a:pt x="229" y="1007"/>
                  </a:lnTo>
                  <a:lnTo>
                    <a:pt x="241" y="1001"/>
                  </a:lnTo>
                  <a:lnTo>
                    <a:pt x="247" y="995"/>
                  </a:lnTo>
                  <a:lnTo>
                    <a:pt x="247" y="995"/>
                  </a:lnTo>
                  <a:lnTo>
                    <a:pt x="253" y="983"/>
                  </a:lnTo>
                  <a:lnTo>
                    <a:pt x="253" y="966"/>
                  </a:lnTo>
                  <a:lnTo>
                    <a:pt x="253" y="954"/>
                  </a:lnTo>
                  <a:lnTo>
                    <a:pt x="241" y="948"/>
                  </a:lnTo>
                  <a:lnTo>
                    <a:pt x="241" y="948"/>
                  </a:lnTo>
                  <a:lnTo>
                    <a:pt x="229" y="942"/>
                  </a:lnTo>
                  <a:lnTo>
                    <a:pt x="218" y="942"/>
                  </a:lnTo>
                  <a:lnTo>
                    <a:pt x="206" y="948"/>
                  </a:lnTo>
                  <a:lnTo>
                    <a:pt x="194" y="954"/>
                  </a:lnTo>
                  <a:lnTo>
                    <a:pt x="194" y="954"/>
                  </a:lnTo>
                  <a:lnTo>
                    <a:pt x="188" y="966"/>
                  </a:lnTo>
                  <a:lnTo>
                    <a:pt x="188" y="977"/>
                  </a:lnTo>
                  <a:lnTo>
                    <a:pt x="194" y="989"/>
                  </a:lnTo>
                  <a:lnTo>
                    <a:pt x="206" y="1001"/>
                  </a:lnTo>
                  <a:lnTo>
                    <a:pt x="206" y="1001"/>
                  </a:lnTo>
                  <a:close/>
                  <a:moveTo>
                    <a:pt x="82" y="736"/>
                  </a:moveTo>
                  <a:lnTo>
                    <a:pt x="59" y="671"/>
                  </a:lnTo>
                  <a:lnTo>
                    <a:pt x="59" y="671"/>
                  </a:lnTo>
                  <a:lnTo>
                    <a:pt x="59" y="659"/>
                  </a:lnTo>
                  <a:lnTo>
                    <a:pt x="65" y="648"/>
                  </a:lnTo>
                  <a:lnTo>
                    <a:pt x="71" y="636"/>
                  </a:lnTo>
                  <a:lnTo>
                    <a:pt x="76" y="630"/>
                  </a:lnTo>
                  <a:lnTo>
                    <a:pt x="159" y="606"/>
                  </a:lnTo>
                  <a:lnTo>
                    <a:pt x="165" y="618"/>
                  </a:lnTo>
                  <a:lnTo>
                    <a:pt x="171" y="636"/>
                  </a:lnTo>
                  <a:lnTo>
                    <a:pt x="188" y="701"/>
                  </a:lnTo>
                  <a:lnTo>
                    <a:pt x="194" y="712"/>
                  </a:lnTo>
                  <a:lnTo>
                    <a:pt x="200" y="730"/>
                  </a:lnTo>
                  <a:lnTo>
                    <a:pt x="118" y="754"/>
                  </a:lnTo>
                  <a:lnTo>
                    <a:pt x="118" y="754"/>
                  </a:lnTo>
                  <a:lnTo>
                    <a:pt x="106" y="760"/>
                  </a:lnTo>
                  <a:lnTo>
                    <a:pt x="100" y="754"/>
                  </a:lnTo>
                  <a:lnTo>
                    <a:pt x="88" y="748"/>
                  </a:lnTo>
                  <a:lnTo>
                    <a:pt x="82" y="736"/>
                  </a:lnTo>
                  <a:lnTo>
                    <a:pt x="82" y="736"/>
                  </a:lnTo>
                  <a:close/>
                  <a:moveTo>
                    <a:pt x="0" y="724"/>
                  </a:moveTo>
                  <a:lnTo>
                    <a:pt x="0" y="724"/>
                  </a:lnTo>
                  <a:lnTo>
                    <a:pt x="6" y="736"/>
                  </a:lnTo>
                  <a:lnTo>
                    <a:pt x="18" y="748"/>
                  </a:lnTo>
                  <a:lnTo>
                    <a:pt x="29" y="748"/>
                  </a:lnTo>
                  <a:lnTo>
                    <a:pt x="41" y="748"/>
                  </a:lnTo>
                  <a:lnTo>
                    <a:pt x="41" y="748"/>
                  </a:lnTo>
                  <a:lnTo>
                    <a:pt x="53" y="742"/>
                  </a:lnTo>
                  <a:lnTo>
                    <a:pt x="65" y="730"/>
                  </a:lnTo>
                  <a:lnTo>
                    <a:pt x="65" y="718"/>
                  </a:lnTo>
                  <a:lnTo>
                    <a:pt x="65" y="707"/>
                  </a:lnTo>
                  <a:lnTo>
                    <a:pt x="65" y="707"/>
                  </a:lnTo>
                  <a:lnTo>
                    <a:pt x="59" y="695"/>
                  </a:lnTo>
                  <a:lnTo>
                    <a:pt x="47" y="689"/>
                  </a:lnTo>
                  <a:lnTo>
                    <a:pt x="35" y="683"/>
                  </a:lnTo>
                  <a:lnTo>
                    <a:pt x="24" y="683"/>
                  </a:lnTo>
                  <a:lnTo>
                    <a:pt x="24" y="683"/>
                  </a:lnTo>
                  <a:lnTo>
                    <a:pt x="12" y="689"/>
                  </a:lnTo>
                  <a:lnTo>
                    <a:pt x="6" y="701"/>
                  </a:lnTo>
                  <a:lnTo>
                    <a:pt x="0" y="712"/>
                  </a:lnTo>
                  <a:lnTo>
                    <a:pt x="0" y="724"/>
                  </a:lnTo>
                  <a:lnTo>
                    <a:pt x="0" y="724"/>
                  </a:lnTo>
                  <a:close/>
                  <a:moveTo>
                    <a:pt x="188" y="412"/>
                  </a:moveTo>
                  <a:lnTo>
                    <a:pt x="171" y="477"/>
                  </a:lnTo>
                  <a:lnTo>
                    <a:pt x="165" y="489"/>
                  </a:lnTo>
                  <a:lnTo>
                    <a:pt x="159" y="506"/>
                  </a:lnTo>
                  <a:lnTo>
                    <a:pt x="76" y="483"/>
                  </a:lnTo>
                  <a:lnTo>
                    <a:pt x="76" y="483"/>
                  </a:lnTo>
                  <a:lnTo>
                    <a:pt x="71" y="477"/>
                  </a:lnTo>
                  <a:lnTo>
                    <a:pt x="59" y="465"/>
                  </a:lnTo>
                  <a:lnTo>
                    <a:pt x="59" y="453"/>
                  </a:lnTo>
                  <a:lnTo>
                    <a:pt x="59" y="448"/>
                  </a:lnTo>
                  <a:lnTo>
                    <a:pt x="59" y="448"/>
                  </a:lnTo>
                  <a:lnTo>
                    <a:pt x="82" y="377"/>
                  </a:lnTo>
                  <a:lnTo>
                    <a:pt x="82" y="377"/>
                  </a:lnTo>
                  <a:lnTo>
                    <a:pt x="88" y="365"/>
                  </a:lnTo>
                  <a:lnTo>
                    <a:pt x="94" y="359"/>
                  </a:lnTo>
                  <a:lnTo>
                    <a:pt x="106" y="353"/>
                  </a:lnTo>
                  <a:lnTo>
                    <a:pt x="118" y="359"/>
                  </a:lnTo>
                  <a:lnTo>
                    <a:pt x="200" y="383"/>
                  </a:lnTo>
                  <a:lnTo>
                    <a:pt x="194" y="395"/>
                  </a:lnTo>
                  <a:lnTo>
                    <a:pt x="188" y="412"/>
                  </a:lnTo>
                  <a:close/>
                  <a:moveTo>
                    <a:pt x="0" y="389"/>
                  </a:moveTo>
                  <a:lnTo>
                    <a:pt x="0" y="389"/>
                  </a:lnTo>
                  <a:lnTo>
                    <a:pt x="0" y="400"/>
                  </a:lnTo>
                  <a:lnTo>
                    <a:pt x="0" y="412"/>
                  </a:lnTo>
                  <a:lnTo>
                    <a:pt x="12" y="424"/>
                  </a:lnTo>
                  <a:lnTo>
                    <a:pt x="24" y="430"/>
                  </a:lnTo>
                  <a:lnTo>
                    <a:pt x="24" y="430"/>
                  </a:lnTo>
                  <a:lnTo>
                    <a:pt x="35" y="430"/>
                  </a:lnTo>
                  <a:lnTo>
                    <a:pt x="47" y="424"/>
                  </a:lnTo>
                  <a:lnTo>
                    <a:pt x="59" y="418"/>
                  </a:lnTo>
                  <a:lnTo>
                    <a:pt x="65" y="406"/>
                  </a:lnTo>
                  <a:lnTo>
                    <a:pt x="65" y="406"/>
                  </a:lnTo>
                  <a:lnTo>
                    <a:pt x="65" y="395"/>
                  </a:lnTo>
                  <a:lnTo>
                    <a:pt x="59" y="383"/>
                  </a:lnTo>
                  <a:lnTo>
                    <a:pt x="53" y="371"/>
                  </a:lnTo>
                  <a:lnTo>
                    <a:pt x="41" y="365"/>
                  </a:lnTo>
                  <a:lnTo>
                    <a:pt x="41" y="365"/>
                  </a:lnTo>
                  <a:lnTo>
                    <a:pt x="29" y="365"/>
                  </a:lnTo>
                  <a:lnTo>
                    <a:pt x="18" y="365"/>
                  </a:lnTo>
                  <a:lnTo>
                    <a:pt x="6" y="377"/>
                  </a:lnTo>
                  <a:lnTo>
                    <a:pt x="0" y="389"/>
                  </a:lnTo>
                  <a:lnTo>
                    <a:pt x="0" y="389"/>
                  </a:lnTo>
                  <a:close/>
                  <a:moveTo>
                    <a:pt x="212" y="194"/>
                  </a:moveTo>
                  <a:lnTo>
                    <a:pt x="271" y="147"/>
                  </a:lnTo>
                  <a:lnTo>
                    <a:pt x="271" y="147"/>
                  </a:lnTo>
                  <a:lnTo>
                    <a:pt x="282" y="141"/>
                  </a:lnTo>
                  <a:lnTo>
                    <a:pt x="294" y="141"/>
                  </a:lnTo>
                  <a:lnTo>
                    <a:pt x="300" y="147"/>
                  </a:lnTo>
                  <a:lnTo>
                    <a:pt x="312" y="153"/>
                  </a:lnTo>
                  <a:lnTo>
                    <a:pt x="359" y="224"/>
                  </a:lnTo>
                  <a:lnTo>
                    <a:pt x="347" y="230"/>
                  </a:lnTo>
                  <a:lnTo>
                    <a:pt x="335" y="241"/>
                  </a:lnTo>
                  <a:lnTo>
                    <a:pt x="282" y="283"/>
                  </a:lnTo>
                  <a:lnTo>
                    <a:pt x="271" y="289"/>
                  </a:lnTo>
                  <a:lnTo>
                    <a:pt x="259" y="300"/>
                  </a:lnTo>
                  <a:lnTo>
                    <a:pt x="206" y="230"/>
                  </a:lnTo>
                  <a:lnTo>
                    <a:pt x="206" y="230"/>
                  </a:lnTo>
                  <a:lnTo>
                    <a:pt x="200" y="224"/>
                  </a:lnTo>
                  <a:lnTo>
                    <a:pt x="200" y="212"/>
                  </a:lnTo>
                  <a:lnTo>
                    <a:pt x="206" y="200"/>
                  </a:lnTo>
                  <a:lnTo>
                    <a:pt x="212" y="194"/>
                  </a:lnTo>
                  <a:lnTo>
                    <a:pt x="212" y="194"/>
                  </a:lnTo>
                  <a:close/>
                  <a:moveTo>
                    <a:pt x="200" y="112"/>
                  </a:moveTo>
                  <a:lnTo>
                    <a:pt x="200" y="112"/>
                  </a:lnTo>
                  <a:lnTo>
                    <a:pt x="188" y="118"/>
                  </a:lnTo>
                  <a:lnTo>
                    <a:pt x="182" y="130"/>
                  </a:lnTo>
                  <a:lnTo>
                    <a:pt x="182" y="147"/>
                  </a:lnTo>
                  <a:lnTo>
                    <a:pt x="188" y="159"/>
                  </a:lnTo>
                  <a:lnTo>
                    <a:pt x="188" y="159"/>
                  </a:lnTo>
                  <a:lnTo>
                    <a:pt x="200" y="165"/>
                  </a:lnTo>
                  <a:lnTo>
                    <a:pt x="212" y="171"/>
                  </a:lnTo>
                  <a:lnTo>
                    <a:pt x="224" y="171"/>
                  </a:lnTo>
                  <a:lnTo>
                    <a:pt x="235" y="165"/>
                  </a:lnTo>
                  <a:lnTo>
                    <a:pt x="235" y="165"/>
                  </a:lnTo>
                  <a:lnTo>
                    <a:pt x="247" y="153"/>
                  </a:lnTo>
                  <a:lnTo>
                    <a:pt x="247" y="141"/>
                  </a:lnTo>
                  <a:lnTo>
                    <a:pt x="247" y="130"/>
                  </a:lnTo>
                  <a:lnTo>
                    <a:pt x="247" y="118"/>
                  </a:lnTo>
                  <a:lnTo>
                    <a:pt x="247" y="118"/>
                  </a:lnTo>
                  <a:lnTo>
                    <a:pt x="235" y="106"/>
                  </a:lnTo>
                  <a:lnTo>
                    <a:pt x="224" y="106"/>
                  </a:lnTo>
                  <a:lnTo>
                    <a:pt x="212" y="106"/>
                  </a:lnTo>
                  <a:lnTo>
                    <a:pt x="200" y="112"/>
                  </a:lnTo>
                  <a:lnTo>
                    <a:pt x="200" y="112"/>
                  </a:lnTo>
                  <a:close/>
                </a:path>
              </a:pathLst>
            </a:custGeom>
            <a:noFill/>
            <a:ln w="9525" cap="flat" cmpd="sng">
              <a:solidFill>
                <a:schemeClr val="lt1"/>
              </a:solidFill>
              <a:prstDash val="solid"/>
              <a:round/>
              <a:headEnd type="none" w="sm" len="sm"/>
              <a:tailEnd type="none" w="sm" len="sm"/>
            </a:ln>
          </p:spPr>
          <p:txBody>
            <a:bodyPr spcFirstLastPara="1" wrap="square" lIns="88750" tIns="44375" rIns="88750" bIns="4437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Roboto"/>
                <a:ea typeface="Roboto"/>
                <a:cs typeface="Roboto"/>
                <a:sym typeface="Roboto"/>
              </a:endParaRPr>
            </a:p>
          </p:txBody>
        </p:sp>
        <p:pic>
          <p:nvPicPr>
            <p:cNvPr id="243" name="Google Shape;243;p38">
              <a:extLst>
                <a:ext uri="{FF2B5EF4-FFF2-40B4-BE49-F238E27FC236}">
                  <a16:creationId xmlns:a16="http://schemas.microsoft.com/office/drawing/2014/main" id="{4F9C6BA8-A156-4FCF-66DB-C03C5B143E4A}"/>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504931" y="2851412"/>
              <a:ext cx="609600" cy="609600"/>
            </a:xfrm>
            <a:prstGeom prst="rect">
              <a:avLst/>
            </a:prstGeom>
            <a:noFill/>
            <a:ln>
              <a:noFill/>
            </a:ln>
          </p:spPr>
        </p:pic>
      </p:grpSp>
      <p:sp>
        <p:nvSpPr>
          <p:cNvPr id="244" name="Google Shape;244;p38">
            <a:extLst>
              <a:ext uri="{FF2B5EF4-FFF2-40B4-BE49-F238E27FC236}">
                <a16:creationId xmlns:a16="http://schemas.microsoft.com/office/drawing/2014/main" id="{0C72FB36-83C0-1B42-B39B-2ACBE7E81370}"/>
              </a:ext>
            </a:extLst>
          </p:cNvPr>
          <p:cNvSpPr txBox="1"/>
          <p:nvPr/>
        </p:nvSpPr>
        <p:spPr>
          <a:xfrm>
            <a:off x="2977019" y="1806243"/>
            <a:ext cx="2437500" cy="4002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1. Jobs </a:t>
            </a: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and employer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engagement from the start</a:t>
            </a:r>
            <a:endParaRPr kumimoji="0" sz="13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245" name="Google Shape;245;p38">
            <a:extLst>
              <a:ext uri="{FF2B5EF4-FFF2-40B4-BE49-F238E27FC236}">
                <a16:creationId xmlns:a16="http://schemas.microsoft.com/office/drawing/2014/main" id="{F86A0C74-3F10-A11F-B0FE-3EEBAFAC7221}"/>
              </a:ext>
            </a:extLst>
          </p:cNvPr>
          <p:cNvSpPr txBox="1"/>
          <p:nvPr/>
        </p:nvSpPr>
        <p:spPr>
          <a:xfrm>
            <a:off x="2914026" y="6239375"/>
            <a:ext cx="2563500" cy="4002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4. Interviews with employers </a:t>
            </a:r>
            <a:b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for rapid job placement</a:t>
            </a:r>
            <a:endParaRPr kumimoji="0" sz="13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246" name="Google Shape;246;p38">
            <a:extLst>
              <a:ext uri="{FF2B5EF4-FFF2-40B4-BE49-F238E27FC236}">
                <a16:creationId xmlns:a16="http://schemas.microsoft.com/office/drawing/2014/main" id="{CE2508C0-097C-02CE-B14A-61B125692A07}"/>
              </a:ext>
            </a:extLst>
          </p:cNvPr>
          <p:cNvSpPr txBox="1"/>
          <p:nvPr/>
        </p:nvSpPr>
        <p:spPr>
          <a:xfrm>
            <a:off x="5630969" y="5180002"/>
            <a:ext cx="3002700" cy="6003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3.</a:t>
            </a: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 4-to-16 weeks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of profession-</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specific </a:t>
            </a: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training </a:t>
            </a:r>
            <a:endParaRPr kumimoji="0" sz="13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247" name="Google Shape;247;p38">
            <a:extLst>
              <a:ext uri="{FF2B5EF4-FFF2-40B4-BE49-F238E27FC236}">
                <a16:creationId xmlns:a16="http://schemas.microsoft.com/office/drawing/2014/main" id="{1731BF08-ED3A-375F-5890-AA9C36CA4B4E}"/>
              </a:ext>
            </a:extLst>
          </p:cNvPr>
          <p:cNvSpPr txBox="1"/>
          <p:nvPr/>
        </p:nvSpPr>
        <p:spPr>
          <a:xfrm>
            <a:off x="368300" y="5079950"/>
            <a:ext cx="2912400" cy="8004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5. Mentorship</a:t>
            </a: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extending to six months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post-graduation and a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supportive </a:t>
            </a: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alumni community </a:t>
            </a:r>
            <a:endParaRPr kumimoji="0" sz="1300" b="1"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248" name="Google Shape;248;p38">
            <a:extLst>
              <a:ext uri="{FF2B5EF4-FFF2-40B4-BE49-F238E27FC236}">
                <a16:creationId xmlns:a16="http://schemas.microsoft.com/office/drawing/2014/main" id="{B31E054C-FB63-0733-9773-5CF781551956}"/>
              </a:ext>
            </a:extLst>
          </p:cNvPr>
          <p:cNvSpPr txBox="1"/>
          <p:nvPr/>
        </p:nvSpPr>
        <p:spPr>
          <a:xfrm>
            <a:off x="5628569" y="2589263"/>
            <a:ext cx="3007500" cy="8004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2. Learner recruitment</a:t>
            </a: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 based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on intrinsics, commitment,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and employment standards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for the profession</a:t>
            </a:r>
            <a:endParaRPr kumimoji="0" sz="13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249" name="Google Shape;249;p38">
            <a:extLst>
              <a:ext uri="{FF2B5EF4-FFF2-40B4-BE49-F238E27FC236}">
                <a16:creationId xmlns:a16="http://schemas.microsoft.com/office/drawing/2014/main" id="{4974E8AE-B524-2A2C-8ABC-630A0BC11264}"/>
              </a:ext>
            </a:extLst>
          </p:cNvPr>
          <p:cNvSpPr txBox="1"/>
          <p:nvPr/>
        </p:nvSpPr>
        <p:spPr>
          <a:xfrm>
            <a:off x="368288" y="2633928"/>
            <a:ext cx="3255000" cy="6003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6. Return on investment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for employers, graduates, </a:t>
            </a:r>
            <a:b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and society</a:t>
            </a:r>
            <a:endParaRPr kumimoji="0" sz="1300" b="0" i="0" u="none" strike="noStrike" kern="0" cap="none" spc="0" normalizeH="0" baseline="0" noProof="0">
              <a:ln>
                <a:noFill/>
              </a:ln>
              <a:solidFill>
                <a:srgbClr val="FFFFFF"/>
              </a:solidFill>
              <a:effectLst/>
              <a:uLnTx/>
              <a:uFillTx/>
              <a:latin typeface="Roboto"/>
              <a:ea typeface="Roboto"/>
              <a:cs typeface="Roboto"/>
              <a:sym typeface="Roboto"/>
            </a:endParaRPr>
          </a:p>
        </p:txBody>
      </p:sp>
      <p:sp>
        <p:nvSpPr>
          <p:cNvPr id="250" name="Google Shape;250;p38">
            <a:extLst>
              <a:ext uri="{FF2B5EF4-FFF2-40B4-BE49-F238E27FC236}">
                <a16:creationId xmlns:a16="http://schemas.microsoft.com/office/drawing/2014/main" id="{10F6E519-F4DC-CD06-914F-45800B98DB7D}"/>
              </a:ext>
            </a:extLst>
          </p:cNvPr>
          <p:cNvSpPr/>
          <p:nvPr/>
        </p:nvSpPr>
        <p:spPr>
          <a:xfrm>
            <a:off x="3751228" y="3915588"/>
            <a:ext cx="490899" cy="468082"/>
          </a:xfrm>
          <a:custGeom>
            <a:avLst/>
            <a:gdLst/>
            <a:ahLst/>
            <a:cxnLst/>
            <a:rect l="l" t="t" r="r" b="b"/>
            <a:pathLst>
              <a:path w="7238" h="6911" extrusionOk="0">
                <a:moveTo>
                  <a:pt x="885" y="6890"/>
                </a:moveTo>
                <a:cubicBezTo>
                  <a:pt x="873" y="6885"/>
                  <a:pt x="853" y="6860"/>
                  <a:pt x="839" y="6834"/>
                </a:cubicBezTo>
                <a:cubicBezTo>
                  <a:pt x="818" y="6793"/>
                  <a:pt x="814" y="6639"/>
                  <a:pt x="814" y="5813"/>
                </a:cubicBezTo>
                <a:cubicBezTo>
                  <a:pt x="814" y="5136"/>
                  <a:pt x="820" y="4823"/>
                  <a:pt x="833" y="4786"/>
                </a:cubicBezTo>
                <a:cubicBezTo>
                  <a:pt x="844" y="4755"/>
                  <a:pt x="869" y="4726"/>
                  <a:pt x="892" y="4717"/>
                </a:cubicBezTo>
                <a:cubicBezTo>
                  <a:pt x="915" y="4708"/>
                  <a:pt x="1100" y="4701"/>
                  <a:pt x="1305" y="4701"/>
                </a:cubicBezTo>
                <a:cubicBezTo>
                  <a:pt x="1656" y="4701"/>
                  <a:pt x="1679" y="4703"/>
                  <a:pt x="1720" y="4736"/>
                </a:cubicBezTo>
                <a:lnTo>
                  <a:pt x="1764" y="4770"/>
                </a:lnTo>
                <a:lnTo>
                  <a:pt x="1764" y="5802"/>
                </a:lnTo>
                <a:cubicBezTo>
                  <a:pt x="1764" y="6812"/>
                  <a:pt x="1764" y="6835"/>
                  <a:pt x="1731" y="6868"/>
                </a:cubicBezTo>
                <a:cubicBezTo>
                  <a:pt x="1699" y="6899"/>
                  <a:pt x="1676" y="6901"/>
                  <a:pt x="1302" y="6900"/>
                </a:cubicBezTo>
                <a:cubicBezTo>
                  <a:pt x="1084" y="6899"/>
                  <a:pt x="896" y="6895"/>
                  <a:pt x="885" y="6890"/>
                </a:cubicBezTo>
                <a:close/>
                <a:moveTo>
                  <a:pt x="2214" y="6890"/>
                </a:moveTo>
                <a:cubicBezTo>
                  <a:pt x="2146" y="6865"/>
                  <a:pt x="2148" y="6911"/>
                  <a:pt x="2148" y="4815"/>
                </a:cubicBezTo>
                <a:cubicBezTo>
                  <a:pt x="2148" y="2824"/>
                  <a:pt x="2148" y="2801"/>
                  <a:pt x="2181" y="2768"/>
                </a:cubicBezTo>
                <a:cubicBezTo>
                  <a:pt x="2213" y="2736"/>
                  <a:pt x="2237" y="2735"/>
                  <a:pt x="2621" y="2735"/>
                </a:cubicBezTo>
                <a:lnTo>
                  <a:pt x="3029" y="2735"/>
                </a:lnTo>
                <a:lnTo>
                  <a:pt x="3063" y="2779"/>
                </a:lnTo>
                <a:lnTo>
                  <a:pt x="3098" y="2823"/>
                </a:lnTo>
                <a:lnTo>
                  <a:pt x="3094" y="4830"/>
                </a:lnTo>
                <a:lnTo>
                  <a:pt x="3089" y="6838"/>
                </a:lnTo>
                <a:lnTo>
                  <a:pt x="3050" y="6869"/>
                </a:lnTo>
                <a:cubicBezTo>
                  <a:pt x="3014" y="6899"/>
                  <a:pt x="2981" y="6901"/>
                  <a:pt x="2625" y="6900"/>
                </a:cubicBezTo>
                <a:cubicBezTo>
                  <a:pt x="2413" y="6899"/>
                  <a:pt x="2228" y="6895"/>
                  <a:pt x="2214" y="6890"/>
                </a:cubicBezTo>
                <a:close/>
                <a:moveTo>
                  <a:pt x="3505" y="6860"/>
                </a:moveTo>
                <a:lnTo>
                  <a:pt x="3464" y="6819"/>
                </a:lnTo>
                <a:lnTo>
                  <a:pt x="3464" y="5403"/>
                </a:lnTo>
                <a:cubicBezTo>
                  <a:pt x="3464" y="4625"/>
                  <a:pt x="3469" y="3975"/>
                  <a:pt x="3475" y="3960"/>
                </a:cubicBezTo>
                <a:cubicBezTo>
                  <a:pt x="3500" y="3895"/>
                  <a:pt x="3564" y="3885"/>
                  <a:pt x="3939" y="3885"/>
                </a:cubicBezTo>
                <a:cubicBezTo>
                  <a:pt x="4314" y="3885"/>
                  <a:pt x="4379" y="3895"/>
                  <a:pt x="4404" y="3960"/>
                </a:cubicBezTo>
                <a:cubicBezTo>
                  <a:pt x="4410" y="3975"/>
                  <a:pt x="4414" y="4627"/>
                  <a:pt x="4414" y="5410"/>
                </a:cubicBezTo>
                <a:lnTo>
                  <a:pt x="4414" y="6832"/>
                </a:lnTo>
                <a:lnTo>
                  <a:pt x="4370" y="6867"/>
                </a:lnTo>
                <a:cubicBezTo>
                  <a:pt x="4329" y="6899"/>
                  <a:pt x="4306" y="6901"/>
                  <a:pt x="3936" y="6901"/>
                </a:cubicBezTo>
                <a:lnTo>
                  <a:pt x="3546" y="6901"/>
                </a:lnTo>
                <a:lnTo>
                  <a:pt x="3505" y="6860"/>
                </a:lnTo>
                <a:close/>
                <a:moveTo>
                  <a:pt x="4835" y="6875"/>
                </a:moveTo>
                <a:lnTo>
                  <a:pt x="4798" y="6849"/>
                </a:lnTo>
                <a:lnTo>
                  <a:pt x="4798" y="5802"/>
                </a:lnTo>
                <a:cubicBezTo>
                  <a:pt x="4798" y="4849"/>
                  <a:pt x="4800" y="4753"/>
                  <a:pt x="4825" y="4732"/>
                </a:cubicBezTo>
                <a:cubicBezTo>
                  <a:pt x="4846" y="4715"/>
                  <a:pt x="4939" y="4708"/>
                  <a:pt x="5221" y="4704"/>
                </a:cubicBezTo>
                <a:cubicBezTo>
                  <a:pt x="5424" y="4702"/>
                  <a:pt x="5614" y="4704"/>
                  <a:pt x="5643" y="4709"/>
                </a:cubicBezTo>
                <a:cubicBezTo>
                  <a:pt x="5750" y="4729"/>
                  <a:pt x="5748" y="4708"/>
                  <a:pt x="5748" y="5801"/>
                </a:cubicBezTo>
                <a:cubicBezTo>
                  <a:pt x="5748" y="6842"/>
                  <a:pt x="5746" y="6862"/>
                  <a:pt x="5672" y="6891"/>
                </a:cubicBezTo>
                <a:cubicBezTo>
                  <a:pt x="5657" y="6897"/>
                  <a:pt x="5471" y="6901"/>
                  <a:pt x="5258" y="6901"/>
                </a:cubicBezTo>
                <a:cubicBezTo>
                  <a:pt x="4935" y="6901"/>
                  <a:pt x="4866" y="6897"/>
                  <a:pt x="4835" y="6875"/>
                </a:cubicBezTo>
                <a:close/>
                <a:moveTo>
                  <a:pt x="6158" y="6867"/>
                </a:moveTo>
                <a:lnTo>
                  <a:pt x="6114" y="6832"/>
                </a:lnTo>
                <a:lnTo>
                  <a:pt x="6114" y="5018"/>
                </a:lnTo>
                <a:lnTo>
                  <a:pt x="6114" y="3204"/>
                </a:lnTo>
                <a:lnTo>
                  <a:pt x="6158" y="3169"/>
                </a:lnTo>
                <a:cubicBezTo>
                  <a:pt x="6200" y="3136"/>
                  <a:pt x="6223" y="3135"/>
                  <a:pt x="6589" y="3135"/>
                </a:cubicBezTo>
                <a:cubicBezTo>
                  <a:pt x="6956" y="3135"/>
                  <a:pt x="6979" y="3136"/>
                  <a:pt x="7020" y="3169"/>
                </a:cubicBezTo>
                <a:lnTo>
                  <a:pt x="7064" y="3204"/>
                </a:lnTo>
                <a:lnTo>
                  <a:pt x="7064" y="5016"/>
                </a:lnTo>
                <a:lnTo>
                  <a:pt x="7064" y="6829"/>
                </a:lnTo>
                <a:lnTo>
                  <a:pt x="7026" y="6865"/>
                </a:lnTo>
                <a:cubicBezTo>
                  <a:pt x="6988" y="6900"/>
                  <a:pt x="6975" y="6901"/>
                  <a:pt x="6595" y="6901"/>
                </a:cubicBezTo>
                <a:cubicBezTo>
                  <a:pt x="6223" y="6901"/>
                  <a:pt x="6200" y="6899"/>
                  <a:pt x="6158" y="6867"/>
                </a:cubicBezTo>
                <a:close/>
                <a:moveTo>
                  <a:pt x="273" y="3662"/>
                </a:moveTo>
                <a:cubicBezTo>
                  <a:pt x="179" y="3618"/>
                  <a:pt x="78" y="3515"/>
                  <a:pt x="40" y="3425"/>
                </a:cubicBezTo>
                <a:cubicBezTo>
                  <a:pt x="0" y="3331"/>
                  <a:pt x="7" y="3159"/>
                  <a:pt x="54" y="3060"/>
                </a:cubicBezTo>
                <a:cubicBezTo>
                  <a:pt x="126" y="2903"/>
                  <a:pt x="261" y="2819"/>
                  <a:pt x="455" y="2808"/>
                </a:cubicBezTo>
                <a:cubicBezTo>
                  <a:pt x="518" y="2805"/>
                  <a:pt x="576" y="2796"/>
                  <a:pt x="583" y="2789"/>
                </a:cubicBezTo>
                <a:cubicBezTo>
                  <a:pt x="595" y="2777"/>
                  <a:pt x="1154" y="1827"/>
                  <a:pt x="1532" y="1175"/>
                </a:cubicBezTo>
                <a:cubicBezTo>
                  <a:pt x="1623" y="1018"/>
                  <a:pt x="1698" y="882"/>
                  <a:pt x="1698" y="871"/>
                </a:cubicBezTo>
                <a:cubicBezTo>
                  <a:pt x="1698" y="861"/>
                  <a:pt x="1680" y="826"/>
                  <a:pt x="1658" y="794"/>
                </a:cubicBezTo>
                <a:cubicBezTo>
                  <a:pt x="1509" y="575"/>
                  <a:pt x="1595" y="265"/>
                  <a:pt x="1837" y="146"/>
                </a:cubicBezTo>
                <a:cubicBezTo>
                  <a:pt x="2069" y="33"/>
                  <a:pt x="2346" y="132"/>
                  <a:pt x="2454" y="366"/>
                </a:cubicBezTo>
                <a:cubicBezTo>
                  <a:pt x="2480" y="424"/>
                  <a:pt x="2489" y="477"/>
                  <a:pt x="2489" y="580"/>
                </a:cubicBezTo>
                <a:lnTo>
                  <a:pt x="2489" y="717"/>
                </a:lnTo>
                <a:lnTo>
                  <a:pt x="3206" y="1214"/>
                </a:lnTo>
                <a:cubicBezTo>
                  <a:pt x="3600" y="1487"/>
                  <a:pt x="4080" y="1818"/>
                  <a:pt x="4273" y="1950"/>
                </a:cubicBezTo>
                <a:cubicBezTo>
                  <a:pt x="4465" y="2083"/>
                  <a:pt x="4644" y="2206"/>
                  <a:pt x="4669" y="2225"/>
                </a:cubicBezTo>
                <a:lnTo>
                  <a:pt x="4716" y="2259"/>
                </a:lnTo>
                <a:lnTo>
                  <a:pt x="4788" y="2221"/>
                </a:lnTo>
                <a:cubicBezTo>
                  <a:pt x="4880" y="2172"/>
                  <a:pt x="4997" y="2155"/>
                  <a:pt x="5120" y="2173"/>
                </a:cubicBezTo>
                <a:cubicBezTo>
                  <a:pt x="5174" y="2181"/>
                  <a:pt x="5224" y="2181"/>
                  <a:pt x="5230" y="2174"/>
                </a:cubicBezTo>
                <a:cubicBezTo>
                  <a:pt x="5237" y="2166"/>
                  <a:pt x="5503" y="1846"/>
                  <a:pt x="5821" y="1463"/>
                </a:cubicBezTo>
                <a:lnTo>
                  <a:pt x="6400" y="767"/>
                </a:lnTo>
                <a:lnTo>
                  <a:pt x="6357" y="660"/>
                </a:lnTo>
                <a:cubicBezTo>
                  <a:pt x="6292" y="499"/>
                  <a:pt x="6305" y="365"/>
                  <a:pt x="6399" y="225"/>
                </a:cubicBezTo>
                <a:cubicBezTo>
                  <a:pt x="6496" y="82"/>
                  <a:pt x="6694" y="0"/>
                  <a:pt x="6856" y="37"/>
                </a:cubicBezTo>
                <a:cubicBezTo>
                  <a:pt x="7015" y="73"/>
                  <a:pt x="7104" y="139"/>
                  <a:pt x="7183" y="276"/>
                </a:cubicBezTo>
                <a:cubicBezTo>
                  <a:pt x="7237" y="371"/>
                  <a:pt x="7238" y="580"/>
                  <a:pt x="7186" y="678"/>
                </a:cubicBezTo>
                <a:cubicBezTo>
                  <a:pt x="7100" y="840"/>
                  <a:pt x="6898" y="951"/>
                  <a:pt x="6732" y="928"/>
                </a:cubicBezTo>
                <a:cubicBezTo>
                  <a:pt x="6690" y="923"/>
                  <a:pt x="6641" y="916"/>
                  <a:pt x="6624" y="914"/>
                </a:cubicBezTo>
                <a:cubicBezTo>
                  <a:pt x="6587" y="909"/>
                  <a:pt x="6589" y="907"/>
                  <a:pt x="5599" y="2101"/>
                </a:cubicBezTo>
                <a:cubicBezTo>
                  <a:pt x="5465" y="2262"/>
                  <a:pt x="5402" y="2351"/>
                  <a:pt x="5409" y="2368"/>
                </a:cubicBezTo>
                <a:cubicBezTo>
                  <a:pt x="5489" y="2556"/>
                  <a:pt x="5496" y="2627"/>
                  <a:pt x="5446" y="2760"/>
                </a:cubicBezTo>
                <a:cubicBezTo>
                  <a:pt x="5374" y="2952"/>
                  <a:pt x="5225" y="3057"/>
                  <a:pt x="5023" y="3056"/>
                </a:cubicBezTo>
                <a:cubicBezTo>
                  <a:pt x="4828" y="3056"/>
                  <a:pt x="4682" y="2963"/>
                  <a:pt x="4602" y="2788"/>
                </a:cubicBezTo>
                <a:cubicBezTo>
                  <a:pt x="4567" y="2713"/>
                  <a:pt x="4562" y="2679"/>
                  <a:pt x="4567" y="2573"/>
                </a:cubicBezTo>
                <a:lnTo>
                  <a:pt x="4573" y="2446"/>
                </a:lnTo>
                <a:lnTo>
                  <a:pt x="3944" y="2011"/>
                </a:lnTo>
                <a:cubicBezTo>
                  <a:pt x="3598" y="1772"/>
                  <a:pt x="3253" y="1534"/>
                  <a:pt x="3177" y="1482"/>
                </a:cubicBezTo>
                <a:cubicBezTo>
                  <a:pt x="3101" y="1429"/>
                  <a:pt x="2949" y="1324"/>
                  <a:pt x="2839" y="1248"/>
                </a:cubicBezTo>
                <a:cubicBezTo>
                  <a:pt x="2729" y="1171"/>
                  <a:pt x="2571" y="1062"/>
                  <a:pt x="2487" y="1005"/>
                </a:cubicBezTo>
                <a:lnTo>
                  <a:pt x="2335" y="901"/>
                </a:lnTo>
                <a:lnTo>
                  <a:pt x="2246" y="947"/>
                </a:lnTo>
                <a:cubicBezTo>
                  <a:pt x="2177" y="983"/>
                  <a:pt x="2129" y="994"/>
                  <a:pt x="2031" y="999"/>
                </a:cubicBezTo>
                <a:lnTo>
                  <a:pt x="1905" y="1004"/>
                </a:lnTo>
                <a:lnTo>
                  <a:pt x="1846" y="1107"/>
                </a:lnTo>
                <a:cubicBezTo>
                  <a:pt x="1814" y="1163"/>
                  <a:pt x="1642" y="1457"/>
                  <a:pt x="1465" y="1760"/>
                </a:cubicBezTo>
                <a:cubicBezTo>
                  <a:pt x="911" y="2705"/>
                  <a:pt x="816" y="2868"/>
                  <a:pt x="799" y="2899"/>
                </a:cubicBezTo>
                <a:cubicBezTo>
                  <a:pt x="786" y="2923"/>
                  <a:pt x="793" y="2945"/>
                  <a:pt x="829" y="2995"/>
                </a:cubicBezTo>
                <a:cubicBezTo>
                  <a:pt x="1043" y="3291"/>
                  <a:pt x="832" y="3702"/>
                  <a:pt x="465" y="3701"/>
                </a:cubicBezTo>
                <a:cubicBezTo>
                  <a:pt x="386" y="3701"/>
                  <a:pt x="333" y="3690"/>
                  <a:pt x="273" y="3662"/>
                </a:cubicBezTo>
                <a:close/>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251" name="Google Shape;251;p38">
            <a:extLst>
              <a:ext uri="{FF2B5EF4-FFF2-40B4-BE49-F238E27FC236}">
                <a16:creationId xmlns:a16="http://schemas.microsoft.com/office/drawing/2014/main" id="{D0B9E135-5AF4-ECE7-5F04-C9EF83EB1F8C}"/>
              </a:ext>
            </a:extLst>
          </p:cNvPr>
          <p:cNvSpPr txBox="1"/>
          <p:nvPr/>
        </p:nvSpPr>
        <p:spPr>
          <a:xfrm>
            <a:off x="3224927" y="4475975"/>
            <a:ext cx="1543500" cy="4002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303135"/>
              </a:buClr>
              <a:buSzPts val="1400"/>
              <a:buFont typeface="Arial"/>
              <a:buNone/>
              <a:tabLst/>
              <a:defRPr/>
            </a:pPr>
            <a: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t>7. Data at the core </a:t>
            </a:r>
            <a:br>
              <a:rPr kumimoji="0" lang="en-US" sz="1300" b="1" i="0" u="none" strike="noStrike" kern="0" cap="none" spc="0" normalizeH="0" baseline="0" noProof="0">
                <a:ln>
                  <a:noFill/>
                </a:ln>
                <a:solidFill>
                  <a:srgbClr val="FFFFFF"/>
                </a:solidFill>
                <a:effectLst/>
                <a:uLnTx/>
                <a:uFillTx/>
                <a:latin typeface="Roboto"/>
                <a:ea typeface="Roboto"/>
                <a:cs typeface="Roboto"/>
                <a:sym typeface="Roboto"/>
              </a:rPr>
            </a:br>
            <a:r>
              <a:rPr kumimoji="0" lang="en-US" sz="1300" b="0" i="0" u="none" strike="noStrike" kern="0" cap="none" spc="0" normalizeH="0" baseline="0" noProof="0">
                <a:ln>
                  <a:noFill/>
                </a:ln>
                <a:solidFill>
                  <a:srgbClr val="FFFFFF"/>
                </a:solidFill>
                <a:effectLst/>
                <a:uLnTx/>
                <a:uFillTx/>
                <a:latin typeface="Roboto"/>
                <a:ea typeface="Roboto"/>
                <a:cs typeface="Roboto"/>
                <a:sym typeface="Roboto"/>
              </a:rPr>
              <a:t>of our work</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2" name="Google Shape;252;p38">
            <a:extLst>
              <a:ext uri="{FF2B5EF4-FFF2-40B4-BE49-F238E27FC236}">
                <a16:creationId xmlns:a16="http://schemas.microsoft.com/office/drawing/2014/main" id="{7524D132-CC4A-3C7C-67E7-4A181EF25C5C}"/>
              </a:ext>
            </a:extLst>
          </p:cNvPr>
          <p:cNvSpPr txBox="1"/>
          <p:nvPr/>
        </p:nvSpPr>
        <p:spPr>
          <a:xfrm>
            <a:off x="3243725" y="2407450"/>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1</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
        <p:nvSpPr>
          <p:cNvPr id="253" name="Google Shape;253;p38">
            <a:extLst>
              <a:ext uri="{FF2B5EF4-FFF2-40B4-BE49-F238E27FC236}">
                <a16:creationId xmlns:a16="http://schemas.microsoft.com/office/drawing/2014/main" id="{C5D2BECD-BDBF-3423-465D-F7D33FB66533}"/>
              </a:ext>
            </a:extLst>
          </p:cNvPr>
          <p:cNvSpPr txBox="1"/>
          <p:nvPr/>
        </p:nvSpPr>
        <p:spPr>
          <a:xfrm>
            <a:off x="4860900" y="2693350"/>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2</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
        <p:nvSpPr>
          <p:cNvPr id="254" name="Google Shape;254;p38">
            <a:extLst>
              <a:ext uri="{FF2B5EF4-FFF2-40B4-BE49-F238E27FC236}">
                <a16:creationId xmlns:a16="http://schemas.microsoft.com/office/drawing/2014/main" id="{2AE0CD13-0AA9-32F6-205D-F9CD184B5BC5}"/>
              </a:ext>
            </a:extLst>
          </p:cNvPr>
          <p:cNvSpPr txBox="1"/>
          <p:nvPr/>
        </p:nvSpPr>
        <p:spPr>
          <a:xfrm>
            <a:off x="5447450" y="4256213"/>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3</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
        <p:nvSpPr>
          <p:cNvPr id="255" name="Google Shape;255;p38">
            <a:extLst>
              <a:ext uri="{FF2B5EF4-FFF2-40B4-BE49-F238E27FC236}">
                <a16:creationId xmlns:a16="http://schemas.microsoft.com/office/drawing/2014/main" id="{268C5489-FFED-537A-2BFD-D813E0ED9B2A}"/>
              </a:ext>
            </a:extLst>
          </p:cNvPr>
          <p:cNvSpPr txBox="1"/>
          <p:nvPr/>
        </p:nvSpPr>
        <p:spPr>
          <a:xfrm>
            <a:off x="3516900" y="5069238"/>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4</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
        <p:nvSpPr>
          <p:cNvPr id="256" name="Google Shape;256;p38">
            <a:extLst>
              <a:ext uri="{FF2B5EF4-FFF2-40B4-BE49-F238E27FC236}">
                <a16:creationId xmlns:a16="http://schemas.microsoft.com/office/drawing/2014/main" id="{DCB1AB2F-5703-F22C-1299-062B352488DB}"/>
              </a:ext>
            </a:extLst>
          </p:cNvPr>
          <p:cNvSpPr txBox="1"/>
          <p:nvPr/>
        </p:nvSpPr>
        <p:spPr>
          <a:xfrm>
            <a:off x="2756925" y="5232338"/>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5</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
        <p:nvSpPr>
          <p:cNvPr id="257" name="Google Shape;257;p38">
            <a:extLst>
              <a:ext uri="{FF2B5EF4-FFF2-40B4-BE49-F238E27FC236}">
                <a16:creationId xmlns:a16="http://schemas.microsoft.com/office/drawing/2014/main" id="{EC5C4A7D-BCED-1D9D-988A-634E196D0358}"/>
              </a:ext>
            </a:extLst>
          </p:cNvPr>
          <p:cNvSpPr txBox="1"/>
          <p:nvPr/>
        </p:nvSpPr>
        <p:spPr>
          <a:xfrm>
            <a:off x="2243775" y="3661713"/>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6</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
        <p:nvSpPr>
          <p:cNvPr id="258" name="Google Shape;258;p38">
            <a:extLst>
              <a:ext uri="{FF2B5EF4-FFF2-40B4-BE49-F238E27FC236}">
                <a16:creationId xmlns:a16="http://schemas.microsoft.com/office/drawing/2014/main" id="{F99CF6EE-EB3A-B9EB-E161-1955E46EF79E}"/>
              </a:ext>
            </a:extLst>
          </p:cNvPr>
          <p:cNvSpPr txBox="1"/>
          <p:nvPr/>
        </p:nvSpPr>
        <p:spPr>
          <a:xfrm>
            <a:off x="3787138" y="3418838"/>
            <a:ext cx="419100" cy="5694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a:ln>
                  <a:noFill/>
                </a:ln>
                <a:solidFill>
                  <a:srgbClr val="FFFFFF"/>
                </a:solidFill>
                <a:effectLst/>
                <a:uLnTx/>
                <a:uFillTx/>
                <a:latin typeface="Roboto"/>
                <a:ea typeface="Roboto"/>
                <a:cs typeface="Roboto"/>
                <a:sym typeface="Roboto"/>
              </a:rPr>
              <a:t>7</a:t>
            </a:r>
            <a:endParaRPr kumimoji="0" sz="26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2380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36769" y="277462"/>
            <a:ext cx="5459231" cy="445763"/>
          </a:xfrm>
          <a:prstGeom prst="rect">
            <a:avLst/>
          </a:prstGeom>
          <a:solidFill>
            <a:srgbClr val="32B34D"/>
          </a:solidFill>
        </p:spPr>
        <p:txBody>
          <a:bodyPr vert="horz" wrap="square" lIns="0" tIns="0" rIns="0" bIns="0" rtlCol="0">
            <a:spAutoFit/>
          </a:bodyPr>
          <a:lstStyle/>
          <a:p>
            <a:pPr marL="300532">
              <a:lnSpc>
                <a:spcPts val="3691"/>
              </a:lnSpc>
            </a:pPr>
            <a:r>
              <a:rPr spc="45"/>
              <a:t>OUR</a:t>
            </a:r>
            <a:r>
              <a:rPr spc="-125"/>
              <a:t> </a:t>
            </a:r>
            <a:r>
              <a:rPr spc="32"/>
              <a:t>IMPACT</a:t>
            </a:r>
            <a:r>
              <a:rPr spc="-125"/>
              <a:t> </a:t>
            </a:r>
            <a:r>
              <a:rPr lang="fr-FR" spc="167"/>
              <a:t>GLOBALLY</a:t>
            </a:r>
            <a:endParaRPr spc="167"/>
          </a:p>
        </p:txBody>
      </p:sp>
      <p:sp>
        <p:nvSpPr>
          <p:cNvPr id="5" name="object 5"/>
          <p:cNvSpPr txBox="1"/>
          <p:nvPr/>
        </p:nvSpPr>
        <p:spPr>
          <a:xfrm>
            <a:off x="902782" y="918471"/>
            <a:ext cx="4917082" cy="25444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1600" b="0" i="0" u="none" strike="noStrike" kern="0" cap="none" spc="-6"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Since</a:t>
            </a:r>
            <a:r>
              <a:rPr kumimoji="0" sz="1600" b="0" i="0" u="none" strike="noStrike" kern="0" cap="none" spc="-45"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2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our</a:t>
            </a:r>
            <a:r>
              <a:rPr kumimoji="0" sz="1600" b="0" i="0" u="none" strike="noStrike" kern="0" cap="none" spc="-4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2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launch,</a:t>
            </a:r>
            <a:r>
              <a:rPr kumimoji="0" sz="1600" b="0" i="0" u="none" strike="noStrike" kern="0" cap="none" spc="-4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we</a:t>
            </a:r>
            <a:r>
              <a:rPr kumimoji="0" sz="1600" b="0" i="0" u="none" strike="noStrike" kern="0" cap="none" spc="-45"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19"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have</a:t>
            </a:r>
            <a:r>
              <a:rPr kumimoji="0" sz="1600" b="0" i="0" u="none" strike="noStrike" kern="0" cap="none" spc="-4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19"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delivered</a:t>
            </a:r>
            <a:r>
              <a:rPr kumimoji="0" sz="1600" b="0" i="0" u="none" strike="noStrike" kern="0" cap="none" spc="-4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13"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impact</a:t>
            </a:r>
            <a:r>
              <a:rPr kumimoji="0" sz="1600" b="0" i="0" u="none" strike="noStrike" kern="0" cap="none" spc="-45"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that</a:t>
            </a:r>
            <a:r>
              <a:rPr kumimoji="0" sz="1600" b="0" i="0" u="none" strike="noStrike" kern="0" cap="none" spc="-42"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t>
            </a:r>
            <a:r>
              <a:rPr kumimoji="0" sz="1600" b="0" i="0" u="none" strike="noStrike" kern="0" cap="none" spc="-19"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is…</a:t>
            </a:r>
            <a:endParaRPr kumimoji="0" sz="1600" b="0" i="0" u="none" strike="noStrike" kern="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6" name="object 6"/>
          <p:cNvSpPr txBox="1"/>
          <p:nvPr/>
        </p:nvSpPr>
        <p:spPr>
          <a:xfrm>
            <a:off x="641992" y="1354533"/>
            <a:ext cx="292402" cy="639808"/>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4104" b="1" i="0" u="none" strike="noStrike" kern="0" cap="none" spc="-83" normalizeH="0" baseline="0" noProof="0">
                <a:ln>
                  <a:noFill/>
                </a:ln>
                <a:solidFill>
                  <a:srgbClr val="FFFFFF"/>
                </a:solidFill>
                <a:effectLst/>
                <a:uLnTx/>
                <a:uFillTx/>
                <a:latin typeface="Arial"/>
                <a:cs typeface="Arial"/>
                <a:sym typeface="Arial"/>
              </a:rPr>
              <a:t>1</a:t>
            </a:r>
            <a:endParaRPr kumimoji="0" sz="4104"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7" name="object 7"/>
          <p:cNvSpPr txBox="1"/>
          <p:nvPr/>
        </p:nvSpPr>
        <p:spPr>
          <a:xfrm>
            <a:off x="4786889" y="1418988"/>
            <a:ext cx="331497" cy="639808"/>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4104" b="1" i="0" u="none" strike="noStrike" kern="0" cap="none" spc="151" normalizeH="0" baseline="0" noProof="0">
                <a:ln>
                  <a:noFill/>
                </a:ln>
                <a:solidFill>
                  <a:srgbClr val="FFFFFF"/>
                </a:solidFill>
                <a:effectLst/>
                <a:uLnTx/>
                <a:uFillTx/>
                <a:latin typeface="Arial"/>
                <a:cs typeface="Arial"/>
                <a:sym typeface="Arial"/>
              </a:rPr>
              <a:t>2</a:t>
            </a:r>
            <a:endParaRPr kumimoji="0" sz="4104"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8" name="object 8"/>
          <p:cNvSpPr txBox="1"/>
          <p:nvPr/>
        </p:nvSpPr>
        <p:spPr>
          <a:xfrm>
            <a:off x="8780795" y="1439400"/>
            <a:ext cx="322945" cy="639808"/>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4104" b="1" i="0" u="none" strike="noStrike" kern="0" cap="none" spc="80" normalizeH="0" baseline="0" noProof="0">
                <a:ln>
                  <a:noFill/>
                </a:ln>
                <a:solidFill>
                  <a:srgbClr val="FFFFFF"/>
                </a:solidFill>
                <a:effectLst/>
                <a:uLnTx/>
                <a:uFillTx/>
                <a:latin typeface="Arial"/>
                <a:cs typeface="Arial"/>
                <a:sym typeface="Arial"/>
              </a:rPr>
              <a:t>3</a:t>
            </a:r>
            <a:endParaRPr kumimoji="0" sz="4104"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0" name="object 10"/>
          <p:cNvSpPr/>
          <p:nvPr/>
        </p:nvSpPr>
        <p:spPr>
          <a:xfrm>
            <a:off x="349226" y="1981695"/>
            <a:ext cx="1782139" cy="338381"/>
          </a:xfrm>
          <a:custGeom>
            <a:avLst/>
            <a:gdLst/>
            <a:ahLst/>
            <a:cxnLst/>
            <a:rect l="l" t="t" r="r" b="b"/>
            <a:pathLst>
              <a:path w="2574925" h="377189">
                <a:moveTo>
                  <a:pt x="2574798" y="0"/>
                </a:moveTo>
                <a:lnTo>
                  <a:pt x="0" y="0"/>
                </a:lnTo>
                <a:lnTo>
                  <a:pt x="0" y="376990"/>
                </a:lnTo>
                <a:lnTo>
                  <a:pt x="2574798" y="376990"/>
                </a:lnTo>
                <a:lnTo>
                  <a:pt x="2574798" y="0"/>
                </a:lnTo>
                <a:close/>
              </a:path>
            </a:pathLst>
          </a:custGeom>
          <a:solidFill>
            <a:srgbClr val="32B34D"/>
          </a:solidFill>
        </p:spPr>
        <p:txBody>
          <a:bodyPr wrap="square" lIns="0" tIns="0" rIns="0" bIns="0" rtlCol="0"/>
          <a:lstStyle/>
          <a:p>
            <a:pPr marL="0" marR="0" lvl="0" indent="0" algn="l" defTabSz="586405" rtl="0" eaLnBrk="1" fontAlgn="auto" latinLnBrk="0" hangingPunct="1">
              <a:lnSpc>
                <a:spcPct val="100000"/>
              </a:lnSpc>
              <a:spcBef>
                <a:spcPts val="0"/>
              </a:spcBef>
              <a:spcAft>
                <a:spcPts val="0"/>
              </a:spcAft>
              <a:buClrTx/>
              <a:buSzTx/>
              <a:buFont typeface="Arial"/>
              <a:buNone/>
              <a:tabLst/>
              <a:defRPr/>
            </a:pPr>
            <a:endParaRPr kumimoji="0" sz="1154"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1" name="object 11"/>
          <p:cNvSpPr/>
          <p:nvPr/>
        </p:nvSpPr>
        <p:spPr>
          <a:xfrm>
            <a:off x="4452135" y="2031717"/>
            <a:ext cx="1665613" cy="327887"/>
          </a:xfrm>
          <a:custGeom>
            <a:avLst/>
            <a:gdLst/>
            <a:ahLst/>
            <a:cxnLst/>
            <a:rect l="l" t="t" r="r" b="b"/>
            <a:pathLst>
              <a:path w="2574925" h="377189">
                <a:moveTo>
                  <a:pt x="2574798" y="0"/>
                </a:moveTo>
                <a:lnTo>
                  <a:pt x="0" y="0"/>
                </a:lnTo>
                <a:lnTo>
                  <a:pt x="0" y="376990"/>
                </a:lnTo>
                <a:lnTo>
                  <a:pt x="2574798" y="376990"/>
                </a:lnTo>
                <a:lnTo>
                  <a:pt x="2574798" y="0"/>
                </a:lnTo>
                <a:close/>
              </a:path>
            </a:pathLst>
          </a:custGeom>
          <a:solidFill>
            <a:srgbClr val="FC8905"/>
          </a:solidFill>
        </p:spPr>
        <p:txBody>
          <a:bodyPr wrap="square" lIns="0" tIns="0" rIns="0" bIns="0" rtlCol="0"/>
          <a:lstStyle/>
          <a:p>
            <a:pPr marL="0" marR="0" lvl="0" indent="0" algn="l" defTabSz="586405" rtl="0" eaLnBrk="1" fontAlgn="auto" latinLnBrk="0" hangingPunct="1">
              <a:lnSpc>
                <a:spcPct val="100000"/>
              </a:lnSpc>
              <a:spcBef>
                <a:spcPts val="0"/>
              </a:spcBef>
              <a:spcAft>
                <a:spcPts val="0"/>
              </a:spcAft>
              <a:buClrTx/>
              <a:buSzTx/>
              <a:buFont typeface="Arial"/>
              <a:buNone/>
              <a:tabLst/>
              <a:defRPr/>
            </a:pPr>
            <a:endParaRPr kumimoji="0" sz="1154"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2" name="object 12"/>
          <p:cNvSpPr/>
          <p:nvPr/>
        </p:nvSpPr>
        <p:spPr>
          <a:xfrm>
            <a:off x="8522647" y="2079201"/>
            <a:ext cx="1759251" cy="340109"/>
          </a:xfrm>
          <a:custGeom>
            <a:avLst/>
            <a:gdLst/>
            <a:ahLst/>
            <a:cxnLst/>
            <a:rect l="l" t="t" r="r" b="b"/>
            <a:pathLst>
              <a:path w="2574925" h="377190">
                <a:moveTo>
                  <a:pt x="2574798" y="0"/>
                </a:moveTo>
                <a:lnTo>
                  <a:pt x="0" y="0"/>
                </a:lnTo>
                <a:lnTo>
                  <a:pt x="0" y="376990"/>
                </a:lnTo>
                <a:lnTo>
                  <a:pt x="2574798" y="376990"/>
                </a:lnTo>
                <a:lnTo>
                  <a:pt x="2574798" y="0"/>
                </a:lnTo>
                <a:close/>
              </a:path>
            </a:pathLst>
          </a:custGeom>
          <a:solidFill>
            <a:srgbClr val="00BEFF"/>
          </a:solidFill>
        </p:spPr>
        <p:txBody>
          <a:bodyPr wrap="square" lIns="0" tIns="0" rIns="0" bIns="0" rtlCol="0"/>
          <a:lstStyle/>
          <a:p>
            <a:pPr marL="0" marR="0" lvl="0" indent="0" algn="l" defTabSz="586405" rtl="0" eaLnBrk="1" fontAlgn="auto" latinLnBrk="0" hangingPunct="1">
              <a:lnSpc>
                <a:spcPct val="100000"/>
              </a:lnSpc>
              <a:spcBef>
                <a:spcPts val="0"/>
              </a:spcBef>
              <a:spcAft>
                <a:spcPts val="0"/>
              </a:spcAft>
              <a:buClrTx/>
              <a:buSzTx/>
              <a:buFont typeface="Arial"/>
              <a:buNone/>
              <a:tabLst/>
              <a:defRPr/>
            </a:pPr>
            <a:endParaRPr kumimoji="0" sz="1154"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3" name="object 13"/>
          <p:cNvSpPr txBox="1"/>
          <p:nvPr/>
        </p:nvSpPr>
        <p:spPr>
          <a:xfrm>
            <a:off x="641993" y="1973545"/>
            <a:ext cx="1132033" cy="316001"/>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000" b="1" i="0" u="none" strike="noStrike" kern="0" cap="none" spc="-6" normalizeH="0" baseline="0" noProof="0">
                <a:ln>
                  <a:noFill/>
                </a:ln>
                <a:solidFill>
                  <a:srgbClr val="FFFFFF"/>
                </a:solidFill>
                <a:effectLst/>
                <a:uLnTx/>
                <a:uFillTx/>
                <a:latin typeface="Arial"/>
                <a:cs typeface="Arial"/>
                <a:sym typeface="Arial"/>
              </a:rPr>
              <a:t>BROAD</a:t>
            </a:r>
            <a:endParaRPr kumimoji="0" sz="2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4" name="object 14"/>
          <p:cNvSpPr txBox="1"/>
          <p:nvPr/>
        </p:nvSpPr>
        <p:spPr>
          <a:xfrm>
            <a:off x="4744899" y="2023567"/>
            <a:ext cx="1132033" cy="316001"/>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000" b="1" i="0" u="none" strike="noStrike" kern="0" cap="none" spc="-55" normalizeH="0" baseline="0" noProof="0">
                <a:ln>
                  <a:noFill/>
                </a:ln>
                <a:solidFill>
                  <a:srgbClr val="FFFFFF"/>
                </a:solidFill>
                <a:effectLst/>
                <a:uLnTx/>
                <a:uFillTx/>
                <a:latin typeface="Arial"/>
                <a:cs typeface="Arial"/>
                <a:sym typeface="Arial"/>
              </a:rPr>
              <a:t>DEEP</a:t>
            </a:r>
            <a:endParaRPr kumimoji="0" sz="1539"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5" name="object 15"/>
          <p:cNvSpPr txBox="1"/>
          <p:nvPr/>
        </p:nvSpPr>
        <p:spPr>
          <a:xfrm>
            <a:off x="8753412" y="2091254"/>
            <a:ext cx="1652943" cy="316001"/>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000" b="1" i="0" u="none" strike="noStrike" kern="0" cap="none" spc="-16" normalizeH="0" baseline="0" noProof="0">
                <a:ln>
                  <a:noFill/>
                </a:ln>
                <a:solidFill>
                  <a:srgbClr val="FFFFFF"/>
                </a:solidFill>
                <a:effectLst/>
                <a:uLnTx/>
                <a:uFillTx/>
                <a:latin typeface="Arial"/>
                <a:cs typeface="Arial"/>
                <a:sym typeface="Arial"/>
              </a:rPr>
              <a:t>DURABLE</a:t>
            </a:r>
            <a:endParaRPr kumimoji="0" sz="2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6" name="object 16"/>
          <p:cNvSpPr txBox="1"/>
          <p:nvPr/>
        </p:nvSpPr>
        <p:spPr>
          <a:xfrm>
            <a:off x="416682" y="2336462"/>
            <a:ext cx="2023460" cy="489628"/>
          </a:xfrm>
          <a:prstGeom prst="rect">
            <a:avLst/>
          </a:prstGeom>
        </p:spPr>
        <p:txBody>
          <a:bodyPr vert="horz" wrap="square" lIns="0" tIns="27693" rIns="0" bIns="0" rtlCol="0">
            <a:spAutoFit/>
          </a:bodyPr>
          <a:lstStyle/>
          <a:p>
            <a:pPr marL="8145" marR="3258" lvl="0" indent="0" algn="l" defTabSz="586405" rtl="0" eaLnBrk="1" fontAlgn="auto" latinLnBrk="0" hangingPunct="1">
              <a:lnSpc>
                <a:spcPct val="100000"/>
              </a:lnSpc>
              <a:spcBef>
                <a:spcPts val="218"/>
              </a:spcBef>
              <a:spcAft>
                <a:spcPts val="0"/>
              </a:spcAft>
              <a:buClrTx/>
              <a:buSzTx/>
              <a:buFont typeface="Arial"/>
              <a:buNone/>
              <a:tabLst/>
              <a:defRPr/>
            </a:pPr>
            <a:r>
              <a:rPr kumimoji="0" sz="1000" b="1" i="0" u="none" strike="noStrike" kern="0" cap="none" spc="-19" normalizeH="0" baseline="0" noProof="0">
                <a:ln>
                  <a:noFill/>
                </a:ln>
                <a:solidFill>
                  <a:srgbClr val="FFFFFF"/>
                </a:solidFill>
                <a:effectLst/>
                <a:uLnTx/>
                <a:uFillTx/>
                <a:latin typeface="Arial"/>
                <a:cs typeface="Arial"/>
                <a:sym typeface="Arial"/>
              </a:rPr>
              <a:t>Expanding</a:t>
            </a:r>
            <a:r>
              <a:rPr kumimoji="0" sz="1000" b="1" i="0" u="none" strike="noStrike" kern="0" cap="none" spc="-26" normalizeH="0" baseline="0" noProof="0">
                <a:ln>
                  <a:noFill/>
                </a:ln>
                <a:solidFill>
                  <a:srgbClr val="FFFFFF"/>
                </a:solidFill>
                <a:effectLst/>
                <a:uLnTx/>
                <a:uFillTx/>
                <a:latin typeface="Arial"/>
                <a:cs typeface="Arial"/>
                <a:sym typeface="Arial"/>
              </a:rPr>
              <a:t> </a:t>
            </a:r>
            <a:r>
              <a:rPr kumimoji="0" sz="1000" b="1" i="0" u="none" strike="noStrike" kern="0" cap="none" spc="0" normalizeH="0" baseline="0" noProof="0">
                <a:ln>
                  <a:noFill/>
                </a:ln>
                <a:solidFill>
                  <a:srgbClr val="FFFFFF"/>
                </a:solidFill>
                <a:effectLst/>
                <a:uLnTx/>
                <a:uFillTx/>
                <a:latin typeface="Arial"/>
                <a:cs typeface="Arial"/>
                <a:sym typeface="Arial"/>
              </a:rPr>
              <a:t>our</a:t>
            </a:r>
            <a:r>
              <a:rPr kumimoji="0" sz="1000" b="1" i="0" u="none" strike="noStrike" kern="0" cap="none" spc="-26"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reach </a:t>
            </a:r>
            <a:r>
              <a:rPr kumimoji="0" sz="1000" b="1" i="0" u="none" strike="noStrike" kern="0" cap="none" spc="-13" normalizeH="0" baseline="0" noProof="0">
                <a:ln>
                  <a:noFill/>
                </a:ln>
                <a:solidFill>
                  <a:srgbClr val="FFFFFF"/>
                </a:solidFill>
                <a:effectLst/>
                <a:uLnTx/>
                <a:uFillTx/>
                <a:latin typeface="Arial"/>
                <a:cs typeface="Arial"/>
                <a:sym typeface="Arial"/>
              </a:rPr>
              <a:t>and</a:t>
            </a:r>
            <a:r>
              <a:rPr kumimoji="0" sz="1000" b="1" i="0" u="none" strike="noStrike" kern="0" cap="none" spc="-32"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supporting</a:t>
            </a:r>
            <a:r>
              <a:rPr kumimoji="0" sz="1000" b="1" i="0" u="none" strike="noStrike" kern="0" cap="none" spc="-32" normalizeH="0" baseline="0" noProof="0">
                <a:ln>
                  <a:noFill/>
                </a:ln>
                <a:solidFill>
                  <a:srgbClr val="FFFFFF"/>
                </a:solidFill>
                <a:effectLst/>
                <a:uLnTx/>
                <a:uFillTx/>
                <a:latin typeface="Arial"/>
                <a:cs typeface="Arial"/>
                <a:sym typeface="Arial"/>
              </a:rPr>
              <a:t> </a:t>
            </a:r>
            <a:r>
              <a:rPr kumimoji="0" sz="1000" b="1" i="0" u="none" strike="noStrike" kern="0" cap="none" spc="0" normalizeH="0" baseline="0" noProof="0">
                <a:ln>
                  <a:noFill/>
                </a:ln>
                <a:solidFill>
                  <a:srgbClr val="FFFFFF"/>
                </a:solidFill>
                <a:effectLst/>
                <a:uLnTx/>
                <a:uFillTx/>
                <a:latin typeface="Arial"/>
                <a:cs typeface="Arial"/>
                <a:sym typeface="Arial"/>
              </a:rPr>
              <a:t>a</a:t>
            </a:r>
            <a:r>
              <a:rPr kumimoji="0" sz="1000" b="1" i="0" u="none" strike="noStrike" kern="0" cap="none" spc="-32"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rapidly growing</a:t>
            </a:r>
            <a:r>
              <a:rPr kumimoji="0" sz="1000" b="1" i="0" u="none" strike="noStrike" kern="0" cap="none" spc="-29" normalizeH="0" baseline="0" noProof="0">
                <a:ln>
                  <a:noFill/>
                </a:ln>
                <a:solidFill>
                  <a:srgbClr val="FFFFFF"/>
                </a:solidFill>
                <a:effectLst/>
                <a:uLnTx/>
                <a:uFillTx/>
                <a:latin typeface="Arial"/>
                <a:cs typeface="Arial"/>
                <a:sym typeface="Arial"/>
              </a:rPr>
              <a:t> </a:t>
            </a:r>
            <a:r>
              <a:rPr kumimoji="0" sz="1000" b="1" i="0" u="none" strike="noStrike" kern="0" cap="none" spc="0" normalizeH="0" baseline="0" noProof="0">
                <a:ln>
                  <a:noFill/>
                </a:ln>
                <a:solidFill>
                  <a:srgbClr val="FFFFFF"/>
                </a:solidFill>
                <a:effectLst/>
                <a:uLnTx/>
                <a:uFillTx/>
                <a:latin typeface="Arial"/>
                <a:cs typeface="Arial"/>
                <a:sym typeface="Arial"/>
              </a:rPr>
              <a:t>number</a:t>
            </a:r>
            <a:r>
              <a:rPr kumimoji="0" sz="1000" b="1" i="0" u="none" strike="noStrike" kern="0" cap="none" spc="-26" normalizeH="0" baseline="0" noProof="0">
                <a:ln>
                  <a:noFill/>
                </a:ln>
                <a:solidFill>
                  <a:srgbClr val="FFFFFF"/>
                </a:solidFill>
                <a:effectLst/>
                <a:uLnTx/>
                <a:uFillTx/>
                <a:latin typeface="Arial"/>
                <a:cs typeface="Arial"/>
                <a:sym typeface="Arial"/>
              </a:rPr>
              <a:t> </a:t>
            </a:r>
            <a:r>
              <a:rPr kumimoji="0" sz="1000" b="1" i="0" u="none" strike="noStrike" kern="0" cap="none" spc="-16" normalizeH="0" baseline="0" noProof="0">
                <a:ln>
                  <a:noFill/>
                </a:ln>
                <a:solidFill>
                  <a:srgbClr val="FFFFFF"/>
                </a:solidFill>
                <a:effectLst/>
                <a:uLnTx/>
                <a:uFillTx/>
                <a:latin typeface="Arial"/>
                <a:cs typeface="Arial"/>
                <a:sym typeface="Arial"/>
              </a:rPr>
              <a:t>of </a:t>
            </a:r>
            <a:r>
              <a:rPr kumimoji="0" sz="1000" b="1" i="0" u="none" strike="noStrike" kern="0" cap="none" spc="-6" normalizeH="0" baseline="0" noProof="0">
                <a:ln>
                  <a:noFill/>
                </a:ln>
                <a:solidFill>
                  <a:srgbClr val="FFFFFF"/>
                </a:solidFill>
                <a:effectLst/>
                <a:uLnTx/>
                <a:uFillTx/>
                <a:latin typeface="Arial"/>
                <a:cs typeface="Arial"/>
                <a:sym typeface="Arial"/>
              </a:rPr>
              <a:t>graduates…</a:t>
            </a:r>
            <a:endParaRPr kumimoji="0" sz="1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7" name="object 17"/>
          <p:cNvSpPr txBox="1"/>
          <p:nvPr/>
        </p:nvSpPr>
        <p:spPr>
          <a:xfrm>
            <a:off x="4456997" y="2385828"/>
            <a:ext cx="2409146" cy="489628"/>
          </a:xfrm>
          <a:prstGeom prst="rect">
            <a:avLst/>
          </a:prstGeom>
        </p:spPr>
        <p:txBody>
          <a:bodyPr vert="horz" wrap="square" lIns="0" tIns="27693" rIns="0" bIns="0" rtlCol="0">
            <a:spAutoFit/>
          </a:bodyPr>
          <a:lstStyle/>
          <a:p>
            <a:pPr marL="8145" marR="3258" lvl="0" indent="0" algn="l" defTabSz="586405" rtl="0" eaLnBrk="1" fontAlgn="auto" latinLnBrk="0" hangingPunct="1">
              <a:lnSpc>
                <a:spcPct val="100000"/>
              </a:lnSpc>
              <a:spcBef>
                <a:spcPts val="218"/>
              </a:spcBef>
              <a:spcAft>
                <a:spcPts val="0"/>
              </a:spcAft>
              <a:buClrTx/>
              <a:buSzTx/>
              <a:buFont typeface="Arial"/>
              <a:buNone/>
              <a:tabLst/>
              <a:defRPr/>
            </a:pPr>
            <a:r>
              <a:rPr kumimoji="0" sz="1000" b="1" i="0" u="none" strike="noStrike" kern="0" cap="none" spc="-26" normalizeH="0" baseline="0" noProof="0">
                <a:ln>
                  <a:noFill/>
                </a:ln>
                <a:solidFill>
                  <a:srgbClr val="FFFFFF"/>
                </a:solidFill>
                <a:effectLst/>
                <a:uLnTx/>
                <a:uFillTx/>
                <a:latin typeface="Arial"/>
                <a:cs typeface="Arial"/>
                <a:sym typeface="Arial"/>
              </a:rPr>
              <a:t>…facing</a:t>
            </a:r>
            <a:r>
              <a:rPr kumimoji="0" sz="1000" b="1" i="0" u="none" strike="noStrike" kern="0" cap="none" spc="-19"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barriers</a:t>
            </a:r>
            <a:r>
              <a:rPr kumimoji="0" sz="1000" b="1" i="0" u="none" strike="noStrike" kern="0" cap="none" spc="-16" normalizeH="0" baseline="0" noProof="0">
                <a:ln>
                  <a:noFill/>
                </a:ln>
                <a:solidFill>
                  <a:srgbClr val="FFFFFF"/>
                </a:solidFill>
                <a:effectLst/>
                <a:uLnTx/>
                <a:uFillTx/>
                <a:latin typeface="Arial"/>
                <a:cs typeface="Arial"/>
                <a:sym typeface="Arial"/>
              </a:rPr>
              <a:t> to </a:t>
            </a:r>
            <a:r>
              <a:rPr kumimoji="0" sz="1000" b="1" i="0" u="none" strike="noStrike" kern="0" cap="none" spc="0" normalizeH="0" baseline="0" noProof="0">
                <a:ln>
                  <a:noFill/>
                </a:ln>
                <a:solidFill>
                  <a:srgbClr val="FFFFFF"/>
                </a:solidFill>
                <a:effectLst/>
                <a:uLnTx/>
                <a:uFillTx/>
                <a:latin typeface="Arial"/>
                <a:cs typeface="Arial"/>
                <a:sym typeface="Arial"/>
              </a:rPr>
              <a:t>employment, for whom</a:t>
            </a:r>
            <a:r>
              <a:rPr kumimoji="0" sz="1000" b="1" i="0" u="none" strike="noStrike" kern="0" cap="none" spc="3" normalizeH="0" baseline="0" noProof="0">
                <a:ln>
                  <a:noFill/>
                </a:ln>
                <a:solidFill>
                  <a:srgbClr val="FFFFFF"/>
                </a:solidFill>
                <a:effectLst/>
                <a:uLnTx/>
                <a:uFillTx/>
                <a:latin typeface="Arial"/>
                <a:cs typeface="Arial"/>
                <a:sym typeface="Arial"/>
              </a:rPr>
              <a:t> </a:t>
            </a:r>
            <a:r>
              <a:rPr kumimoji="0" sz="1000" b="1" i="0" u="none" strike="noStrike" kern="0" cap="none" spc="-16" normalizeH="0" baseline="0" noProof="0">
                <a:ln>
                  <a:noFill/>
                </a:ln>
                <a:solidFill>
                  <a:srgbClr val="FFFFFF"/>
                </a:solidFill>
                <a:effectLst/>
                <a:uLnTx/>
                <a:uFillTx/>
                <a:latin typeface="Arial"/>
                <a:cs typeface="Arial"/>
                <a:sym typeface="Arial"/>
              </a:rPr>
              <a:t>we </a:t>
            </a:r>
            <a:r>
              <a:rPr kumimoji="0" sz="1000" b="1" i="0" u="none" strike="noStrike" kern="0" cap="none" spc="-6" normalizeH="0" baseline="0" noProof="0">
                <a:ln>
                  <a:noFill/>
                </a:ln>
                <a:solidFill>
                  <a:srgbClr val="FFFFFF"/>
                </a:solidFill>
                <a:effectLst/>
                <a:uLnTx/>
                <a:uFillTx/>
                <a:latin typeface="Arial"/>
                <a:cs typeface="Arial"/>
                <a:sym typeface="Arial"/>
              </a:rPr>
              <a:t>enable</a:t>
            </a:r>
            <a:r>
              <a:rPr kumimoji="0" sz="1000" b="1" i="0" u="none" strike="noStrike" kern="0" cap="none" spc="10"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life-changing </a:t>
            </a:r>
            <a:r>
              <a:rPr kumimoji="0" sz="1000" b="1" i="0" u="none" strike="noStrike" kern="0" cap="none" spc="0" normalizeH="0" baseline="0" noProof="0">
                <a:ln>
                  <a:noFill/>
                </a:ln>
                <a:solidFill>
                  <a:srgbClr val="FFFFFF"/>
                </a:solidFill>
                <a:effectLst/>
                <a:uLnTx/>
                <a:uFillTx/>
                <a:latin typeface="Arial"/>
                <a:cs typeface="Arial"/>
                <a:sym typeface="Arial"/>
              </a:rPr>
              <a:t>employment</a:t>
            </a:r>
            <a:r>
              <a:rPr kumimoji="0" sz="1000" b="1" i="0" u="none" strike="noStrike" kern="0" cap="none" spc="-16" normalizeH="0" baseline="0" noProof="0">
                <a:ln>
                  <a:noFill/>
                </a:ln>
                <a:solidFill>
                  <a:srgbClr val="FFFFFF"/>
                </a:solidFill>
                <a:effectLst/>
                <a:uLnTx/>
                <a:uFillTx/>
                <a:latin typeface="Arial"/>
                <a:cs typeface="Arial"/>
                <a:sym typeface="Arial"/>
              </a:rPr>
              <a:t> </a:t>
            </a:r>
            <a:r>
              <a:rPr kumimoji="0" sz="1000" b="1" i="0" u="none" strike="noStrike" kern="0" cap="none" spc="-13" normalizeH="0" baseline="0" noProof="0">
                <a:ln>
                  <a:noFill/>
                </a:ln>
                <a:solidFill>
                  <a:srgbClr val="FFFFFF"/>
                </a:solidFill>
                <a:effectLst/>
                <a:uLnTx/>
                <a:uFillTx/>
                <a:latin typeface="Arial"/>
                <a:cs typeface="Arial"/>
                <a:sym typeface="Arial"/>
              </a:rPr>
              <a:t>and </a:t>
            </a:r>
            <a:r>
              <a:rPr kumimoji="0" sz="1000" b="1" i="0" u="none" strike="noStrike" kern="0" cap="none" spc="-6" normalizeH="0" baseline="0" noProof="0">
                <a:ln>
                  <a:noFill/>
                </a:ln>
                <a:solidFill>
                  <a:srgbClr val="FFFFFF"/>
                </a:solidFill>
                <a:effectLst/>
                <a:uLnTx/>
                <a:uFillTx/>
                <a:latin typeface="Arial"/>
                <a:cs typeface="Arial"/>
                <a:sym typeface="Arial"/>
              </a:rPr>
              <a:t>income outcomes…</a:t>
            </a:r>
            <a:endParaRPr kumimoji="0" sz="1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8" name="object 18"/>
          <p:cNvSpPr txBox="1"/>
          <p:nvPr/>
        </p:nvSpPr>
        <p:spPr>
          <a:xfrm>
            <a:off x="8522647" y="2443403"/>
            <a:ext cx="2023460" cy="489628"/>
          </a:xfrm>
          <a:prstGeom prst="rect">
            <a:avLst/>
          </a:prstGeom>
        </p:spPr>
        <p:txBody>
          <a:bodyPr vert="horz" wrap="square" lIns="0" tIns="27693" rIns="0" bIns="0" rtlCol="0">
            <a:spAutoFit/>
          </a:bodyPr>
          <a:lstStyle/>
          <a:p>
            <a:pPr marL="8145" marR="3258" lvl="0" indent="0" algn="l" defTabSz="586405" rtl="0" eaLnBrk="1" fontAlgn="auto" latinLnBrk="0" hangingPunct="1">
              <a:lnSpc>
                <a:spcPct val="100000"/>
              </a:lnSpc>
              <a:spcBef>
                <a:spcPts val="218"/>
              </a:spcBef>
              <a:spcAft>
                <a:spcPts val="0"/>
              </a:spcAft>
              <a:buClrTx/>
              <a:buSzTx/>
              <a:buFont typeface="Arial"/>
              <a:buNone/>
              <a:tabLst/>
              <a:defRPr/>
            </a:pPr>
            <a:r>
              <a:rPr kumimoji="0" sz="1000" b="1" i="0" u="none" strike="noStrike" kern="0" cap="none" spc="-16" normalizeH="0" baseline="0" noProof="0">
                <a:ln>
                  <a:noFill/>
                </a:ln>
                <a:solidFill>
                  <a:srgbClr val="FFFFFF"/>
                </a:solidFill>
                <a:effectLst/>
                <a:uLnTx/>
                <a:uFillTx/>
                <a:latin typeface="Arial"/>
                <a:cs typeface="Arial"/>
                <a:sym typeface="Arial"/>
              </a:rPr>
              <a:t>…with</a:t>
            </a:r>
            <a:r>
              <a:rPr kumimoji="0" sz="1000" b="1" i="0" u="none" strike="noStrike" kern="0" cap="none" spc="-26" normalizeH="0" baseline="0" noProof="0">
                <a:ln>
                  <a:noFill/>
                </a:ln>
                <a:solidFill>
                  <a:srgbClr val="FFFFFF"/>
                </a:solidFill>
                <a:effectLst/>
                <a:uLnTx/>
                <a:uFillTx/>
                <a:latin typeface="Arial"/>
                <a:cs typeface="Arial"/>
                <a:sym typeface="Arial"/>
              </a:rPr>
              <a:t> </a:t>
            </a:r>
            <a:r>
              <a:rPr kumimoji="0" sz="1000" b="1" i="0" u="none" strike="noStrike" kern="0" cap="none" spc="-13" normalizeH="0" baseline="0" noProof="0">
                <a:ln>
                  <a:noFill/>
                </a:ln>
                <a:solidFill>
                  <a:srgbClr val="FFFFFF"/>
                </a:solidFill>
                <a:effectLst/>
                <a:uLnTx/>
                <a:uFillTx/>
                <a:latin typeface="Arial"/>
                <a:cs typeface="Arial"/>
                <a:sym typeface="Arial"/>
              </a:rPr>
              <a:t>sustained</a:t>
            </a:r>
            <a:r>
              <a:rPr kumimoji="0" sz="1000" b="1" i="0" u="none" strike="noStrike" kern="0" cap="none" spc="-22"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benefits </a:t>
            </a:r>
            <a:r>
              <a:rPr kumimoji="0" sz="1000" b="1" i="0" u="none" strike="noStrike" kern="0" cap="none" spc="0" normalizeH="0" baseline="0" noProof="0">
                <a:ln>
                  <a:noFill/>
                </a:ln>
                <a:solidFill>
                  <a:srgbClr val="FFFFFF"/>
                </a:solidFill>
                <a:effectLst/>
                <a:uLnTx/>
                <a:uFillTx/>
                <a:latin typeface="Arial"/>
                <a:cs typeface="Arial"/>
                <a:sym typeface="Arial"/>
              </a:rPr>
              <a:t>to</a:t>
            </a:r>
            <a:r>
              <a:rPr kumimoji="0" sz="1000" b="1" i="0" u="none" strike="noStrike" kern="0" cap="none" spc="3" normalizeH="0" baseline="0" noProof="0">
                <a:ln>
                  <a:noFill/>
                </a:ln>
                <a:solidFill>
                  <a:srgbClr val="FFFFFF"/>
                </a:solidFill>
                <a:effectLst/>
                <a:uLnTx/>
                <a:uFillTx/>
                <a:latin typeface="Arial"/>
                <a:cs typeface="Arial"/>
                <a:sym typeface="Arial"/>
              </a:rPr>
              <a:t> </a:t>
            </a:r>
            <a:r>
              <a:rPr kumimoji="0" sz="1000" b="1" i="0" u="none" strike="noStrike" kern="0" cap="none" spc="0" normalizeH="0" baseline="0" noProof="0">
                <a:ln>
                  <a:noFill/>
                </a:ln>
                <a:solidFill>
                  <a:srgbClr val="FFFFFF"/>
                </a:solidFill>
                <a:effectLst/>
                <a:uLnTx/>
                <a:uFillTx/>
                <a:latin typeface="Arial"/>
                <a:cs typeface="Arial"/>
                <a:sym typeface="Arial"/>
              </a:rPr>
              <a:t>their</a:t>
            </a:r>
            <a:r>
              <a:rPr kumimoji="0" sz="1000" b="1" i="0" u="none" strike="noStrike" kern="0" cap="none" spc="3"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well-</a:t>
            </a:r>
            <a:r>
              <a:rPr kumimoji="0" sz="1000" b="1" i="0" u="none" strike="noStrike" kern="0" cap="none" spc="0" normalizeH="0" baseline="0" noProof="0">
                <a:ln>
                  <a:noFill/>
                </a:ln>
                <a:solidFill>
                  <a:srgbClr val="FFFFFF"/>
                </a:solidFill>
                <a:effectLst/>
                <a:uLnTx/>
                <a:uFillTx/>
                <a:latin typeface="Arial"/>
                <a:cs typeface="Arial"/>
                <a:sym typeface="Arial"/>
              </a:rPr>
              <a:t>being</a:t>
            </a:r>
            <a:r>
              <a:rPr kumimoji="0" sz="1000" b="1" i="0" u="none" strike="noStrike" kern="0" cap="none" spc="3" normalizeH="0" baseline="0" noProof="0">
                <a:ln>
                  <a:noFill/>
                </a:ln>
                <a:solidFill>
                  <a:srgbClr val="FFFFFF"/>
                </a:solidFill>
                <a:effectLst/>
                <a:uLnTx/>
                <a:uFillTx/>
                <a:latin typeface="Arial"/>
                <a:cs typeface="Arial"/>
                <a:sym typeface="Arial"/>
              </a:rPr>
              <a:t> </a:t>
            </a:r>
            <a:r>
              <a:rPr kumimoji="0" sz="1000" b="1" i="0" u="none" strike="noStrike" kern="0" cap="none" spc="-16" normalizeH="0" baseline="0" noProof="0">
                <a:ln>
                  <a:noFill/>
                </a:ln>
                <a:solidFill>
                  <a:srgbClr val="FFFFFF"/>
                </a:solidFill>
                <a:effectLst/>
                <a:uLnTx/>
                <a:uFillTx/>
                <a:latin typeface="Arial"/>
                <a:cs typeface="Arial"/>
                <a:sym typeface="Arial"/>
              </a:rPr>
              <a:t>and </a:t>
            </a:r>
            <a:r>
              <a:rPr kumimoji="0" sz="1000" b="1" i="0" u="none" strike="noStrike" kern="0" cap="none" spc="-13" normalizeH="0" baseline="0" noProof="0">
                <a:ln>
                  <a:noFill/>
                </a:ln>
                <a:solidFill>
                  <a:srgbClr val="FFFFFF"/>
                </a:solidFill>
                <a:effectLst/>
                <a:uLnTx/>
                <a:uFillTx/>
                <a:latin typeface="Arial"/>
                <a:cs typeface="Arial"/>
                <a:sym typeface="Arial"/>
              </a:rPr>
              <a:t>economic</a:t>
            </a:r>
            <a:r>
              <a:rPr kumimoji="0" sz="1000" b="1" i="0" u="none" strike="noStrike" kern="0" cap="none" spc="-16" normalizeH="0" baseline="0" noProof="0">
                <a:ln>
                  <a:noFill/>
                </a:ln>
                <a:solidFill>
                  <a:srgbClr val="FFFFFF"/>
                </a:solidFill>
                <a:effectLst/>
                <a:uLnTx/>
                <a:uFillTx/>
                <a:latin typeface="Arial"/>
                <a:cs typeface="Arial"/>
                <a:sym typeface="Arial"/>
              </a:rPr>
              <a:t> </a:t>
            </a:r>
            <a:r>
              <a:rPr kumimoji="0" sz="1000" b="1" i="0" u="none" strike="noStrike" kern="0" cap="none" spc="-6" normalizeH="0" baseline="0" noProof="0">
                <a:ln>
                  <a:noFill/>
                </a:ln>
                <a:solidFill>
                  <a:srgbClr val="FFFFFF"/>
                </a:solidFill>
                <a:effectLst/>
                <a:uLnTx/>
                <a:uFillTx/>
                <a:latin typeface="Arial"/>
                <a:cs typeface="Arial"/>
                <a:sym typeface="Arial"/>
              </a:rPr>
              <a:t>mobility.</a:t>
            </a:r>
            <a:endParaRPr kumimoji="0" sz="1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0" name="object 20"/>
          <p:cNvSpPr txBox="1"/>
          <p:nvPr/>
        </p:nvSpPr>
        <p:spPr>
          <a:xfrm>
            <a:off x="2872855" y="4401726"/>
            <a:ext cx="1429088" cy="531445"/>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en-US" sz="2400" b="1" i="0" u="none" strike="noStrike" kern="0" cap="none" spc="-6" normalizeH="0" baseline="0" noProof="0">
                <a:ln>
                  <a:noFill/>
                </a:ln>
                <a:solidFill>
                  <a:srgbClr val="FFFFFF"/>
                </a:solidFill>
                <a:effectLst/>
                <a:uLnTx/>
                <a:uFillTx/>
                <a:latin typeface="Arial"/>
                <a:cs typeface="Arial"/>
                <a:sym typeface="Arial"/>
              </a:rPr>
              <a:t>136</a:t>
            </a:r>
            <a:r>
              <a:rPr kumimoji="0" sz="2400" b="1" i="0" u="none" strike="noStrike" kern="0" cap="none" spc="-6" normalizeH="0" baseline="0" noProof="0">
                <a:ln>
                  <a:noFill/>
                </a:ln>
                <a:solidFill>
                  <a:srgbClr val="FFFFFF"/>
                </a:solidFill>
                <a:effectLst/>
                <a:uLnTx/>
                <a:uFillTx/>
                <a:latin typeface="Arial"/>
                <a:cs typeface="Arial"/>
                <a:sym typeface="Arial"/>
              </a:rPr>
              <a:t>,</a:t>
            </a:r>
            <a:r>
              <a:rPr kumimoji="0" lang="en-US" sz="2400" b="1" i="0" u="none" strike="noStrike" kern="0" cap="none" spc="-6" normalizeH="0" baseline="0" noProof="0">
                <a:ln>
                  <a:noFill/>
                </a:ln>
                <a:solidFill>
                  <a:srgbClr val="FFFFFF"/>
                </a:solidFill>
                <a:effectLst/>
                <a:uLnTx/>
                <a:uFillTx/>
                <a:latin typeface="Arial"/>
                <a:cs typeface="Arial"/>
                <a:sym typeface="Arial"/>
              </a:rPr>
              <a:t>000</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a:p>
            <a:pPr marL="8145" marR="0" lvl="0" indent="0" algn="l" defTabSz="586405" rtl="0" eaLnBrk="1" fontAlgn="auto" latinLnBrk="0" hangingPunct="1">
              <a:lnSpc>
                <a:spcPct val="100000"/>
              </a:lnSpc>
              <a:spcBef>
                <a:spcPts val="0"/>
              </a:spcBef>
              <a:spcAft>
                <a:spcPts val="0"/>
              </a:spcAft>
              <a:buClrTx/>
              <a:buSzTx/>
              <a:buFont typeface="Arial"/>
              <a:buNone/>
              <a:tabLst/>
              <a:defRPr/>
            </a:pPr>
            <a:r>
              <a:rPr kumimoji="0" sz="1000" b="0" i="0" u="none" strike="noStrike" kern="0" cap="none" spc="-6" normalizeH="0" baseline="0" noProof="0">
                <a:ln>
                  <a:noFill/>
                </a:ln>
                <a:solidFill>
                  <a:srgbClr val="FFFFFF"/>
                </a:solidFill>
                <a:effectLst/>
                <a:uLnTx/>
                <a:uFillTx/>
                <a:latin typeface="Arial"/>
                <a:cs typeface="Arial"/>
                <a:sym typeface="Arial"/>
              </a:rPr>
              <a:t>graduates</a:t>
            </a:r>
            <a:endParaRPr kumimoji="0" sz="1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1" name="object 21"/>
          <p:cNvSpPr txBox="1"/>
          <p:nvPr/>
        </p:nvSpPr>
        <p:spPr>
          <a:xfrm>
            <a:off x="4717761" y="3253084"/>
            <a:ext cx="2311334"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32" normalizeH="0" baseline="0" noProof="0">
                <a:ln>
                  <a:noFill/>
                </a:ln>
                <a:solidFill>
                  <a:srgbClr val="FFFFFF"/>
                </a:solidFill>
                <a:effectLst/>
                <a:uLnTx/>
                <a:uFillTx/>
                <a:latin typeface="Arial"/>
                <a:cs typeface="Arial"/>
                <a:sym typeface="Arial"/>
              </a:rPr>
              <a:t>1</a:t>
            </a:r>
            <a:r>
              <a:rPr kumimoji="0" lang="fr-FR" sz="2400" b="1" i="0" u="none" strike="noStrike" kern="0" cap="none" spc="32" normalizeH="0" baseline="0" noProof="0">
                <a:ln>
                  <a:noFill/>
                </a:ln>
                <a:solidFill>
                  <a:srgbClr val="FFFFFF"/>
                </a:solidFill>
                <a:effectLst/>
                <a:uLnTx/>
                <a:uFillTx/>
                <a:latin typeface="Arial"/>
                <a:cs typeface="Arial"/>
                <a:sym typeface="Arial"/>
              </a:rPr>
              <a:t>12,880</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2" name="object 22"/>
          <p:cNvSpPr txBox="1"/>
          <p:nvPr/>
        </p:nvSpPr>
        <p:spPr>
          <a:xfrm>
            <a:off x="4767732" y="3600440"/>
            <a:ext cx="1641669" cy="162113"/>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job</a:t>
            </a:r>
            <a:r>
              <a:rPr kumimoji="0" sz="1000" b="0" i="0" u="none" strike="noStrike" kern="0" cap="none" spc="-16"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placements.</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23" name="object 23"/>
          <p:cNvSpPr txBox="1"/>
          <p:nvPr/>
        </p:nvSpPr>
        <p:spPr>
          <a:xfrm>
            <a:off x="6575619" y="3266407"/>
            <a:ext cx="1759251"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80" normalizeH="0" baseline="0" noProof="0">
                <a:ln>
                  <a:noFill/>
                </a:ln>
                <a:solidFill>
                  <a:srgbClr val="FFFFFF"/>
                </a:solidFill>
                <a:effectLst/>
                <a:uLnTx/>
                <a:uFillTx/>
                <a:latin typeface="Arial"/>
                <a:cs typeface="Arial"/>
                <a:sym typeface="Arial"/>
              </a:rPr>
              <a:t>83</a:t>
            </a:r>
            <a:r>
              <a:rPr kumimoji="0" sz="2400" b="1" i="0" u="none" strike="noStrike" kern="0" cap="none" spc="80" normalizeH="0" baseline="0" noProof="0">
                <a:ln>
                  <a:noFill/>
                </a:ln>
                <a:solidFill>
                  <a:srgbClr val="FFFFFF"/>
                </a:solidFill>
                <a:effectLst/>
                <a:uLnTx/>
                <a:uFillTx/>
                <a:latin typeface="Arial"/>
                <a:cs typeface="Arial"/>
                <a:sym typeface="Arial"/>
              </a:rPr>
              <a:t>%</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4" name="object 24"/>
          <p:cNvSpPr txBox="1"/>
          <p:nvPr/>
        </p:nvSpPr>
        <p:spPr>
          <a:xfrm>
            <a:off x="6542785" y="3609546"/>
            <a:ext cx="1522696" cy="306191"/>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900" b="0" i="0" u="none" strike="noStrike" kern="0" cap="none" spc="0" normalizeH="0" baseline="0" noProof="0">
                <a:ln>
                  <a:noFill/>
                </a:ln>
                <a:solidFill>
                  <a:srgbClr val="FFFFFF"/>
                </a:solidFill>
                <a:effectLst/>
                <a:uLnTx/>
                <a:uFillTx/>
                <a:latin typeface="Roboto"/>
                <a:cs typeface="Roboto"/>
                <a:sym typeface="Arial"/>
              </a:rPr>
              <a:t>job</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placement </a:t>
            </a:r>
            <a:r>
              <a:rPr kumimoji="0" sz="900" b="0" i="0" u="none" strike="noStrike" kern="0" cap="none" spc="0" normalizeH="0" baseline="0" noProof="0">
                <a:ln>
                  <a:noFill/>
                </a:ln>
                <a:solidFill>
                  <a:srgbClr val="FFFFFF"/>
                </a:solidFill>
                <a:effectLst/>
                <a:uLnTx/>
                <a:uFillTx/>
                <a:latin typeface="Roboto"/>
                <a:cs typeface="Roboto"/>
                <a:sym typeface="Arial"/>
              </a:rPr>
              <a:t>within</a:t>
            </a:r>
            <a:r>
              <a:rPr kumimoji="0" sz="900" b="0" i="0" u="none" strike="noStrike" kern="0" cap="none" spc="-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6</a:t>
            </a:r>
            <a:r>
              <a:rPr kumimoji="0" sz="900" b="0" i="0" u="none" strike="noStrike" kern="0" cap="none" spc="-6" normalizeH="0" baseline="0" noProof="0">
                <a:ln>
                  <a:noFill/>
                </a:ln>
                <a:solidFill>
                  <a:srgbClr val="FFFFFF"/>
                </a:solidFill>
                <a:effectLst/>
                <a:uLnTx/>
                <a:uFillTx/>
                <a:latin typeface="Roboto"/>
                <a:cs typeface="Roboto"/>
                <a:sym typeface="Arial"/>
              </a:rPr>
              <a:t> months </a:t>
            </a:r>
            <a:r>
              <a:rPr kumimoji="0" sz="900" b="0" i="0" u="none" strike="noStrike" kern="0" cap="none" spc="0" normalizeH="0" baseline="0" noProof="0">
                <a:ln>
                  <a:noFill/>
                </a:ln>
                <a:solidFill>
                  <a:srgbClr val="FFFFFF"/>
                </a:solidFill>
                <a:effectLst/>
                <a:uLnTx/>
                <a:uFillTx/>
                <a:latin typeface="Roboto"/>
                <a:cs typeface="Roboto"/>
                <a:sym typeface="Arial"/>
              </a:rPr>
              <a:t>of </a:t>
            </a:r>
            <a:r>
              <a:rPr kumimoji="0" sz="900" b="0" i="0" u="none" strike="noStrike" kern="0" cap="none" spc="-6" normalizeH="0" baseline="0" noProof="0">
                <a:ln>
                  <a:noFill/>
                </a:ln>
                <a:solidFill>
                  <a:srgbClr val="FFFFFF"/>
                </a:solidFill>
                <a:effectLst/>
                <a:uLnTx/>
                <a:uFillTx/>
                <a:latin typeface="Roboto"/>
                <a:cs typeface="Roboto"/>
                <a:sym typeface="Arial"/>
              </a:rPr>
              <a:t>graduation.</a:t>
            </a:r>
            <a:endParaRPr kumimoji="0" sz="9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25" name="object 25"/>
          <p:cNvSpPr txBox="1"/>
          <p:nvPr/>
        </p:nvSpPr>
        <p:spPr>
          <a:xfrm>
            <a:off x="10955545" y="3186268"/>
            <a:ext cx="834642"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26" normalizeH="0" baseline="0" noProof="0">
                <a:ln>
                  <a:noFill/>
                </a:ln>
                <a:solidFill>
                  <a:srgbClr val="FFFFFF"/>
                </a:solidFill>
                <a:effectLst/>
                <a:uLnTx/>
                <a:uFillTx/>
                <a:latin typeface="Arial"/>
                <a:cs typeface="Arial"/>
                <a:sym typeface="Arial"/>
              </a:rPr>
              <a:t>36</a:t>
            </a:r>
            <a:r>
              <a:rPr kumimoji="0" sz="2400" b="1" i="0" u="none" strike="noStrike" kern="0" cap="none" spc="26" normalizeH="0" baseline="0" noProof="0">
                <a:ln>
                  <a:noFill/>
                </a:ln>
                <a:solidFill>
                  <a:srgbClr val="FFFFFF"/>
                </a:solidFill>
                <a:effectLst/>
                <a:uLnTx/>
                <a:uFillTx/>
                <a:latin typeface="Arial"/>
                <a:cs typeface="Arial"/>
                <a:sym typeface="Arial"/>
              </a:rPr>
              <a:t>%</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6" name="object 26"/>
          <p:cNvSpPr txBox="1"/>
          <p:nvPr/>
        </p:nvSpPr>
        <p:spPr>
          <a:xfrm>
            <a:off x="10955545" y="3561102"/>
            <a:ext cx="1021574" cy="510029"/>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are</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able</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to</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save </a:t>
            </a:r>
            <a:r>
              <a:rPr kumimoji="0" sz="1000" b="0" i="0" u="none" strike="noStrike" kern="0" cap="none" spc="0" normalizeH="0" baseline="0" noProof="0">
                <a:ln>
                  <a:noFill/>
                </a:ln>
                <a:solidFill>
                  <a:srgbClr val="FFFFFF"/>
                </a:solidFill>
                <a:effectLst/>
                <a:uLnTx/>
                <a:uFillTx/>
                <a:latin typeface="Roboto"/>
                <a:cs typeface="Roboto"/>
                <a:sym typeface="Arial"/>
              </a:rPr>
              <a:t>money</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years </a:t>
            </a:r>
            <a:r>
              <a:rPr kumimoji="0" sz="1000" b="0" i="0" u="none" strike="noStrike" kern="0" cap="none" spc="0" normalizeH="0" baseline="0" noProof="0">
                <a:ln>
                  <a:noFill/>
                </a:ln>
                <a:solidFill>
                  <a:srgbClr val="FFFFFF"/>
                </a:solidFill>
                <a:effectLst/>
                <a:uLnTx/>
                <a:uFillTx/>
                <a:latin typeface="Roboto"/>
                <a:cs typeface="Roboto"/>
                <a:sym typeface="Arial"/>
              </a:rPr>
              <a:t>after </a:t>
            </a:r>
            <a:r>
              <a:rPr kumimoji="0" sz="1000" b="0" i="0" u="none" strike="noStrike" kern="0" cap="none" spc="-6" normalizeH="0" baseline="0" noProof="0">
                <a:ln>
                  <a:noFill/>
                </a:ln>
                <a:solidFill>
                  <a:srgbClr val="FFFFFF"/>
                </a:solidFill>
                <a:effectLst/>
                <a:uLnTx/>
                <a:uFillTx/>
                <a:latin typeface="Roboto"/>
                <a:cs typeface="Roboto"/>
                <a:sym typeface="Arial"/>
              </a:rPr>
              <a:t>graduation.</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27" name="object 27"/>
          <p:cNvSpPr txBox="1"/>
          <p:nvPr/>
        </p:nvSpPr>
        <p:spPr>
          <a:xfrm>
            <a:off x="6634216" y="4360162"/>
            <a:ext cx="1235540"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67" normalizeH="0" baseline="0" noProof="0">
                <a:ln>
                  <a:noFill/>
                </a:ln>
                <a:solidFill>
                  <a:srgbClr val="FFFFFF"/>
                </a:solidFill>
                <a:effectLst/>
                <a:uLnTx/>
                <a:uFillTx/>
                <a:latin typeface="Arial"/>
                <a:cs typeface="Arial"/>
                <a:sym typeface="Arial"/>
              </a:rPr>
              <a:t>7</a:t>
            </a:r>
            <a:r>
              <a:rPr kumimoji="0" lang="fr-FR" sz="2400" b="1" i="0" u="none" strike="noStrike" kern="0" cap="none" spc="67" normalizeH="0" baseline="0" noProof="0">
                <a:ln>
                  <a:noFill/>
                </a:ln>
                <a:solidFill>
                  <a:srgbClr val="FFFFFF"/>
                </a:solidFill>
                <a:effectLst/>
                <a:uLnTx/>
                <a:uFillTx/>
                <a:latin typeface="Arial"/>
                <a:cs typeface="Arial"/>
                <a:sym typeface="Arial"/>
              </a:rPr>
              <a:t>5</a:t>
            </a:r>
            <a:r>
              <a:rPr kumimoji="0" sz="2400" b="1" i="0" u="none" strike="noStrike" kern="0" cap="none" spc="67" normalizeH="0" baseline="0" noProof="0">
                <a:ln>
                  <a:noFill/>
                </a:ln>
                <a:solidFill>
                  <a:srgbClr val="FFFFFF"/>
                </a:solidFill>
                <a:effectLst/>
                <a:uLnTx/>
                <a:uFillTx/>
                <a:latin typeface="Arial"/>
                <a:cs typeface="Arial"/>
                <a:sym typeface="Arial"/>
              </a:rPr>
              <a:t>%</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8" name="object 28"/>
          <p:cNvSpPr txBox="1"/>
          <p:nvPr/>
        </p:nvSpPr>
        <p:spPr>
          <a:xfrm>
            <a:off x="6676694" y="4723738"/>
            <a:ext cx="1131882" cy="767471"/>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900" b="0" i="0" u="none" strike="noStrike" kern="0" cap="none" spc="0" normalizeH="0" baseline="0" noProof="0">
                <a:ln>
                  <a:noFill/>
                </a:ln>
                <a:solidFill>
                  <a:srgbClr val="FFFFFF"/>
                </a:solidFill>
                <a:effectLst/>
                <a:uLnTx/>
                <a:uFillTx/>
                <a:latin typeface="Roboto"/>
                <a:cs typeface="Roboto"/>
                <a:sym typeface="Arial"/>
              </a:rPr>
              <a:t>of</a:t>
            </a:r>
            <a:r>
              <a:rPr kumimoji="0" sz="900" b="0" i="0" u="none" strike="noStrike" kern="0" cap="none" spc="-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our</a:t>
            </a:r>
            <a:r>
              <a:rPr kumimoji="0" sz="900" b="0" i="0" u="none" strike="noStrike" kern="0" cap="none" spc="-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employed </a:t>
            </a:r>
            <a:r>
              <a:rPr kumimoji="0" sz="900" b="0" i="0" u="none" strike="noStrike" kern="0" cap="none" spc="0" normalizeH="0" baseline="0" noProof="0">
                <a:ln>
                  <a:noFill/>
                </a:ln>
                <a:solidFill>
                  <a:srgbClr val="FFFFFF"/>
                </a:solidFill>
                <a:effectLst/>
                <a:uLnTx/>
                <a:uFillTx/>
                <a:latin typeface="Roboto"/>
                <a:cs typeface="Roboto"/>
                <a:sym typeface="Arial"/>
              </a:rPr>
              <a:t>graduates</a:t>
            </a:r>
            <a:r>
              <a:rPr kumimoji="0" sz="900" b="0" i="0" u="none" strike="noStrike" kern="0" cap="none" spc="-2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are</a:t>
            </a:r>
            <a:r>
              <a:rPr kumimoji="0" sz="900" b="0" i="0" u="none" strike="noStrike" kern="0" cap="none" spc="-19" normalizeH="0" baseline="0" noProof="0">
                <a:ln>
                  <a:noFill/>
                </a:ln>
                <a:solidFill>
                  <a:srgbClr val="FFFFFF"/>
                </a:solidFill>
                <a:effectLst/>
                <a:uLnTx/>
                <a:uFillTx/>
                <a:latin typeface="Roboto"/>
                <a:cs typeface="Roboto"/>
                <a:sym typeface="Arial"/>
              </a:rPr>
              <a:t> </a:t>
            </a:r>
            <a:r>
              <a:rPr kumimoji="0" sz="900" b="0" i="0" u="none" strike="noStrike" kern="0" cap="none" spc="-16" normalizeH="0" baseline="0" noProof="0">
                <a:ln>
                  <a:noFill/>
                </a:ln>
                <a:solidFill>
                  <a:srgbClr val="FFFFFF"/>
                </a:solidFill>
                <a:effectLst/>
                <a:uLnTx/>
                <a:uFillTx/>
                <a:latin typeface="Roboto"/>
                <a:cs typeface="Roboto"/>
                <a:sym typeface="Arial"/>
              </a:rPr>
              <a:t>in</a:t>
            </a:r>
            <a:r>
              <a:rPr kumimoji="0" sz="900" b="0" i="0" u="none" strike="noStrike" kern="0" cap="none" spc="0" normalizeH="0" baseline="0" noProof="0">
                <a:ln>
                  <a:noFill/>
                </a:ln>
                <a:solidFill>
                  <a:srgbClr val="FFFFFF"/>
                </a:solidFill>
                <a:effectLst/>
                <a:uLnTx/>
                <a:uFillTx/>
                <a:latin typeface="Roboto"/>
                <a:cs typeface="Roboto"/>
                <a:sym typeface="Arial"/>
              </a:rPr>
              <a:t> jobs</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very</a:t>
            </a:r>
            <a:r>
              <a:rPr kumimoji="0" sz="900" b="0" i="0" u="none" strike="noStrike" kern="0" cap="none" spc="-1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related </a:t>
            </a:r>
            <a:r>
              <a:rPr kumimoji="0" sz="900" b="0" i="0" u="none" strike="noStrike" kern="0" cap="none" spc="0" normalizeH="0" baseline="0" noProof="0">
                <a:ln>
                  <a:noFill/>
                </a:ln>
                <a:solidFill>
                  <a:srgbClr val="FFFFFF"/>
                </a:solidFill>
                <a:effectLst/>
                <a:uLnTx/>
                <a:uFillTx/>
                <a:latin typeface="Roboto"/>
                <a:cs typeface="Roboto"/>
                <a:sym typeface="Arial"/>
              </a:rPr>
              <a:t>to the</a:t>
            </a:r>
            <a:r>
              <a:rPr kumimoji="0" sz="900" b="0" i="0" u="none" strike="noStrike" kern="0" cap="none" spc="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completed programmes.</a:t>
            </a:r>
            <a:endParaRPr kumimoji="0" sz="9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29" name="object 29"/>
          <p:cNvSpPr txBox="1"/>
          <p:nvPr/>
        </p:nvSpPr>
        <p:spPr>
          <a:xfrm>
            <a:off x="4755588" y="4320893"/>
            <a:ext cx="2145079"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32" normalizeH="0" baseline="0" noProof="0">
                <a:ln>
                  <a:noFill/>
                </a:ln>
                <a:solidFill>
                  <a:srgbClr val="FFFFFF"/>
                </a:solidFill>
                <a:effectLst/>
                <a:uLnTx/>
                <a:uFillTx/>
                <a:latin typeface="Arial"/>
                <a:cs typeface="Arial"/>
                <a:sym typeface="Arial"/>
              </a:rPr>
              <a:t>1.3-</a:t>
            </a:r>
            <a:r>
              <a:rPr kumimoji="0" lang="fr-FR" sz="2400" b="1" i="0" u="none" strike="noStrike" kern="0" cap="none" spc="48" normalizeH="0" baseline="0" noProof="0">
                <a:ln>
                  <a:noFill/>
                </a:ln>
                <a:solidFill>
                  <a:srgbClr val="FFFFFF"/>
                </a:solidFill>
                <a:effectLst/>
                <a:uLnTx/>
                <a:uFillTx/>
                <a:latin typeface="Arial"/>
                <a:cs typeface="Arial"/>
                <a:sym typeface="Arial"/>
              </a:rPr>
              <a:t>4</a:t>
            </a:r>
            <a:r>
              <a:rPr kumimoji="0" sz="2400" b="1" i="0" u="none" strike="noStrike" kern="0" cap="none" spc="48" normalizeH="0" baseline="0" noProof="0">
                <a:ln>
                  <a:noFill/>
                </a:ln>
                <a:solidFill>
                  <a:srgbClr val="FFFFFF"/>
                </a:solidFill>
                <a:effectLst/>
                <a:uLnTx/>
                <a:uFillTx/>
                <a:latin typeface="Arial"/>
                <a:cs typeface="Arial"/>
                <a:sym typeface="Arial"/>
              </a:rPr>
              <a:t>x</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0" name="object 30"/>
          <p:cNvSpPr txBox="1"/>
          <p:nvPr/>
        </p:nvSpPr>
        <p:spPr>
          <a:xfrm>
            <a:off x="4767732" y="4688645"/>
            <a:ext cx="1184181" cy="767471"/>
          </a:xfrm>
          <a:prstGeom prst="rect">
            <a:avLst/>
          </a:prstGeom>
        </p:spPr>
        <p:txBody>
          <a:bodyPr vert="horz" wrap="square" lIns="0" tIns="8145" rIns="0" bIns="0" rtlCol="0">
            <a:spAutoFit/>
          </a:bodyPr>
          <a:lstStyle/>
          <a:p>
            <a:pPr marL="24434" marR="19547" lvl="0" indent="0" algn="l" defTabSz="586405" rtl="0" eaLnBrk="1" fontAlgn="auto" latinLnBrk="0" hangingPunct="1">
              <a:lnSpc>
                <a:spcPct val="111100"/>
              </a:lnSpc>
              <a:spcBef>
                <a:spcPts val="64"/>
              </a:spcBef>
              <a:spcAft>
                <a:spcPts val="0"/>
              </a:spcAft>
              <a:buClrTx/>
              <a:buSzTx/>
              <a:buFont typeface="Arial"/>
              <a:buNone/>
              <a:tabLst/>
              <a:defRPr/>
            </a:pPr>
            <a:r>
              <a:rPr kumimoji="0" sz="900" b="0" i="0" u="none" strike="noStrike" kern="0" cap="none" spc="0" normalizeH="0" baseline="0" noProof="0">
                <a:ln>
                  <a:noFill/>
                </a:ln>
                <a:solidFill>
                  <a:srgbClr val="FFFFFF"/>
                </a:solidFill>
                <a:effectLst/>
                <a:uLnTx/>
                <a:uFillTx/>
                <a:latin typeface="Roboto"/>
                <a:cs typeface="Roboto"/>
                <a:sym typeface="Arial"/>
              </a:rPr>
              <a:t>increase</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in</a:t>
            </a:r>
            <a:r>
              <a:rPr kumimoji="0" sz="900" b="0" i="0" u="none" strike="noStrike" kern="0" cap="none" spc="-1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income </a:t>
            </a:r>
            <a:r>
              <a:rPr kumimoji="0" sz="900" b="0" i="0" u="none" strike="noStrike" kern="0" cap="none" spc="-45" normalizeH="0" baseline="0" noProof="0">
                <a:ln>
                  <a:noFill/>
                </a:ln>
                <a:solidFill>
                  <a:srgbClr val="FFFFFF"/>
                </a:solidFill>
                <a:effectLst/>
                <a:uLnTx/>
                <a:uFillTx/>
                <a:latin typeface="Roboto"/>
                <a:cs typeface="Roboto"/>
                <a:sym typeface="Arial"/>
              </a:rPr>
              <a:t>12-</a:t>
            </a:r>
            <a:r>
              <a:rPr kumimoji="0" sz="900" b="0" i="0" u="none" strike="noStrike" kern="0" cap="none" spc="0" normalizeH="0" baseline="0" noProof="0">
                <a:ln>
                  <a:noFill/>
                </a:ln>
                <a:solidFill>
                  <a:srgbClr val="FFFFFF"/>
                </a:solidFill>
                <a:effectLst/>
                <a:uLnTx/>
                <a:uFillTx/>
                <a:latin typeface="Roboto"/>
                <a:cs typeface="Roboto"/>
                <a:sym typeface="Arial"/>
              </a:rPr>
              <a:t>18</a:t>
            </a:r>
            <a:r>
              <a:rPr kumimoji="0" sz="900" b="0" i="0" u="none" strike="noStrike" kern="0" cap="none" spc="-13"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months</a:t>
            </a:r>
            <a:r>
              <a:rPr kumimoji="0" sz="900" b="0" i="0" u="none" strike="noStrike" kern="0" cap="none" spc="-10" normalizeH="0" baseline="0" noProof="0">
                <a:ln>
                  <a:noFill/>
                </a:ln>
                <a:solidFill>
                  <a:srgbClr val="FFFFFF"/>
                </a:solidFill>
                <a:effectLst/>
                <a:uLnTx/>
                <a:uFillTx/>
                <a:latin typeface="Roboto"/>
                <a:cs typeface="Roboto"/>
                <a:sym typeface="Arial"/>
              </a:rPr>
              <a:t> </a:t>
            </a:r>
            <a:r>
              <a:rPr kumimoji="0" sz="900" b="0" i="0" u="none" strike="noStrike" kern="0" cap="none" spc="-13" normalizeH="0" baseline="0" noProof="0">
                <a:ln>
                  <a:noFill/>
                </a:ln>
                <a:solidFill>
                  <a:srgbClr val="FFFFFF"/>
                </a:solidFill>
                <a:effectLst/>
                <a:uLnTx/>
                <a:uFillTx/>
                <a:latin typeface="Roboto"/>
                <a:cs typeface="Roboto"/>
                <a:sym typeface="Arial"/>
              </a:rPr>
              <a:t>post- </a:t>
            </a:r>
            <a:r>
              <a:rPr kumimoji="0" sz="900" b="0" i="0" u="none" strike="noStrike" kern="0" cap="none" spc="0" normalizeH="0" baseline="0" noProof="0">
                <a:ln>
                  <a:noFill/>
                </a:ln>
                <a:solidFill>
                  <a:srgbClr val="FFFFFF"/>
                </a:solidFill>
                <a:effectLst/>
                <a:uLnTx/>
                <a:uFillTx/>
                <a:latin typeface="Roboto"/>
                <a:cs typeface="Roboto"/>
                <a:sym typeface="Arial"/>
              </a:rPr>
              <a:t>training,</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varying </a:t>
            </a:r>
            <a:r>
              <a:rPr kumimoji="0" sz="900" b="0" i="0" u="none" strike="noStrike" kern="0" cap="none" spc="0" normalizeH="0" baseline="0" noProof="0">
                <a:ln>
                  <a:noFill/>
                </a:ln>
                <a:solidFill>
                  <a:srgbClr val="FFFFFF"/>
                </a:solidFill>
                <a:effectLst/>
                <a:uLnTx/>
                <a:uFillTx/>
                <a:latin typeface="Roboto"/>
                <a:cs typeface="Roboto"/>
                <a:sym typeface="Arial"/>
              </a:rPr>
              <a:t>across</a:t>
            </a:r>
            <a:r>
              <a:rPr kumimoji="0" sz="900" b="0" i="0" u="none" strike="noStrike" kern="0" cap="none" spc="-32"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programmes </a:t>
            </a:r>
            <a:r>
              <a:rPr kumimoji="0" sz="900" b="0" i="0" u="none" strike="noStrike" kern="0" cap="none" spc="0" normalizeH="0" baseline="0" noProof="0">
                <a:ln>
                  <a:noFill/>
                </a:ln>
                <a:solidFill>
                  <a:srgbClr val="FFFFFF"/>
                </a:solidFill>
                <a:effectLst/>
                <a:uLnTx/>
                <a:uFillTx/>
                <a:latin typeface="Roboto"/>
                <a:cs typeface="Roboto"/>
                <a:sym typeface="Arial"/>
              </a:rPr>
              <a:t>and</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countries.</a:t>
            </a:r>
            <a:r>
              <a:rPr kumimoji="0" sz="800" b="0" i="0" u="none" strike="noStrike" kern="0" cap="none" spc="-10" normalizeH="0" baseline="33333" noProof="0">
                <a:ln>
                  <a:noFill/>
                </a:ln>
                <a:solidFill>
                  <a:srgbClr val="FFFFFF"/>
                </a:solidFill>
                <a:effectLst/>
                <a:uLnTx/>
                <a:uFillTx/>
                <a:latin typeface="Roboto"/>
                <a:cs typeface="Roboto"/>
                <a:sym typeface="Arial"/>
              </a:rPr>
              <a:t>1</a:t>
            </a:r>
            <a:endParaRPr kumimoji="0" sz="800" b="0" i="0" u="none" strike="noStrike" kern="0" cap="none" spc="0" normalizeH="0" baseline="33333" noProof="0">
              <a:ln>
                <a:noFill/>
              </a:ln>
              <a:solidFill>
                <a:sysClr val="windowText" lastClr="000000"/>
              </a:solidFill>
              <a:effectLst/>
              <a:uLnTx/>
              <a:uFillTx/>
              <a:latin typeface="Roboto"/>
              <a:cs typeface="Roboto"/>
              <a:sym typeface="Arial"/>
            </a:endParaRPr>
          </a:p>
        </p:txBody>
      </p:sp>
      <p:sp>
        <p:nvSpPr>
          <p:cNvPr id="31" name="object 31"/>
          <p:cNvSpPr txBox="1"/>
          <p:nvPr/>
        </p:nvSpPr>
        <p:spPr>
          <a:xfrm>
            <a:off x="8780795" y="4346182"/>
            <a:ext cx="1387527"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122" normalizeH="0" baseline="0" noProof="0">
                <a:ln>
                  <a:noFill/>
                </a:ln>
                <a:solidFill>
                  <a:srgbClr val="FFFFFF"/>
                </a:solidFill>
                <a:effectLst/>
                <a:uLnTx/>
                <a:uFillTx/>
                <a:latin typeface="Arial"/>
                <a:cs typeface="Arial"/>
                <a:sym typeface="Arial"/>
              </a:rPr>
              <a:t>71</a:t>
            </a:r>
            <a:r>
              <a:rPr kumimoji="0" sz="2400" b="1" i="0" u="none" strike="noStrike" kern="0" cap="none" spc="122" normalizeH="0" baseline="0" noProof="0">
                <a:ln>
                  <a:noFill/>
                </a:ln>
                <a:solidFill>
                  <a:srgbClr val="FFFFFF"/>
                </a:solidFill>
                <a:effectLst/>
                <a:uLnTx/>
                <a:uFillTx/>
                <a:latin typeface="Arial"/>
                <a:cs typeface="Arial"/>
                <a:sym typeface="Arial"/>
              </a:rPr>
              <a:t>%</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2" name="object 32"/>
          <p:cNvSpPr txBox="1"/>
          <p:nvPr/>
        </p:nvSpPr>
        <p:spPr>
          <a:xfrm>
            <a:off x="8766509" y="4711864"/>
            <a:ext cx="1524172" cy="851661"/>
          </a:xfrm>
          <a:prstGeom prst="rect">
            <a:avLst/>
          </a:prstGeom>
        </p:spPr>
        <p:txBody>
          <a:bodyPr vert="horz" wrap="square" lIns="0" tIns="8145" rIns="0" bIns="0" rtlCol="0">
            <a:spAutoFit/>
          </a:bodyPr>
          <a:lstStyle/>
          <a:p>
            <a:pPr marL="24434" marR="19547"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can</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meet</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daily</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financial </a:t>
            </a:r>
            <a:r>
              <a:rPr kumimoji="0" sz="1000" b="0" i="0" u="none" strike="noStrike" kern="0" cap="none" spc="0" normalizeH="0" baseline="0" noProof="0">
                <a:ln>
                  <a:noFill/>
                </a:ln>
                <a:solidFill>
                  <a:srgbClr val="FFFFFF"/>
                </a:solidFill>
                <a:effectLst/>
                <a:uLnTx/>
                <a:uFillTx/>
                <a:latin typeface="Roboto"/>
                <a:cs typeface="Roboto"/>
                <a:sym typeface="Arial"/>
              </a:rPr>
              <a:t>needs</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years</a:t>
            </a:r>
            <a:r>
              <a:rPr kumimoji="0" sz="1000" b="0" i="0" u="none" strike="noStrike" kern="0" cap="none" spc="-13" normalizeH="0" baseline="0" noProof="0">
                <a:ln>
                  <a:noFill/>
                </a:ln>
                <a:solidFill>
                  <a:srgbClr val="FFFFFF"/>
                </a:solidFill>
                <a:effectLst/>
                <a:uLnTx/>
                <a:uFillTx/>
                <a:latin typeface="Roboto"/>
                <a:cs typeface="Roboto"/>
                <a:sym typeface="Arial"/>
              </a:rPr>
              <a:t> after </a:t>
            </a:r>
            <a:r>
              <a:rPr kumimoji="0" sz="1000" b="0" i="0" u="none" strike="noStrike" kern="0" cap="none" spc="0" normalizeH="0" baseline="0" noProof="0">
                <a:ln>
                  <a:noFill/>
                </a:ln>
                <a:solidFill>
                  <a:srgbClr val="FFFFFF"/>
                </a:solidFill>
                <a:effectLst/>
                <a:uLnTx/>
                <a:uFillTx/>
                <a:latin typeface="Roboto"/>
                <a:cs typeface="Roboto"/>
                <a:sym typeface="Arial"/>
              </a:rPr>
              <a:t>graduation</a:t>
            </a:r>
            <a:r>
              <a:rPr kumimoji="0" sz="1000" b="0" i="0" u="none" strike="noStrike" kern="0" cap="none" spc="-22"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and</a:t>
            </a:r>
            <a:r>
              <a:rPr kumimoji="0" sz="1000" b="0" i="0" u="none" strike="noStrike" kern="0" cap="none" spc="-22"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85%</a:t>
            </a:r>
            <a:r>
              <a:rPr kumimoji="0" sz="1000" b="0" i="0" u="none" strike="noStrike" kern="0" cap="none" spc="-22" normalizeH="0" baseline="0" noProof="0">
                <a:ln>
                  <a:noFill/>
                </a:ln>
                <a:solidFill>
                  <a:srgbClr val="FFFFFF"/>
                </a:solidFill>
                <a:effectLst/>
                <a:uLnTx/>
                <a:uFillTx/>
                <a:latin typeface="Roboto"/>
                <a:cs typeface="Roboto"/>
                <a:sym typeface="Arial"/>
              </a:rPr>
              <a:t> </a:t>
            </a:r>
            <a:r>
              <a:rPr kumimoji="0" sz="1000" b="0" i="0" u="none" strike="noStrike" kern="0" cap="none" spc="-16" normalizeH="0" baseline="0" noProof="0">
                <a:ln>
                  <a:noFill/>
                </a:ln>
                <a:solidFill>
                  <a:srgbClr val="FFFFFF"/>
                </a:solidFill>
                <a:effectLst/>
                <a:uLnTx/>
                <a:uFillTx/>
                <a:latin typeface="Roboto"/>
                <a:cs typeface="Roboto"/>
                <a:sym typeface="Arial"/>
              </a:rPr>
              <a:t>of</a:t>
            </a:r>
            <a:r>
              <a:rPr kumimoji="0" sz="1000" b="0" i="0" u="none" strike="noStrike" kern="0" cap="none" spc="0" normalizeH="0" baseline="0" noProof="0">
                <a:ln>
                  <a:noFill/>
                </a:ln>
                <a:solidFill>
                  <a:srgbClr val="FFFFFF"/>
                </a:solidFill>
                <a:effectLst/>
                <a:uLnTx/>
                <a:uFillTx/>
                <a:latin typeface="Roboto"/>
                <a:cs typeface="Roboto"/>
                <a:sym typeface="Arial"/>
              </a:rPr>
              <a:t> employed</a:t>
            </a:r>
            <a:r>
              <a:rPr kumimoji="0" sz="1000" b="0" i="0" u="none" strike="noStrike" kern="0" cap="none" spc="-2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alumni</a:t>
            </a:r>
            <a:r>
              <a:rPr kumimoji="0" sz="1000" b="0" i="0" u="none" strike="noStrike" kern="0" cap="none" spc="-26"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earn </a:t>
            </a:r>
            <a:r>
              <a:rPr kumimoji="0" sz="1000" b="0" i="0" u="none" strike="noStrike" kern="0" cap="none" spc="0" normalizeH="0" baseline="0" noProof="0">
                <a:ln>
                  <a:noFill/>
                </a:ln>
                <a:solidFill>
                  <a:srgbClr val="FFFFFF"/>
                </a:solidFill>
                <a:effectLst/>
                <a:uLnTx/>
                <a:uFillTx/>
                <a:latin typeface="Roboto"/>
                <a:cs typeface="Roboto"/>
                <a:sym typeface="Arial"/>
              </a:rPr>
              <a:t>above</a:t>
            </a:r>
            <a:r>
              <a:rPr kumimoji="0" sz="1000" b="0" i="0" u="none" strike="noStrike" kern="0" cap="none" spc="-1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living</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wage.</a:t>
            </a:r>
            <a:r>
              <a:rPr kumimoji="0" sz="1000" b="0" i="0" u="none" strike="noStrike" kern="0" cap="none" spc="-10" normalizeH="0" baseline="33333" noProof="0">
                <a:ln>
                  <a:noFill/>
                </a:ln>
                <a:solidFill>
                  <a:srgbClr val="FFFFFF"/>
                </a:solidFill>
                <a:effectLst/>
                <a:uLnTx/>
                <a:uFillTx/>
                <a:latin typeface="Roboto"/>
                <a:cs typeface="Roboto"/>
                <a:sym typeface="Arial"/>
              </a:rPr>
              <a:t>2</a:t>
            </a:r>
            <a:endParaRPr kumimoji="0" sz="1000" b="0" i="0" u="none" strike="noStrike" kern="0" cap="none" spc="0" normalizeH="0" baseline="33333" noProof="0">
              <a:ln>
                <a:noFill/>
              </a:ln>
              <a:solidFill>
                <a:sysClr val="windowText" lastClr="000000"/>
              </a:solidFill>
              <a:effectLst/>
              <a:uLnTx/>
              <a:uFillTx/>
              <a:latin typeface="Roboto"/>
              <a:cs typeface="Roboto"/>
              <a:sym typeface="Arial"/>
            </a:endParaRPr>
          </a:p>
        </p:txBody>
      </p:sp>
      <p:sp>
        <p:nvSpPr>
          <p:cNvPr id="33" name="object 33"/>
          <p:cNvSpPr txBox="1"/>
          <p:nvPr/>
        </p:nvSpPr>
        <p:spPr>
          <a:xfrm>
            <a:off x="10907167" y="4382140"/>
            <a:ext cx="1118330"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122" normalizeH="0" baseline="0" noProof="0">
                <a:ln>
                  <a:noFill/>
                </a:ln>
                <a:solidFill>
                  <a:srgbClr val="FFFFFF"/>
                </a:solidFill>
                <a:effectLst/>
                <a:uLnTx/>
                <a:uFillTx/>
                <a:latin typeface="Arial"/>
                <a:cs typeface="Arial"/>
                <a:sym typeface="Arial"/>
              </a:rPr>
              <a:t>86%</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4" name="object 34"/>
          <p:cNvSpPr txBox="1"/>
          <p:nvPr/>
        </p:nvSpPr>
        <p:spPr>
          <a:xfrm>
            <a:off x="10907168" y="4734424"/>
            <a:ext cx="1118330" cy="1022477"/>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feel</a:t>
            </a:r>
            <a:r>
              <a:rPr kumimoji="0" sz="1000" b="0" i="0" u="none" strike="noStrike" kern="0" cap="none" spc="-1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confident</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in</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their </a:t>
            </a:r>
            <a:r>
              <a:rPr kumimoji="0" sz="1000" b="0" i="0" u="none" strike="noStrike" kern="0" cap="none" spc="0" normalizeH="0" baseline="0" noProof="0">
                <a:ln>
                  <a:noFill/>
                </a:ln>
                <a:solidFill>
                  <a:srgbClr val="FFFFFF"/>
                </a:solidFill>
                <a:effectLst/>
                <a:uLnTx/>
                <a:uFillTx/>
                <a:latin typeface="Roboto"/>
                <a:cs typeface="Roboto"/>
                <a:sym typeface="Arial"/>
              </a:rPr>
              <a:t>ability</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to </a:t>
            </a:r>
            <a:r>
              <a:rPr kumimoji="0" sz="1000" b="0" i="0" u="none" strike="noStrike" kern="0" cap="none" spc="-6" normalizeH="0" baseline="0" noProof="0">
                <a:ln>
                  <a:noFill/>
                </a:ln>
                <a:solidFill>
                  <a:srgbClr val="FFFFFF"/>
                </a:solidFill>
                <a:effectLst/>
                <a:uLnTx/>
                <a:uFillTx/>
                <a:latin typeface="Roboto"/>
                <a:cs typeface="Roboto"/>
                <a:sym typeface="Arial"/>
              </a:rPr>
              <a:t>achieve </a:t>
            </a:r>
            <a:r>
              <a:rPr kumimoji="0" sz="1000" b="0" i="0" u="none" strike="noStrike" kern="0" cap="none" spc="0" normalizeH="0" baseline="0" noProof="0">
                <a:ln>
                  <a:noFill/>
                </a:ln>
                <a:solidFill>
                  <a:srgbClr val="FFFFFF"/>
                </a:solidFill>
                <a:effectLst/>
                <a:uLnTx/>
                <a:uFillTx/>
                <a:latin typeface="Roboto"/>
                <a:cs typeface="Roboto"/>
                <a:sym typeface="Arial"/>
              </a:rPr>
              <a:t>their</a:t>
            </a:r>
            <a:r>
              <a:rPr kumimoji="0" sz="1000" b="0" i="0" u="none" strike="noStrike" kern="0" cap="none" spc="-3"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professional </a:t>
            </a:r>
            <a:r>
              <a:rPr kumimoji="0" sz="1000" b="0" i="0" u="none" strike="noStrike" kern="0" cap="none" spc="0" normalizeH="0" baseline="0" noProof="0">
                <a:ln>
                  <a:noFill/>
                </a:ln>
                <a:solidFill>
                  <a:srgbClr val="FFFFFF"/>
                </a:solidFill>
                <a:effectLst/>
                <a:uLnTx/>
                <a:uFillTx/>
                <a:latin typeface="Roboto"/>
                <a:cs typeface="Roboto"/>
                <a:sym typeface="Arial"/>
              </a:rPr>
              <a:t>goals</a:t>
            </a:r>
            <a:r>
              <a:rPr kumimoji="0" sz="1000" b="0" i="0" u="none" strike="noStrike" kern="0" cap="none" spc="-16"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years</a:t>
            </a:r>
            <a:r>
              <a:rPr kumimoji="0" sz="1000" b="0" i="0" u="none" strike="noStrike" kern="0" cap="none" spc="-13" normalizeH="0" baseline="0" noProof="0">
                <a:ln>
                  <a:noFill/>
                </a:ln>
                <a:solidFill>
                  <a:srgbClr val="FFFFFF"/>
                </a:solidFill>
                <a:effectLst/>
                <a:uLnTx/>
                <a:uFillTx/>
                <a:latin typeface="Roboto"/>
                <a:cs typeface="Roboto"/>
                <a:sym typeface="Arial"/>
              </a:rPr>
              <a:t> after </a:t>
            </a:r>
            <a:r>
              <a:rPr kumimoji="0" sz="1000" b="0" i="0" u="none" strike="noStrike" kern="0" cap="none" spc="-6" normalizeH="0" baseline="0" noProof="0">
                <a:ln>
                  <a:noFill/>
                </a:ln>
                <a:solidFill>
                  <a:srgbClr val="FFFFFF"/>
                </a:solidFill>
                <a:effectLst/>
                <a:uLnTx/>
                <a:uFillTx/>
                <a:latin typeface="Roboto"/>
                <a:cs typeface="Roboto"/>
                <a:sym typeface="Arial"/>
              </a:rPr>
              <a:t>graduation.</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35" name="object 35"/>
          <p:cNvSpPr txBox="1"/>
          <p:nvPr/>
        </p:nvSpPr>
        <p:spPr>
          <a:xfrm>
            <a:off x="2841741" y="3214332"/>
            <a:ext cx="1235540" cy="531445"/>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55" normalizeH="0" baseline="0" noProof="0">
                <a:ln>
                  <a:noFill/>
                </a:ln>
                <a:solidFill>
                  <a:srgbClr val="FFFFFF"/>
                </a:solidFill>
                <a:effectLst/>
                <a:uLnTx/>
                <a:uFillTx/>
                <a:latin typeface="Arial"/>
                <a:cs typeface="Arial"/>
                <a:sym typeface="Arial"/>
              </a:rPr>
              <a:t>384</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a:p>
            <a:pPr marL="8145" marR="0" lvl="0" indent="0" algn="l" defTabSz="586405" rtl="0" eaLnBrk="1" fontAlgn="auto" latinLnBrk="0" hangingPunct="1">
              <a:lnSpc>
                <a:spcPct val="100000"/>
              </a:lnSpc>
              <a:spcBef>
                <a:spcPts val="0"/>
              </a:spcBef>
              <a:spcAft>
                <a:spcPts val="0"/>
              </a:spcAft>
              <a:buClrTx/>
              <a:buSzTx/>
              <a:buFont typeface="Arial"/>
              <a:buNone/>
              <a:tabLst/>
              <a:defRPr/>
            </a:pPr>
            <a:r>
              <a:rPr kumimoji="0" sz="1000" b="0" i="0" u="none" strike="noStrike" kern="0" cap="none" spc="-6" normalizeH="0" baseline="0" noProof="0">
                <a:ln>
                  <a:noFill/>
                </a:ln>
                <a:solidFill>
                  <a:srgbClr val="FFFFFF"/>
                </a:solidFill>
                <a:effectLst/>
                <a:uLnTx/>
                <a:uFillTx/>
                <a:latin typeface="Arial"/>
                <a:cs typeface="Arial"/>
                <a:sym typeface="Arial"/>
              </a:rPr>
              <a:t>cities</a:t>
            </a:r>
            <a:endParaRPr kumimoji="0" sz="1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6" name="object 36"/>
          <p:cNvSpPr txBox="1"/>
          <p:nvPr/>
        </p:nvSpPr>
        <p:spPr>
          <a:xfrm>
            <a:off x="922624" y="4371990"/>
            <a:ext cx="1429088"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122" normalizeH="0" baseline="0" noProof="0">
                <a:ln>
                  <a:noFill/>
                </a:ln>
                <a:solidFill>
                  <a:srgbClr val="FFFFFF"/>
                </a:solidFill>
                <a:effectLst/>
                <a:uLnTx/>
                <a:uFillTx/>
                <a:latin typeface="Arial"/>
                <a:cs typeface="Arial"/>
                <a:sym typeface="Arial"/>
              </a:rPr>
              <a:t>18</a:t>
            </a:r>
            <a:r>
              <a:rPr kumimoji="0" sz="2400" b="1" i="0" u="none" strike="noStrike" kern="0" cap="none" spc="122" normalizeH="0" baseline="0" noProof="0">
                <a:ln>
                  <a:noFill/>
                </a:ln>
                <a:solidFill>
                  <a:srgbClr val="FFFFFF"/>
                </a:solidFill>
                <a:effectLst/>
                <a:uLnTx/>
                <a:uFillTx/>
                <a:latin typeface="Arial"/>
                <a:cs typeface="Arial"/>
                <a:sym typeface="Arial"/>
              </a:rPr>
              <a:t>,000</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7" name="object 37"/>
          <p:cNvSpPr txBox="1"/>
          <p:nvPr/>
        </p:nvSpPr>
        <p:spPr>
          <a:xfrm>
            <a:off x="922624" y="4749546"/>
            <a:ext cx="1147295" cy="680845"/>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employers,</a:t>
            </a:r>
            <a:r>
              <a:rPr kumimoji="0" sz="1000" b="0" i="0" u="none" strike="noStrike" kern="0" cap="none" spc="-32"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from </a:t>
            </a:r>
            <a:r>
              <a:rPr kumimoji="0" sz="1000" b="0" i="0" u="none" strike="noStrike" kern="0" cap="none" spc="-22" normalizeH="0" baseline="0" noProof="0">
                <a:ln>
                  <a:noFill/>
                </a:ln>
                <a:solidFill>
                  <a:srgbClr val="FFFFFF"/>
                </a:solidFill>
                <a:effectLst/>
                <a:uLnTx/>
                <a:uFillTx/>
                <a:latin typeface="Roboto"/>
                <a:cs typeface="Roboto"/>
                <a:sym typeface="Arial"/>
              </a:rPr>
              <a:t>start-</a:t>
            </a:r>
            <a:r>
              <a:rPr kumimoji="0" sz="1000" b="0" i="0" u="none" strike="noStrike" kern="0" cap="none" spc="0" normalizeH="0" baseline="0" noProof="0">
                <a:ln>
                  <a:noFill/>
                </a:ln>
                <a:solidFill>
                  <a:srgbClr val="FFFFFF"/>
                </a:solidFill>
                <a:effectLst/>
                <a:uLnTx/>
                <a:uFillTx/>
                <a:latin typeface="Roboto"/>
                <a:cs typeface="Roboto"/>
                <a:sym typeface="Arial"/>
              </a:rPr>
              <a:t>ups</a:t>
            </a:r>
            <a:r>
              <a:rPr kumimoji="0" sz="1000" b="0" i="0" u="none" strike="noStrike" kern="0" cap="none" spc="3"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and</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SMEs </a:t>
            </a:r>
            <a:r>
              <a:rPr kumimoji="0" sz="1000" b="0" i="0" u="none" strike="noStrike" kern="0" cap="none" spc="0" normalizeH="0" baseline="0" noProof="0">
                <a:ln>
                  <a:noFill/>
                </a:ln>
                <a:solidFill>
                  <a:srgbClr val="FFFFFF"/>
                </a:solidFill>
                <a:effectLst/>
                <a:uLnTx/>
                <a:uFillTx/>
                <a:latin typeface="Roboto"/>
                <a:cs typeface="Roboto"/>
                <a:sym typeface="Arial"/>
              </a:rPr>
              <a:t>to Fortune</a:t>
            </a:r>
            <a:r>
              <a:rPr kumimoji="0" sz="1000" b="0" i="0" u="none" strike="noStrike" kern="0" cap="none" spc="3" normalizeH="0" baseline="0" noProof="0">
                <a:ln>
                  <a:noFill/>
                </a:ln>
                <a:solidFill>
                  <a:srgbClr val="FFFFFF"/>
                </a:solidFill>
                <a:effectLst/>
                <a:uLnTx/>
                <a:uFillTx/>
                <a:latin typeface="Roboto"/>
                <a:cs typeface="Roboto"/>
                <a:sym typeface="Arial"/>
              </a:rPr>
              <a:t> </a:t>
            </a:r>
            <a:r>
              <a:rPr kumimoji="0" sz="1000" b="0" i="0" u="none" strike="noStrike" kern="0" cap="none" spc="-16" normalizeH="0" baseline="0" noProof="0">
                <a:ln>
                  <a:noFill/>
                </a:ln>
                <a:solidFill>
                  <a:srgbClr val="FFFFFF"/>
                </a:solidFill>
                <a:effectLst/>
                <a:uLnTx/>
                <a:uFillTx/>
                <a:latin typeface="Roboto"/>
                <a:cs typeface="Roboto"/>
                <a:sym typeface="Arial"/>
              </a:rPr>
              <a:t>500</a:t>
            </a:r>
            <a:r>
              <a:rPr kumimoji="0" sz="1000" b="0" i="0" u="none" strike="noStrike" kern="0" cap="none" spc="-6" normalizeH="0" baseline="0" noProof="0">
                <a:ln>
                  <a:noFill/>
                </a:ln>
                <a:solidFill>
                  <a:srgbClr val="FFFFFF"/>
                </a:solidFill>
                <a:effectLst/>
                <a:uLnTx/>
                <a:uFillTx/>
                <a:latin typeface="Roboto"/>
                <a:cs typeface="Roboto"/>
                <a:sym typeface="Arial"/>
              </a:rPr>
              <a:t> companies.</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38" name="object 38"/>
          <p:cNvSpPr txBox="1"/>
          <p:nvPr/>
        </p:nvSpPr>
        <p:spPr>
          <a:xfrm>
            <a:off x="8750918" y="3186268"/>
            <a:ext cx="1063209"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122" normalizeH="0" baseline="0" noProof="0">
                <a:ln>
                  <a:noFill/>
                </a:ln>
                <a:solidFill>
                  <a:srgbClr val="FFFFFF"/>
                </a:solidFill>
                <a:effectLst/>
                <a:uLnTx/>
                <a:uFillTx/>
                <a:latin typeface="Arial"/>
                <a:cs typeface="Arial"/>
                <a:sym typeface="Arial"/>
              </a:rPr>
              <a:t>76</a:t>
            </a:r>
            <a:r>
              <a:rPr kumimoji="0" sz="2400" b="1" i="0" u="none" strike="noStrike" kern="0" cap="none" spc="122" normalizeH="0" baseline="0" noProof="0">
                <a:ln>
                  <a:noFill/>
                </a:ln>
                <a:solidFill>
                  <a:srgbClr val="FFFFFF"/>
                </a:solidFill>
                <a:effectLst/>
                <a:uLnTx/>
                <a:uFillTx/>
                <a:latin typeface="Arial"/>
                <a:cs typeface="Arial"/>
                <a:sym typeface="Arial"/>
              </a:rPr>
              <a:t>%</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9" name="object 39"/>
          <p:cNvSpPr txBox="1"/>
          <p:nvPr/>
        </p:nvSpPr>
        <p:spPr>
          <a:xfrm>
            <a:off x="8766509" y="3558904"/>
            <a:ext cx="1455849" cy="680845"/>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of</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our</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alumni</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16" normalizeH="0" baseline="0" noProof="0">
                <a:ln>
                  <a:noFill/>
                </a:ln>
                <a:solidFill>
                  <a:srgbClr val="FFFFFF"/>
                </a:solidFill>
                <a:effectLst/>
                <a:uLnTx/>
                <a:uFillTx/>
                <a:latin typeface="Roboto"/>
                <a:cs typeface="Roboto"/>
                <a:sym typeface="Arial"/>
              </a:rPr>
              <a:t>are</a:t>
            </a:r>
            <a:r>
              <a:rPr kumimoji="0" sz="1000" b="0" i="0" u="none" strike="noStrike" kern="0" cap="none" spc="0" normalizeH="0" baseline="0" noProof="0">
                <a:ln>
                  <a:noFill/>
                </a:ln>
                <a:solidFill>
                  <a:srgbClr val="FFFFFF"/>
                </a:solidFill>
                <a:effectLst/>
                <a:uLnTx/>
                <a:uFillTx/>
                <a:latin typeface="Roboto"/>
                <a:cs typeface="Roboto"/>
                <a:sym typeface="Arial"/>
              </a:rPr>
              <a:t> currently</a:t>
            </a:r>
            <a:r>
              <a:rPr kumimoji="0" sz="1000" b="0" i="0" u="none" strike="noStrike" kern="0" cap="none" spc="-22"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engaged</a:t>
            </a:r>
            <a:r>
              <a:rPr kumimoji="0" sz="1000" b="0" i="0" u="none" strike="noStrike" kern="0" cap="none" spc="-16" normalizeH="0" baseline="0" noProof="0">
                <a:ln>
                  <a:noFill/>
                </a:ln>
                <a:solidFill>
                  <a:srgbClr val="FFFFFF"/>
                </a:solidFill>
                <a:effectLst/>
                <a:uLnTx/>
                <a:uFillTx/>
                <a:latin typeface="Roboto"/>
                <a:cs typeface="Roboto"/>
                <a:sym typeface="Arial"/>
              </a:rPr>
              <a:t> in</a:t>
            </a:r>
            <a:r>
              <a:rPr kumimoji="0" sz="1000" b="0" i="0" u="none" strike="noStrike" kern="0" cap="none" spc="0" normalizeH="0" baseline="0" noProof="0">
                <a:ln>
                  <a:noFill/>
                </a:ln>
                <a:solidFill>
                  <a:srgbClr val="FFFFFF"/>
                </a:solidFill>
                <a:effectLst/>
                <a:uLnTx/>
                <a:uFillTx/>
                <a:latin typeface="Roboto"/>
                <a:cs typeface="Roboto"/>
                <a:sym typeface="Arial"/>
              </a:rPr>
              <a:t> paid</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work</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years </a:t>
            </a:r>
            <a:r>
              <a:rPr kumimoji="0" sz="1000" b="0" i="0" u="none" strike="noStrike" kern="0" cap="none" spc="0" normalizeH="0" baseline="0" noProof="0">
                <a:ln>
                  <a:noFill/>
                </a:ln>
                <a:solidFill>
                  <a:srgbClr val="FFFFFF"/>
                </a:solidFill>
                <a:effectLst/>
                <a:uLnTx/>
                <a:uFillTx/>
                <a:latin typeface="Roboto"/>
                <a:cs typeface="Roboto"/>
                <a:sym typeface="Arial"/>
              </a:rPr>
              <a:t>after </a:t>
            </a:r>
            <a:r>
              <a:rPr kumimoji="0" sz="1000" b="0" i="0" u="none" strike="noStrike" kern="0" cap="none" spc="-6" normalizeH="0" baseline="0" noProof="0">
                <a:ln>
                  <a:noFill/>
                </a:ln>
                <a:solidFill>
                  <a:srgbClr val="FFFFFF"/>
                </a:solidFill>
                <a:effectLst/>
                <a:uLnTx/>
                <a:uFillTx/>
                <a:latin typeface="Roboto"/>
                <a:cs typeface="Roboto"/>
                <a:sym typeface="Arial"/>
              </a:rPr>
              <a:t>graduation.</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40" name="object 40"/>
          <p:cNvSpPr txBox="1"/>
          <p:nvPr/>
        </p:nvSpPr>
        <p:spPr>
          <a:xfrm>
            <a:off x="895567" y="3222867"/>
            <a:ext cx="1235540" cy="531445"/>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fr-FR" sz="2400" b="1" i="0" u="none" strike="noStrike" kern="0" cap="none" spc="58" normalizeH="0" baseline="0" noProof="0">
                <a:ln>
                  <a:noFill/>
                </a:ln>
                <a:solidFill>
                  <a:srgbClr val="FFFFFF"/>
                </a:solidFill>
                <a:effectLst/>
                <a:uLnTx/>
                <a:uFillTx/>
                <a:latin typeface="Arial"/>
                <a:cs typeface="Arial"/>
                <a:sym typeface="Arial"/>
              </a:rPr>
              <a:t>174</a:t>
            </a:r>
            <a:r>
              <a:rPr kumimoji="0" sz="2400" b="1" i="0" u="none" strike="noStrike" kern="0" cap="none" spc="58" normalizeH="0" baseline="0" noProof="0">
                <a:ln>
                  <a:noFill/>
                </a:ln>
                <a:solidFill>
                  <a:srgbClr val="FFFFFF"/>
                </a:solidFill>
                <a:effectLst/>
                <a:uLnTx/>
                <a:uFillTx/>
                <a:latin typeface="Arial"/>
                <a:cs typeface="Arial"/>
                <a:sym typeface="Arial"/>
              </a:rPr>
              <a:t>,</a:t>
            </a:r>
            <a:r>
              <a:rPr kumimoji="0" lang="en-US" sz="2400" b="1" i="0" u="none" strike="noStrike" kern="0" cap="none" spc="58" normalizeH="0" baseline="0" noProof="0">
                <a:ln>
                  <a:noFill/>
                </a:ln>
                <a:solidFill>
                  <a:srgbClr val="FFFFFF"/>
                </a:solidFill>
                <a:effectLst/>
                <a:uLnTx/>
                <a:uFillTx/>
                <a:latin typeface="Arial"/>
                <a:cs typeface="Arial"/>
                <a:sym typeface="Arial"/>
              </a:rPr>
              <a:t>100</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a:p>
            <a:pPr marL="8145" marR="0" lvl="0" indent="0" algn="l" defTabSz="586405" rtl="0" eaLnBrk="1" fontAlgn="auto" latinLnBrk="0" hangingPunct="1">
              <a:lnSpc>
                <a:spcPct val="100000"/>
              </a:lnSpc>
              <a:spcBef>
                <a:spcPts val="0"/>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Arial"/>
                <a:cs typeface="Arial"/>
                <a:sym typeface="Arial"/>
              </a:rPr>
              <a:t>learners</a:t>
            </a:r>
            <a:r>
              <a:rPr kumimoji="0" sz="1000" b="0" i="0" u="none" strike="noStrike" kern="0" cap="none" spc="22" normalizeH="0" baseline="0" noProof="0">
                <a:ln>
                  <a:noFill/>
                </a:ln>
                <a:solidFill>
                  <a:srgbClr val="FFFFFF"/>
                </a:solidFill>
                <a:effectLst/>
                <a:uLnTx/>
                <a:uFillTx/>
                <a:latin typeface="Arial"/>
                <a:cs typeface="Arial"/>
                <a:sym typeface="Arial"/>
              </a:rPr>
              <a:t> </a:t>
            </a:r>
            <a:r>
              <a:rPr kumimoji="0" sz="1000" b="0" i="0" u="none" strike="noStrike" kern="0" cap="none" spc="-6" normalizeH="0" baseline="0" noProof="0">
                <a:ln>
                  <a:noFill/>
                </a:ln>
                <a:solidFill>
                  <a:srgbClr val="FFFFFF"/>
                </a:solidFill>
                <a:effectLst/>
                <a:uLnTx/>
                <a:uFillTx/>
                <a:latin typeface="Arial"/>
                <a:cs typeface="Arial"/>
                <a:sym typeface="Arial"/>
              </a:rPr>
              <a:t>enrolled</a:t>
            </a:r>
            <a:endParaRPr kumimoji="0" sz="10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41" name="object 41"/>
          <p:cNvSpPr txBox="1"/>
          <p:nvPr/>
        </p:nvSpPr>
        <p:spPr>
          <a:xfrm>
            <a:off x="714855" y="5785330"/>
            <a:ext cx="4917082" cy="446027"/>
          </a:xfrm>
          <a:prstGeom prst="rect">
            <a:avLst/>
          </a:prstGeom>
        </p:spPr>
        <p:txBody>
          <a:bodyPr vert="horz" wrap="square" lIns="0" tIns="27693" rIns="0" bIns="0" rtlCol="0">
            <a:spAutoFit/>
          </a:bodyPr>
          <a:lstStyle/>
          <a:p>
            <a:pPr marL="24434" marR="0" lvl="0" indent="0" algn="l" defTabSz="586405" rtl="0" eaLnBrk="1" fontAlgn="auto" latinLnBrk="0" hangingPunct="1">
              <a:lnSpc>
                <a:spcPct val="100000"/>
              </a:lnSpc>
              <a:spcBef>
                <a:spcPts val="218"/>
              </a:spcBef>
              <a:spcAft>
                <a:spcPts val="0"/>
              </a:spcAft>
              <a:buClrTx/>
              <a:buSzTx/>
              <a:buFont typeface="Arial"/>
              <a:buNone/>
              <a:tabLst/>
              <a:defRPr/>
            </a:pPr>
            <a:r>
              <a:rPr kumimoji="0" sz="700" b="0" i="0" u="none" strike="noStrike" kern="0" cap="none" spc="0" normalizeH="0" baseline="30864" noProof="0">
                <a:ln>
                  <a:noFill/>
                </a:ln>
                <a:solidFill>
                  <a:srgbClr val="FFFFFF"/>
                </a:solidFill>
                <a:effectLst/>
                <a:uLnTx/>
                <a:uFillTx/>
                <a:latin typeface="Roboto"/>
                <a:cs typeface="Roboto"/>
                <a:sym typeface="Arial"/>
              </a:rPr>
              <a:t>1</a:t>
            </a:r>
            <a:r>
              <a:rPr kumimoji="0" sz="700" b="0" i="0" u="none" strike="noStrike" kern="0" cap="none" spc="81" normalizeH="0" baseline="30864"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For graduates</a:t>
            </a:r>
            <a:r>
              <a:rPr kumimoji="0" sz="800" b="0" i="0" u="none" strike="noStrike" kern="0" cap="none" spc="-3"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previously </a:t>
            </a:r>
            <a:r>
              <a:rPr kumimoji="0" sz="800" b="0" i="0" u="none" strike="noStrike" kern="0" cap="none" spc="-6" normalizeH="0" baseline="0" noProof="0">
                <a:ln>
                  <a:noFill/>
                </a:ln>
                <a:solidFill>
                  <a:srgbClr val="FFFFFF"/>
                </a:solidFill>
                <a:effectLst/>
                <a:uLnTx/>
                <a:uFillTx/>
                <a:latin typeface="Roboto"/>
                <a:cs typeface="Roboto"/>
                <a:sym typeface="Arial"/>
              </a:rPr>
              <a:t>employed.</a:t>
            </a:r>
            <a:endParaRPr kumimoji="0" sz="800" b="0" i="0" u="none" strike="noStrike" kern="0" cap="none" spc="0" normalizeH="0" baseline="0" noProof="0">
              <a:ln>
                <a:noFill/>
              </a:ln>
              <a:solidFill>
                <a:sysClr val="windowText" lastClr="000000"/>
              </a:solidFill>
              <a:effectLst/>
              <a:uLnTx/>
              <a:uFillTx/>
              <a:latin typeface="Roboto"/>
              <a:cs typeface="Roboto"/>
              <a:sym typeface="Arial"/>
            </a:endParaRPr>
          </a:p>
          <a:p>
            <a:pPr marL="24434" marR="19547" lvl="0" indent="0" algn="l" defTabSz="586405" rtl="0" eaLnBrk="1" fontAlgn="auto" latinLnBrk="0" hangingPunct="1">
              <a:lnSpc>
                <a:spcPct val="125000"/>
              </a:lnSpc>
              <a:spcBef>
                <a:spcPts val="0"/>
              </a:spcBef>
              <a:spcAft>
                <a:spcPts val="0"/>
              </a:spcAft>
              <a:buClrTx/>
              <a:buSzTx/>
              <a:buFont typeface="Arial"/>
              <a:buNone/>
              <a:tabLst/>
              <a:defRPr/>
            </a:pPr>
            <a:r>
              <a:rPr kumimoji="0" sz="700" b="0" i="0" u="none" strike="noStrike" kern="0" cap="none" spc="0" normalizeH="0" baseline="30864" noProof="0">
                <a:ln>
                  <a:noFill/>
                </a:ln>
                <a:solidFill>
                  <a:srgbClr val="FFFFFF"/>
                </a:solidFill>
                <a:effectLst/>
                <a:uLnTx/>
                <a:uFillTx/>
                <a:latin typeface="Roboto"/>
                <a:cs typeface="Roboto"/>
                <a:sym typeface="Arial"/>
              </a:rPr>
              <a:t>2</a:t>
            </a:r>
            <a:r>
              <a:rPr kumimoji="0" sz="700" b="0" i="0" u="none" strike="noStrike" kern="0" cap="none" spc="81" normalizeH="0" baseline="30864"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 living wage is</a:t>
            </a:r>
            <a:r>
              <a:rPr kumimoji="0" sz="800" b="0" i="0" u="none" strike="noStrike" kern="0" cap="none" spc="-3"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 wage level</a:t>
            </a:r>
            <a:r>
              <a:rPr kumimoji="0" sz="800" b="0" i="0" u="none" strike="noStrike" kern="0" cap="none" spc="-3"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sufficient to afford a decent standard of living for</a:t>
            </a:r>
            <a:r>
              <a:rPr kumimoji="0" sz="800" b="0" i="0" u="none" strike="noStrike" kern="0" cap="none" spc="3"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an </a:t>
            </a:r>
            <a:r>
              <a:rPr kumimoji="0" sz="800" b="0" i="0" u="none" strike="noStrike" kern="0" cap="none" spc="-6" normalizeH="0" baseline="0" noProof="0">
                <a:ln>
                  <a:noFill/>
                </a:ln>
                <a:solidFill>
                  <a:srgbClr val="FFFFFF"/>
                </a:solidFill>
                <a:effectLst/>
                <a:uLnTx/>
                <a:uFillTx/>
                <a:latin typeface="Roboto"/>
                <a:cs typeface="Roboto"/>
                <a:sym typeface="Arial"/>
              </a:rPr>
              <a:t>individual,</a:t>
            </a:r>
            <a:r>
              <a:rPr kumimoji="0" sz="800" b="0" i="0" u="none" strike="noStrike" kern="0" cap="none" spc="321"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and,</a:t>
            </a:r>
            <a:r>
              <a:rPr kumimoji="0" sz="800" b="0" i="0" u="none" strike="noStrike" kern="0" cap="none" spc="-10"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when</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relevant,</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for</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any</a:t>
            </a:r>
            <a:r>
              <a:rPr kumimoji="0" sz="800" b="0" i="0" u="none" strike="noStrike" kern="0" cap="none" spc="-10"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dependents.</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It</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is</a:t>
            </a:r>
            <a:r>
              <a:rPr kumimoji="0" sz="800" b="0" i="0" u="none" strike="noStrike" kern="0" cap="none" spc="-10"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approximately</a:t>
            </a:r>
            <a:r>
              <a:rPr kumimoji="0" sz="800" b="0" i="0" u="none" strike="noStrike" kern="0" cap="none" spc="-10"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40%</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above</a:t>
            </a:r>
            <a:r>
              <a:rPr kumimoji="0" sz="800" b="0" i="0" u="none" strike="noStrike" kern="0" cap="none" spc="-6"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the</a:t>
            </a:r>
            <a:r>
              <a:rPr kumimoji="0" sz="800" b="0" i="0" u="none" strike="noStrike" kern="0" cap="none" spc="-10"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local</a:t>
            </a:r>
            <a:r>
              <a:rPr kumimoji="0" sz="800" b="0" i="0" u="none" strike="noStrike" kern="0" cap="none" spc="-10" normalizeH="0" baseline="0" noProof="0">
                <a:ln>
                  <a:noFill/>
                </a:ln>
                <a:solidFill>
                  <a:srgbClr val="FFFFFF"/>
                </a:solidFill>
                <a:effectLst/>
                <a:uLnTx/>
                <a:uFillTx/>
                <a:latin typeface="Roboto"/>
                <a:cs typeface="Roboto"/>
                <a:sym typeface="Arial"/>
              </a:rPr>
              <a:t> </a:t>
            </a:r>
            <a:r>
              <a:rPr kumimoji="0" sz="800" b="0" i="0" u="none" strike="noStrike" kern="0" cap="none" spc="0" normalizeH="0" baseline="0" noProof="0">
                <a:ln>
                  <a:noFill/>
                </a:ln>
                <a:solidFill>
                  <a:srgbClr val="FFFFFF"/>
                </a:solidFill>
                <a:effectLst/>
                <a:uLnTx/>
                <a:uFillTx/>
                <a:latin typeface="Roboto"/>
                <a:cs typeface="Roboto"/>
                <a:sym typeface="Arial"/>
              </a:rPr>
              <a:t>minimum</a:t>
            </a:r>
            <a:r>
              <a:rPr kumimoji="0" sz="800" b="0" i="0" u="none" strike="noStrike" kern="0" cap="none" spc="-6" normalizeH="0" baseline="0" noProof="0">
                <a:ln>
                  <a:noFill/>
                </a:ln>
                <a:solidFill>
                  <a:srgbClr val="FFFFFF"/>
                </a:solidFill>
                <a:effectLst/>
                <a:uLnTx/>
                <a:uFillTx/>
                <a:latin typeface="Roboto"/>
                <a:cs typeface="Roboto"/>
                <a:sym typeface="Arial"/>
              </a:rPr>
              <a:t> wage.</a:t>
            </a:r>
            <a:endParaRPr kumimoji="0" sz="8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43" name="object 5">
            <a:extLst>
              <a:ext uri="{FF2B5EF4-FFF2-40B4-BE49-F238E27FC236}">
                <a16:creationId xmlns:a16="http://schemas.microsoft.com/office/drawing/2014/main" id="{EF0902C5-F0A7-EF35-64EA-8A1811CD25D3}"/>
              </a:ext>
            </a:extLst>
          </p:cNvPr>
          <p:cNvSpPr/>
          <p:nvPr/>
        </p:nvSpPr>
        <p:spPr>
          <a:xfrm>
            <a:off x="416024" y="3438425"/>
            <a:ext cx="12700" cy="36830"/>
          </a:xfrm>
          <a:custGeom>
            <a:avLst/>
            <a:gdLst/>
            <a:ahLst/>
            <a:cxnLst/>
            <a:rect l="l" t="t" r="r" b="b"/>
            <a:pathLst>
              <a:path w="12700" h="36830">
                <a:moveTo>
                  <a:pt x="12179" y="24384"/>
                </a:moveTo>
                <a:lnTo>
                  <a:pt x="0" y="24384"/>
                </a:lnTo>
                <a:lnTo>
                  <a:pt x="0" y="36576"/>
                </a:lnTo>
                <a:lnTo>
                  <a:pt x="12179" y="36576"/>
                </a:lnTo>
                <a:lnTo>
                  <a:pt x="12179" y="24384"/>
                </a:lnTo>
                <a:close/>
              </a:path>
              <a:path w="12700" h="36830">
                <a:moveTo>
                  <a:pt x="12179" y="0"/>
                </a:moveTo>
                <a:lnTo>
                  <a:pt x="0" y="0"/>
                </a:lnTo>
                <a:lnTo>
                  <a:pt x="0" y="12192"/>
                </a:lnTo>
                <a:lnTo>
                  <a:pt x="12179" y="12192"/>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4" name="object 7">
            <a:extLst>
              <a:ext uri="{FF2B5EF4-FFF2-40B4-BE49-F238E27FC236}">
                <a16:creationId xmlns:a16="http://schemas.microsoft.com/office/drawing/2014/main" id="{1E873DE2-FCD6-A672-6DB6-7B17526B310F}"/>
              </a:ext>
            </a:extLst>
          </p:cNvPr>
          <p:cNvPicPr/>
          <p:nvPr/>
        </p:nvPicPr>
        <p:blipFill>
          <a:blip r:embed="rId2" cstate="screen">
            <a:extLst>
              <a:ext uri="{28A0092B-C50C-407E-A947-70E740481C1C}">
                <a14:useLocalDpi xmlns:a14="http://schemas.microsoft.com/office/drawing/2010/main"/>
              </a:ext>
            </a:extLst>
          </a:blip>
          <a:stretch>
            <a:fillRect/>
          </a:stretch>
        </p:blipFill>
        <p:spPr>
          <a:xfrm>
            <a:off x="385543" y="3328697"/>
            <a:ext cx="73151" cy="73151"/>
          </a:xfrm>
          <a:prstGeom prst="rect">
            <a:avLst/>
          </a:prstGeom>
        </p:spPr>
      </p:pic>
      <p:sp>
        <p:nvSpPr>
          <p:cNvPr id="45" name="object 41">
            <a:extLst>
              <a:ext uri="{FF2B5EF4-FFF2-40B4-BE49-F238E27FC236}">
                <a16:creationId xmlns:a16="http://schemas.microsoft.com/office/drawing/2014/main" id="{7E1B548A-54C6-4362-1880-F29152D88BC7}"/>
              </a:ext>
            </a:extLst>
          </p:cNvPr>
          <p:cNvSpPr/>
          <p:nvPr/>
        </p:nvSpPr>
        <p:spPr>
          <a:xfrm>
            <a:off x="483080" y="3376957"/>
            <a:ext cx="231775" cy="159385"/>
          </a:xfrm>
          <a:custGeom>
            <a:avLst/>
            <a:gdLst/>
            <a:ahLst/>
            <a:cxnLst/>
            <a:rect l="l" t="t" r="r" b="b"/>
            <a:pathLst>
              <a:path w="231775" h="159385">
                <a:moveTo>
                  <a:pt x="231648" y="146812"/>
                </a:moveTo>
                <a:lnTo>
                  <a:pt x="0" y="146812"/>
                </a:lnTo>
                <a:lnTo>
                  <a:pt x="0" y="159004"/>
                </a:lnTo>
                <a:lnTo>
                  <a:pt x="231648" y="159004"/>
                </a:lnTo>
                <a:lnTo>
                  <a:pt x="231648" y="146812"/>
                </a:lnTo>
                <a:close/>
              </a:path>
              <a:path w="231775" h="159385">
                <a:moveTo>
                  <a:pt x="231648" y="0"/>
                </a:moveTo>
                <a:lnTo>
                  <a:pt x="0" y="0"/>
                </a:lnTo>
                <a:lnTo>
                  <a:pt x="0" y="12700"/>
                </a:lnTo>
                <a:lnTo>
                  <a:pt x="219456" y="12700"/>
                </a:lnTo>
                <a:lnTo>
                  <a:pt x="219456" y="121920"/>
                </a:lnTo>
                <a:lnTo>
                  <a:pt x="0" y="121920"/>
                </a:lnTo>
                <a:lnTo>
                  <a:pt x="0" y="134620"/>
                </a:lnTo>
                <a:lnTo>
                  <a:pt x="231648" y="134620"/>
                </a:lnTo>
                <a:lnTo>
                  <a:pt x="231648" y="121920"/>
                </a:lnTo>
                <a:lnTo>
                  <a:pt x="231648" y="12700"/>
                </a:lnTo>
                <a:lnTo>
                  <a:pt x="231648"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object 49">
            <a:extLst>
              <a:ext uri="{FF2B5EF4-FFF2-40B4-BE49-F238E27FC236}">
                <a16:creationId xmlns:a16="http://schemas.microsoft.com/office/drawing/2014/main" id="{DADCCFD7-A2E6-689E-89F5-F6825BFD43B2}"/>
              </a:ext>
            </a:extLst>
          </p:cNvPr>
          <p:cNvSpPr/>
          <p:nvPr/>
        </p:nvSpPr>
        <p:spPr>
          <a:xfrm>
            <a:off x="348968" y="3353081"/>
            <a:ext cx="390525" cy="365760"/>
          </a:xfrm>
          <a:custGeom>
            <a:avLst/>
            <a:gdLst/>
            <a:ahLst/>
            <a:cxnLst/>
            <a:rect l="l" t="t" r="r" b="b"/>
            <a:pathLst>
              <a:path w="390525" h="365760">
                <a:moveTo>
                  <a:pt x="390144" y="325755"/>
                </a:moveTo>
                <a:lnTo>
                  <a:pt x="377952" y="318770"/>
                </a:lnTo>
                <a:lnTo>
                  <a:pt x="377952" y="332740"/>
                </a:lnTo>
                <a:lnTo>
                  <a:pt x="377952" y="345186"/>
                </a:lnTo>
                <a:lnTo>
                  <a:pt x="376936" y="348488"/>
                </a:lnTo>
                <a:lnTo>
                  <a:pt x="374269" y="352298"/>
                </a:lnTo>
                <a:lnTo>
                  <a:pt x="373126" y="353568"/>
                </a:lnTo>
                <a:lnTo>
                  <a:pt x="16891" y="353568"/>
                </a:lnTo>
                <a:lnTo>
                  <a:pt x="15875" y="352298"/>
                </a:lnTo>
                <a:lnTo>
                  <a:pt x="13208" y="348488"/>
                </a:lnTo>
                <a:lnTo>
                  <a:pt x="12192" y="345186"/>
                </a:lnTo>
                <a:lnTo>
                  <a:pt x="12192" y="332740"/>
                </a:lnTo>
                <a:lnTo>
                  <a:pt x="49149" y="311658"/>
                </a:lnTo>
                <a:lnTo>
                  <a:pt x="53213" y="313944"/>
                </a:lnTo>
                <a:lnTo>
                  <a:pt x="57531" y="315595"/>
                </a:lnTo>
                <a:lnTo>
                  <a:pt x="62103" y="316738"/>
                </a:lnTo>
                <a:lnTo>
                  <a:pt x="67056" y="316992"/>
                </a:lnTo>
                <a:lnTo>
                  <a:pt x="71882" y="316738"/>
                </a:lnTo>
                <a:lnTo>
                  <a:pt x="76581" y="315595"/>
                </a:lnTo>
                <a:lnTo>
                  <a:pt x="80899" y="313944"/>
                </a:lnTo>
                <a:lnTo>
                  <a:pt x="84963" y="311658"/>
                </a:lnTo>
                <a:lnTo>
                  <a:pt x="121920" y="332740"/>
                </a:lnTo>
                <a:lnTo>
                  <a:pt x="121920" y="347472"/>
                </a:lnTo>
                <a:lnTo>
                  <a:pt x="134112" y="347472"/>
                </a:lnTo>
                <a:lnTo>
                  <a:pt x="134112" y="332994"/>
                </a:lnTo>
                <a:lnTo>
                  <a:pt x="155435" y="322326"/>
                </a:lnTo>
                <a:lnTo>
                  <a:pt x="177038" y="311531"/>
                </a:lnTo>
                <a:lnTo>
                  <a:pt x="181229" y="313944"/>
                </a:lnTo>
                <a:lnTo>
                  <a:pt x="185547" y="315595"/>
                </a:lnTo>
                <a:lnTo>
                  <a:pt x="190246" y="316738"/>
                </a:lnTo>
                <a:lnTo>
                  <a:pt x="195072" y="316992"/>
                </a:lnTo>
                <a:lnTo>
                  <a:pt x="199898" y="316738"/>
                </a:lnTo>
                <a:lnTo>
                  <a:pt x="204470" y="315595"/>
                </a:lnTo>
                <a:lnTo>
                  <a:pt x="208915" y="313944"/>
                </a:lnTo>
                <a:lnTo>
                  <a:pt x="213106" y="311531"/>
                </a:lnTo>
                <a:lnTo>
                  <a:pt x="256032" y="332994"/>
                </a:lnTo>
                <a:lnTo>
                  <a:pt x="256032" y="347472"/>
                </a:lnTo>
                <a:lnTo>
                  <a:pt x="268224" y="347472"/>
                </a:lnTo>
                <a:lnTo>
                  <a:pt x="268224" y="332740"/>
                </a:lnTo>
                <a:lnTo>
                  <a:pt x="286512" y="322326"/>
                </a:lnTo>
                <a:lnTo>
                  <a:pt x="305181" y="311658"/>
                </a:lnTo>
                <a:lnTo>
                  <a:pt x="309245" y="313944"/>
                </a:lnTo>
                <a:lnTo>
                  <a:pt x="313563" y="315595"/>
                </a:lnTo>
                <a:lnTo>
                  <a:pt x="318135" y="316738"/>
                </a:lnTo>
                <a:lnTo>
                  <a:pt x="323088" y="316992"/>
                </a:lnTo>
                <a:lnTo>
                  <a:pt x="327914" y="316738"/>
                </a:lnTo>
                <a:lnTo>
                  <a:pt x="332613" y="315595"/>
                </a:lnTo>
                <a:lnTo>
                  <a:pt x="336931" y="313944"/>
                </a:lnTo>
                <a:lnTo>
                  <a:pt x="340995" y="311658"/>
                </a:lnTo>
                <a:lnTo>
                  <a:pt x="377952" y="332740"/>
                </a:lnTo>
                <a:lnTo>
                  <a:pt x="377952" y="318770"/>
                </a:lnTo>
                <a:lnTo>
                  <a:pt x="365506" y="311658"/>
                </a:lnTo>
                <a:lnTo>
                  <a:pt x="353695" y="304800"/>
                </a:lnTo>
                <a:lnTo>
                  <a:pt x="350012" y="302768"/>
                </a:lnTo>
                <a:lnTo>
                  <a:pt x="354076" y="296164"/>
                </a:lnTo>
                <a:lnTo>
                  <a:pt x="357124" y="288544"/>
                </a:lnTo>
                <a:lnTo>
                  <a:pt x="359029" y="280162"/>
                </a:lnTo>
                <a:lnTo>
                  <a:pt x="359664" y="271272"/>
                </a:lnTo>
                <a:lnTo>
                  <a:pt x="359371" y="264922"/>
                </a:lnTo>
                <a:lnTo>
                  <a:pt x="359283" y="262636"/>
                </a:lnTo>
                <a:lnTo>
                  <a:pt x="347472" y="238125"/>
                </a:lnTo>
                <a:lnTo>
                  <a:pt x="347472" y="271272"/>
                </a:lnTo>
                <a:lnTo>
                  <a:pt x="345821" y="283972"/>
                </a:lnTo>
                <a:lnTo>
                  <a:pt x="340995" y="294767"/>
                </a:lnTo>
                <a:lnTo>
                  <a:pt x="333375" y="302133"/>
                </a:lnTo>
                <a:lnTo>
                  <a:pt x="323088" y="304800"/>
                </a:lnTo>
                <a:lnTo>
                  <a:pt x="312801" y="302133"/>
                </a:lnTo>
                <a:lnTo>
                  <a:pt x="305181" y="294767"/>
                </a:lnTo>
                <a:lnTo>
                  <a:pt x="300355" y="283972"/>
                </a:lnTo>
                <a:lnTo>
                  <a:pt x="298704" y="271272"/>
                </a:lnTo>
                <a:lnTo>
                  <a:pt x="298831" y="264922"/>
                </a:lnTo>
                <a:lnTo>
                  <a:pt x="316357" y="244221"/>
                </a:lnTo>
                <a:lnTo>
                  <a:pt x="323088" y="243840"/>
                </a:lnTo>
                <a:lnTo>
                  <a:pt x="329692" y="244221"/>
                </a:lnTo>
                <a:lnTo>
                  <a:pt x="347218" y="264922"/>
                </a:lnTo>
                <a:lnTo>
                  <a:pt x="347472" y="271272"/>
                </a:lnTo>
                <a:lnTo>
                  <a:pt x="347472" y="238125"/>
                </a:lnTo>
                <a:lnTo>
                  <a:pt x="341122" y="234696"/>
                </a:lnTo>
                <a:lnTo>
                  <a:pt x="332994" y="232410"/>
                </a:lnTo>
                <a:lnTo>
                  <a:pt x="323088" y="231648"/>
                </a:lnTo>
                <a:lnTo>
                  <a:pt x="313055" y="232410"/>
                </a:lnTo>
                <a:lnTo>
                  <a:pt x="290576" y="248285"/>
                </a:lnTo>
                <a:lnTo>
                  <a:pt x="286512" y="271272"/>
                </a:lnTo>
                <a:lnTo>
                  <a:pt x="287185" y="280162"/>
                </a:lnTo>
                <a:lnTo>
                  <a:pt x="295935" y="302514"/>
                </a:lnTo>
                <a:lnTo>
                  <a:pt x="296037" y="302768"/>
                </a:lnTo>
                <a:lnTo>
                  <a:pt x="261874" y="322326"/>
                </a:lnTo>
                <a:lnTo>
                  <a:pt x="240284" y="311531"/>
                </a:lnTo>
                <a:lnTo>
                  <a:pt x="226949" y="304800"/>
                </a:lnTo>
                <a:lnTo>
                  <a:pt x="222250" y="302514"/>
                </a:lnTo>
                <a:lnTo>
                  <a:pt x="231648" y="271272"/>
                </a:lnTo>
                <a:lnTo>
                  <a:pt x="231355" y="264922"/>
                </a:lnTo>
                <a:lnTo>
                  <a:pt x="231267" y="262636"/>
                </a:lnTo>
                <a:lnTo>
                  <a:pt x="219456" y="238125"/>
                </a:lnTo>
                <a:lnTo>
                  <a:pt x="219456" y="271272"/>
                </a:lnTo>
                <a:lnTo>
                  <a:pt x="217805" y="283972"/>
                </a:lnTo>
                <a:lnTo>
                  <a:pt x="212979" y="294767"/>
                </a:lnTo>
                <a:lnTo>
                  <a:pt x="205359" y="302133"/>
                </a:lnTo>
                <a:lnTo>
                  <a:pt x="195072" y="304800"/>
                </a:lnTo>
                <a:lnTo>
                  <a:pt x="184785" y="302133"/>
                </a:lnTo>
                <a:lnTo>
                  <a:pt x="177165" y="294767"/>
                </a:lnTo>
                <a:lnTo>
                  <a:pt x="172339" y="283972"/>
                </a:lnTo>
                <a:lnTo>
                  <a:pt x="170688" y="271272"/>
                </a:lnTo>
                <a:lnTo>
                  <a:pt x="170815" y="264922"/>
                </a:lnTo>
                <a:lnTo>
                  <a:pt x="188341" y="244221"/>
                </a:lnTo>
                <a:lnTo>
                  <a:pt x="195072" y="243840"/>
                </a:lnTo>
                <a:lnTo>
                  <a:pt x="201676" y="244221"/>
                </a:lnTo>
                <a:lnTo>
                  <a:pt x="219202" y="264922"/>
                </a:lnTo>
                <a:lnTo>
                  <a:pt x="219456" y="271272"/>
                </a:lnTo>
                <a:lnTo>
                  <a:pt x="219456" y="238125"/>
                </a:lnTo>
                <a:lnTo>
                  <a:pt x="213106" y="234696"/>
                </a:lnTo>
                <a:lnTo>
                  <a:pt x="204978" y="232410"/>
                </a:lnTo>
                <a:lnTo>
                  <a:pt x="195072" y="231648"/>
                </a:lnTo>
                <a:lnTo>
                  <a:pt x="185039" y="232410"/>
                </a:lnTo>
                <a:lnTo>
                  <a:pt x="162560" y="248285"/>
                </a:lnTo>
                <a:lnTo>
                  <a:pt x="158496" y="271272"/>
                </a:lnTo>
                <a:lnTo>
                  <a:pt x="159156" y="280162"/>
                </a:lnTo>
                <a:lnTo>
                  <a:pt x="160909" y="288290"/>
                </a:lnTo>
                <a:lnTo>
                  <a:pt x="163830" y="295910"/>
                </a:lnTo>
                <a:lnTo>
                  <a:pt x="167894" y="302514"/>
                </a:lnTo>
                <a:lnTo>
                  <a:pt x="128143" y="322326"/>
                </a:lnTo>
                <a:lnTo>
                  <a:pt x="109474" y="311658"/>
                </a:lnTo>
                <a:lnTo>
                  <a:pt x="97663" y="304800"/>
                </a:lnTo>
                <a:lnTo>
                  <a:pt x="93980" y="302768"/>
                </a:lnTo>
                <a:lnTo>
                  <a:pt x="98044" y="296164"/>
                </a:lnTo>
                <a:lnTo>
                  <a:pt x="101092" y="288544"/>
                </a:lnTo>
                <a:lnTo>
                  <a:pt x="102997" y="280162"/>
                </a:lnTo>
                <a:lnTo>
                  <a:pt x="103632" y="271272"/>
                </a:lnTo>
                <a:lnTo>
                  <a:pt x="103339" y="264922"/>
                </a:lnTo>
                <a:lnTo>
                  <a:pt x="103251" y="262636"/>
                </a:lnTo>
                <a:lnTo>
                  <a:pt x="91440" y="238125"/>
                </a:lnTo>
                <a:lnTo>
                  <a:pt x="91440" y="271272"/>
                </a:lnTo>
                <a:lnTo>
                  <a:pt x="89789" y="283972"/>
                </a:lnTo>
                <a:lnTo>
                  <a:pt x="84963" y="294767"/>
                </a:lnTo>
                <a:lnTo>
                  <a:pt x="77343" y="302133"/>
                </a:lnTo>
                <a:lnTo>
                  <a:pt x="67056" y="304800"/>
                </a:lnTo>
                <a:lnTo>
                  <a:pt x="56769" y="302133"/>
                </a:lnTo>
                <a:lnTo>
                  <a:pt x="49149" y="294767"/>
                </a:lnTo>
                <a:lnTo>
                  <a:pt x="44323" y="283972"/>
                </a:lnTo>
                <a:lnTo>
                  <a:pt x="42672" y="271272"/>
                </a:lnTo>
                <a:lnTo>
                  <a:pt x="42799" y="264922"/>
                </a:lnTo>
                <a:lnTo>
                  <a:pt x="60325" y="244221"/>
                </a:lnTo>
                <a:lnTo>
                  <a:pt x="67056" y="243840"/>
                </a:lnTo>
                <a:lnTo>
                  <a:pt x="73660" y="244221"/>
                </a:lnTo>
                <a:lnTo>
                  <a:pt x="91186" y="264922"/>
                </a:lnTo>
                <a:lnTo>
                  <a:pt x="91440" y="271272"/>
                </a:lnTo>
                <a:lnTo>
                  <a:pt x="91440" y="238125"/>
                </a:lnTo>
                <a:lnTo>
                  <a:pt x="85090" y="234696"/>
                </a:lnTo>
                <a:lnTo>
                  <a:pt x="76962" y="232410"/>
                </a:lnTo>
                <a:lnTo>
                  <a:pt x="67056" y="231648"/>
                </a:lnTo>
                <a:lnTo>
                  <a:pt x="57023" y="232410"/>
                </a:lnTo>
                <a:lnTo>
                  <a:pt x="34544" y="248285"/>
                </a:lnTo>
                <a:lnTo>
                  <a:pt x="30480" y="271272"/>
                </a:lnTo>
                <a:lnTo>
                  <a:pt x="31153" y="280162"/>
                </a:lnTo>
                <a:lnTo>
                  <a:pt x="39903" y="302514"/>
                </a:lnTo>
                <a:lnTo>
                  <a:pt x="40005" y="302768"/>
                </a:lnTo>
                <a:lnTo>
                  <a:pt x="0" y="325755"/>
                </a:lnTo>
                <a:lnTo>
                  <a:pt x="0" y="341376"/>
                </a:lnTo>
                <a:lnTo>
                  <a:pt x="508" y="347091"/>
                </a:lnTo>
                <a:lnTo>
                  <a:pt x="14351" y="365760"/>
                </a:lnTo>
                <a:lnTo>
                  <a:pt x="375793" y="365760"/>
                </a:lnTo>
                <a:lnTo>
                  <a:pt x="379857" y="363982"/>
                </a:lnTo>
                <a:lnTo>
                  <a:pt x="383286" y="360299"/>
                </a:lnTo>
                <a:lnTo>
                  <a:pt x="385953" y="356616"/>
                </a:lnTo>
                <a:lnTo>
                  <a:pt x="387477" y="353568"/>
                </a:lnTo>
                <a:lnTo>
                  <a:pt x="388112" y="352298"/>
                </a:lnTo>
                <a:lnTo>
                  <a:pt x="389521" y="347472"/>
                </a:lnTo>
                <a:lnTo>
                  <a:pt x="389636" y="347091"/>
                </a:lnTo>
                <a:lnTo>
                  <a:pt x="390144" y="341376"/>
                </a:lnTo>
                <a:lnTo>
                  <a:pt x="390144" y="325755"/>
                </a:lnTo>
                <a:close/>
              </a:path>
              <a:path w="390525" h="365760">
                <a:moveTo>
                  <a:pt x="390144" y="0"/>
                </a:moveTo>
                <a:lnTo>
                  <a:pt x="121920" y="0"/>
                </a:lnTo>
                <a:lnTo>
                  <a:pt x="121920" y="12192"/>
                </a:lnTo>
                <a:lnTo>
                  <a:pt x="377952" y="12192"/>
                </a:lnTo>
                <a:lnTo>
                  <a:pt x="377952" y="195072"/>
                </a:lnTo>
                <a:lnTo>
                  <a:pt x="121920" y="195072"/>
                </a:lnTo>
                <a:lnTo>
                  <a:pt x="121920" y="109728"/>
                </a:lnTo>
                <a:lnTo>
                  <a:pt x="219456" y="109728"/>
                </a:lnTo>
                <a:lnTo>
                  <a:pt x="219456" y="60960"/>
                </a:lnTo>
                <a:lnTo>
                  <a:pt x="48768" y="60960"/>
                </a:lnTo>
                <a:lnTo>
                  <a:pt x="29718" y="64770"/>
                </a:lnTo>
                <a:lnTo>
                  <a:pt x="14224" y="75311"/>
                </a:lnTo>
                <a:lnTo>
                  <a:pt x="3810" y="90805"/>
                </a:lnTo>
                <a:lnTo>
                  <a:pt x="0" y="109728"/>
                </a:lnTo>
                <a:lnTo>
                  <a:pt x="0" y="207264"/>
                </a:lnTo>
                <a:lnTo>
                  <a:pt x="48768" y="207264"/>
                </a:lnTo>
                <a:lnTo>
                  <a:pt x="48768" y="146304"/>
                </a:lnTo>
                <a:lnTo>
                  <a:pt x="36576" y="146304"/>
                </a:lnTo>
                <a:lnTo>
                  <a:pt x="36576" y="195072"/>
                </a:lnTo>
                <a:lnTo>
                  <a:pt x="12192" y="195072"/>
                </a:lnTo>
                <a:lnTo>
                  <a:pt x="12192" y="109728"/>
                </a:lnTo>
                <a:lnTo>
                  <a:pt x="14986" y="95504"/>
                </a:lnTo>
                <a:lnTo>
                  <a:pt x="22860" y="83820"/>
                </a:lnTo>
                <a:lnTo>
                  <a:pt x="34544" y="76073"/>
                </a:lnTo>
                <a:lnTo>
                  <a:pt x="48768" y="73152"/>
                </a:lnTo>
                <a:lnTo>
                  <a:pt x="207264" y="73152"/>
                </a:lnTo>
                <a:lnTo>
                  <a:pt x="207264" y="97536"/>
                </a:lnTo>
                <a:lnTo>
                  <a:pt x="109728" y="97536"/>
                </a:lnTo>
                <a:lnTo>
                  <a:pt x="109728" y="207264"/>
                </a:lnTo>
                <a:lnTo>
                  <a:pt x="390144" y="207264"/>
                </a:lnTo>
                <a:lnTo>
                  <a:pt x="39014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53" name="Group 52">
            <a:extLst>
              <a:ext uri="{FF2B5EF4-FFF2-40B4-BE49-F238E27FC236}">
                <a16:creationId xmlns:a16="http://schemas.microsoft.com/office/drawing/2014/main" id="{93917C03-B5D8-DA5C-5670-B84CBC2A292A}"/>
              </a:ext>
            </a:extLst>
          </p:cNvPr>
          <p:cNvGrpSpPr/>
          <p:nvPr/>
        </p:nvGrpSpPr>
        <p:grpSpPr>
          <a:xfrm>
            <a:off x="416024" y="4459221"/>
            <a:ext cx="353695" cy="390907"/>
            <a:chOff x="3816604" y="2227579"/>
            <a:chExt cx="353695" cy="390907"/>
          </a:xfrm>
        </p:grpSpPr>
        <p:sp>
          <p:nvSpPr>
            <p:cNvPr id="47" name="object 11">
              <a:extLst>
                <a:ext uri="{FF2B5EF4-FFF2-40B4-BE49-F238E27FC236}">
                  <a16:creationId xmlns:a16="http://schemas.microsoft.com/office/drawing/2014/main" id="{F1CEFDFF-8C37-52D8-36D8-737C64DFFA6B}"/>
                </a:ext>
              </a:extLst>
            </p:cNvPr>
            <p:cNvSpPr/>
            <p:nvPr/>
          </p:nvSpPr>
          <p:spPr>
            <a:xfrm>
              <a:off x="3877564" y="2472536"/>
              <a:ext cx="48895" cy="12700"/>
            </a:xfrm>
            <a:custGeom>
              <a:avLst/>
              <a:gdLst/>
              <a:ahLst/>
              <a:cxnLst/>
              <a:rect l="l" t="t" r="r" b="b"/>
              <a:pathLst>
                <a:path w="48895" h="12700">
                  <a:moveTo>
                    <a:pt x="48767" y="0"/>
                  </a:moveTo>
                  <a:lnTo>
                    <a:pt x="0" y="0"/>
                  </a:lnTo>
                  <a:lnTo>
                    <a:pt x="0" y="12218"/>
                  </a:lnTo>
                  <a:lnTo>
                    <a:pt x="48767" y="12218"/>
                  </a:lnTo>
                  <a:lnTo>
                    <a:pt x="4876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object 15">
              <a:extLst>
                <a:ext uri="{FF2B5EF4-FFF2-40B4-BE49-F238E27FC236}">
                  <a16:creationId xmlns:a16="http://schemas.microsoft.com/office/drawing/2014/main" id="{D83E8CB0-647F-A9CA-DFFD-21B89CBABD02}"/>
                </a:ext>
              </a:extLst>
            </p:cNvPr>
            <p:cNvSpPr/>
            <p:nvPr/>
          </p:nvSpPr>
          <p:spPr>
            <a:xfrm>
              <a:off x="3877564" y="2496921"/>
              <a:ext cx="85725" cy="12700"/>
            </a:xfrm>
            <a:custGeom>
              <a:avLst/>
              <a:gdLst/>
              <a:ahLst/>
              <a:cxnLst/>
              <a:rect l="l" t="t" r="r" b="b"/>
              <a:pathLst>
                <a:path w="85725" h="12700">
                  <a:moveTo>
                    <a:pt x="85342" y="0"/>
                  </a:moveTo>
                  <a:lnTo>
                    <a:pt x="0" y="0"/>
                  </a:lnTo>
                  <a:lnTo>
                    <a:pt x="0" y="12217"/>
                  </a:lnTo>
                  <a:lnTo>
                    <a:pt x="85342" y="12217"/>
                  </a:lnTo>
                  <a:lnTo>
                    <a:pt x="8534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object 23">
              <a:extLst>
                <a:ext uri="{FF2B5EF4-FFF2-40B4-BE49-F238E27FC236}">
                  <a16:creationId xmlns:a16="http://schemas.microsoft.com/office/drawing/2014/main" id="{ADEE7A6E-8C6F-C30B-72FE-F5ED4349D69E}"/>
                </a:ext>
              </a:extLst>
            </p:cNvPr>
            <p:cNvSpPr/>
            <p:nvPr/>
          </p:nvSpPr>
          <p:spPr>
            <a:xfrm>
              <a:off x="3877564" y="2472537"/>
              <a:ext cx="146685" cy="61594"/>
            </a:xfrm>
            <a:custGeom>
              <a:avLst/>
              <a:gdLst/>
              <a:ahLst/>
              <a:cxnLst/>
              <a:rect l="l" t="t" r="r" b="b"/>
              <a:pathLst>
                <a:path w="146685" h="61594">
                  <a:moveTo>
                    <a:pt x="146291" y="24384"/>
                  </a:moveTo>
                  <a:lnTo>
                    <a:pt x="97536" y="24384"/>
                  </a:lnTo>
                  <a:lnTo>
                    <a:pt x="97536" y="36601"/>
                  </a:lnTo>
                  <a:lnTo>
                    <a:pt x="146291" y="36601"/>
                  </a:lnTo>
                  <a:lnTo>
                    <a:pt x="146291" y="24384"/>
                  </a:lnTo>
                  <a:close/>
                </a:path>
                <a:path w="146685" h="61594">
                  <a:moveTo>
                    <a:pt x="146291" y="0"/>
                  </a:moveTo>
                  <a:lnTo>
                    <a:pt x="60960" y="0"/>
                  </a:lnTo>
                  <a:lnTo>
                    <a:pt x="60960" y="12217"/>
                  </a:lnTo>
                  <a:lnTo>
                    <a:pt x="146291" y="12217"/>
                  </a:lnTo>
                  <a:lnTo>
                    <a:pt x="146291" y="0"/>
                  </a:lnTo>
                  <a:close/>
                </a:path>
                <a:path w="146685" h="61594">
                  <a:moveTo>
                    <a:pt x="146304" y="48768"/>
                  </a:moveTo>
                  <a:lnTo>
                    <a:pt x="0" y="48768"/>
                  </a:lnTo>
                  <a:lnTo>
                    <a:pt x="0" y="60985"/>
                  </a:lnTo>
                  <a:lnTo>
                    <a:pt x="146304" y="60985"/>
                  </a:lnTo>
                  <a:lnTo>
                    <a:pt x="146304" y="48768"/>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object 24">
              <a:extLst>
                <a:ext uri="{FF2B5EF4-FFF2-40B4-BE49-F238E27FC236}">
                  <a16:creationId xmlns:a16="http://schemas.microsoft.com/office/drawing/2014/main" id="{12E62293-9623-CBA1-B4AA-C3B91A2CA26D}"/>
                </a:ext>
              </a:extLst>
            </p:cNvPr>
            <p:cNvSpPr/>
            <p:nvPr/>
          </p:nvSpPr>
          <p:spPr>
            <a:xfrm>
              <a:off x="3816604" y="2252979"/>
              <a:ext cx="213360" cy="341630"/>
            </a:xfrm>
            <a:custGeom>
              <a:avLst/>
              <a:gdLst/>
              <a:ahLst/>
              <a:cxnLst/>
              <a:rect l="l" t="t" r="r" b="b"/>
              <a:pathLst>
                <a:path w="213360" h="341630">
                  <a:moveTo>
                    <a:pt x="213360" y="328930"/>
                  </a:moveTo>
                  <a:lnTo>
                    <a:pt x="12192" y="328930"/>
                  </a:lnTo>
                  <a:lnTo>
                    <a:pt x="12192" y="0"/>
                  </a:lnTo>
                  <a:lnTo>
                    <a:pt x="0" y="0"/>
                  </a:lnTo>
                  <a:lnTo>
                    <a:pt x="0" y="328930"/>
                  </a:lnTo>
                  <a:lnTo>
                    <a:pt x="0" y="341630"/>
                  </a:lnTo>
                  <a:lnTo>
                    <a:pt x="213360" y="341630"/>
                  </a:lnTo>
                  <a:lnTo>
                    <a:pt x="213360" y="32893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object 34">
              <a:extLst>
                <a:ext uri="{FF2B5EF4-FFF2-40B4-BE49-F238E27FC236}">
                  <a16:creationId xmlns:a16="http://schemas.microsoft.com/office/drawing/2014/main" id="{15F58FD9-D323-4187-B988-A2BE6F2A4195}"/>
                </a:ext>
              </a:extLst>
            </p:cNvPr>
            <p:cNvSpPr/>
            <p:nvPr/>
          </p:nvSpPr>
          <p:spPr>
            <a:xfrm>
              <a:off x="3840988" y="2227579"/>
              <a:ext cx="256540" cy="367030"/>
            </a:xfrm>
            <a:custGeom>
              <a:avLst/>
              <a:gdLst/>
              <a:ahLst/>
              <a:cxnLst/>
              <a:rect l="l" t="t" r="r" b="b"/>
              <a:pathLst>
                <a:path w="256539" h="367030">
                  <a:moveTo>
                    <a:pt x="249923" y="354812"/>
                  </a:moveTo>
                  <a:lnTo>
                    <a:pt x="237744" y="354812"/>
                  </a:lnTo>
                  <a:lnTo>
                    <a:pt x="237744" y="367030"/>
                  </a:lnTo>
                  <a:lnTo>
                    <a:pt x="249923" y="367030"/>
                  </a:lnTo>
                  <a:lnTo>
                    <a:pt x="249923" y="354812"/>
                  </a:lnTo>
                  <a:close/>
                </a:path>
                <a:path w="256539" h="367030">
                  <a:moveTo>
                    <a:pt x="256032" y="0"/>
                  </a:moveTo>
                  <a:lnTo>
                    <a:pt x="0" y="0"/>
                  </a:lnTo>
                  <a:lnTo>
                    <a:pt x="0" y="12700"/>
                  </a:lnTo>
                  <a:lnTo>
                    <a:pt x="0" y="153670"/>
                  </a:lnTo>
                  <a:lnTo>
                    <a:pt x="0" y="330200"/>
                  </a:lnTo>
                  <a:lnTo>
                    <a:pt x="0" y="342900"/>
                  </a:lnTo>
                  <a:lnTo>
                    <a:pt x="201168" y="342900"/>
                  </a:lnTo>
                  <a:lnTo>
                    <a:pt x="201168" y="330200"/>
                  </a:lnTo>
                  <a:lnTo>
                    <a:pt x="12192" y="330200"/>
                  </a:lnTo>
                  <a:lnTo>
                    <a:pt x="12192" y="153670"/>
                  </a:lnTo>
                  <a:lnTo>
                    <a:pt x="12192" y="12700"/>
                  </a:lnTo>
                  <a:lnTo>
                    <a:pt x="243840" y="12700"/>
                  </a:lnTo>
                  <a:lnTo>
                    <a:pt x="243840" y="153670"/>
                  </a:lnTo>
                  <a:lnTo>
                    <a:pt x="256032" y="153670"/>
                  </a:lnTo>
                  <a:lnTo>
                    <a:pt x="256032" y="12700"/>
                  </a:lnTo>
                  <a:lnTo>
                    <a:pt x="25603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object 50">
              <a:extLst>
                <a:ext uri="{FF2B5EF4-FFF2-40B4-BE49-F238E27FC236}">
                  <a16:creationId xmlns:a16="http://schemas.microsoft.com/office/drawing/2014/main" id="{302F58FB-2466-F093-1DC8-7A95B16D8693}"/>
                </a:ext>
              </a:extLst>
            </p:cNvPr>
            <p:cNvSpPr/>
            <p:nvPr/>
          </p:nvSpPr>
          <p:spPr>
            <a:xfrm>
              <a:off x="3877564" y="2264791"/>
              <a:ext cx="292735" cy="353695"/>
            </a:xfrm>
            <a:custGeom>
              <a:avLst/>
              <a:gdLst/>
              <a:ahLst/>
              <a:cxnLst/>
              <a:rect l="l" t="t" r="r" b="b"/>
              <a:pathLst>
                <a:path w="292735" h="353694">
                  <a:moveTo>
                    <a:pt x="276733" y="293243"/>
                  </a:moveTo>
                  <a:lnTo>
                    <a:pt x="186436" y="293243"/>
                  </a:lnTo>
                  <a:lnTo>
                    <a:pt x="184150" y="294005"/>
                  </a:lnTo>
                  <a:lnTo>
                    <a:pt x="182752" y="294894"/>
                  </a:lnTo>
                  <a:lnTo>
                    <a:pt x="181356" y="295656"/>
                  </a:lnTo>
                  <a:lnTo>
                    <a:pt x="178053" y="298958"/>
                  </a:lnTo>
                  <a:lnTo>
                    <a:pt x="176784" y="302133"/>
                  </a:lnTo>
                  <a:lnTo>
                    <a:pt x="176784" y="353441"/>
                  </a:lnTo>
                  <a:lnTo>
                    <a:pt x="188975" y="353441"/>
                  </a:lnTo>
                  <a:lnTo>
                    <a:pt x="188975" y="305435"/>
                  </a:lnTo>
                  <a:lnTo>
                    <a:pt x="286512" y="305435"/>
                  </a:lnTo>
                  <a:lnTo>
                    <a:pt x="286512" y="302133"/>
                  </a:lnTo>
                  <a:lnTo>
                    <a:pt x="276733" y="293243"/>
                  </a:lnTo>
                  <a:close/>
                </a:path>
                <a:path w="292735" h="353694">
                  <a:moveTo>
                    <a:pt x="286512" y="305435"/>
                  </a:moveTo>
                  <a:lnTo>
                    <a:pt x="274320" y="305435"/>
                  </a:lnTo>
                  <a:lnTo>
                    <a:pt x="274320" y="353441"/>
                  </a:lnTo>
                  <a:lnTo>
                    <a:pt x="286512" y="353441"/>
                  </a:lnTo>
                  <a:lnTo>
                    <a:pt x="286512" y="305435"/>
                  </a:lnTo>
                  <a:close/>
                </a:path>
                <a:path w="292735" h="353694">
                  <a:moveTo>
                    <a:pt x="158369" y="168656"/>
                  </a:moveTo>
                  <a:lnTo>
                    <a:pt x="141224" y="168656"/>
                  </a:lnTo>
                  <a:lnTo>
                    <a:pt x="158496" y="185674"/>
                  </a:lnTo>
                  <a:lnTo>
                    <a:pt x="158496" y="227203"/>
                  </a:lnTo>
                  <a:lnTo>
                    <a:pt x="171576" y="253364"/>
                  </a:lnTo>
                  <a:lnTo>
                    <a:pt x="188975" y="276987"/>
                  </a:lnTo>
                  <a:lnTo>
                    <a:pt x="188975" y="293243"/>
                  </a:lnTo>
                  <a:lnTo>
                    <a:pt x="201168" y="293243"/>
                  </a:lnTo>
                  <a:lnTo>
                    <a:pt x="201168" y="272923"/>
                  </a:lnTo>
                  <a:lnTo>
                    <a:pt x="181990" y="246761"/>
                  </a:lnTo>
                  <a:lnTo>
                    <a:pt x="170687" y="224789"/>
                  </a:lnTo>
                  <a:lnTo>
                    <a:pt x="170687" y="197866"/>
                  </a:lnTo>
                  <a:lnTo>
                    <a:pt x="195072" y="197866"/>
                  </a:lnTo>
                  <a:lnTo>
                    <a:pt x="195072" y="193039"/>
                  </a:lnTo>
                  <a:lnTo>
                    <a:pt x="182880" y="193039"/>
                  </a:lnTo>
                  <a:lnTo>
                    <a:pt x="158369" y="168656"/>
                  </a:lnTo>
                  <a:close/>
                </a:path>
                <a:path w="292735" h="353694">
                  <a:moveTo>
                    <a:pt x="280415" y="153670"/>
                  </a:moveTo>
                  <a:lnTo>
                    <a:pt x="280415" y="224789"/>
                  </a:lnTo>
                  <a:lnTo>
                    <a:pt x="262127" y="285876"/>
                  </a:lnTo>
                  <a:lnTo>
                    <a:pt x="262127" y="293243"/>
                  </a:lnTo>
                  <a:lnTo>
                    <a:pt x="274320" y="293243"/>
                  </a:lnTo>
                  <a:lnTo>
                    <a:pt x="274320" y="287528"/>
                  </a:lnTo>
                  <a:lnTo>
                    <a:pt x="292481" y="227203"/>
                  </a:lnTo>
                  <a:lnTo>
                    <a:pt x="292608" y="171069"/>
                  </a:lnTo>
                  <a:lnTo>
                    <a:pt x="280415" y="153670"/>
                  </a:lnTo>
                  <a:close/>
                </a:path>
                <a:path w="292735" h="353694">
                  <a:moveTo>
                    <a:pt x="195072" y="197866"/>
                  </a:moveTo>
                  <a:lnTo>
                    <a:pt x="170687" y="197866"/>
                  </a:lnTo>
                  <a:lnTo>
                    <a:pt x="186309" y="213360"/>
                  </a:lnTo>
                  <a:lnTo>
                    <a:pt x="188975" y="214249"/>
                  </a:lnTo>
                  <a:lnTo>
                    <a:pt x="193548" y="212598"/>
                  </a:lnTo>
                  <a:lnTo>
                    <a:pt x="195072" y="210185"/>
                  </a:lnTo>
                  <a:lnTo>
                    <a:pt x="195072" y="197866"/>
                  </a:lnTo>
                  <a:close/>
                </a:path>
                <a:path w="292735" h="353694">
                  <a:moveTo>
                    <a:pt x="201168" y="128650"/>
                  </a:moveTo>
                  <a:lnTo>
                    <a:pt x="194056" y="129539"/>
                  </a:lnTo>
                  <a:lnTo>
                    <a:pt x="188213" y="133604"/>
                  </a:lnTo>
                  <a:lnTo>
                    <a:pt x="184276" y="139319"/>
                  </a:lnTo>
                  <a:lnTo>
                    <a:pt x="182880" y="146558"/>
                  </a:lnTo>
                  <a:lnTo>
                    <a:pt x="182880" y="193039"/>
                  </a:lnTo>
                  <a:lnTo>
                    <a:pt x="195072" y="193039"/>
                  </a:lnTo>
                  <a:lnTo>
                    <a:pt x="195072" y="143383"/>
                  </a:lnTo>
                  <a:lnTo>
                    <a:pt x="197738" y="140970"/>
                  </a:lnTo>
                  <a:lnTo>
                    <a:pt x="218312" y="140970"/>
                  </a:lnTo>
                  <a:lnTo>
                    <a:pt x="216281" y="136779"/>
                  </a:lnTo>
                  <a:lnTo>
                    <a:pt x="212344" y="131953"/>
                  </a:lnTo>
                  <a:lnTo>
                    <a:pt x="207137" y="129539"/>
                  </a:lnTo>
                  <a:lnTo>
                    <a:pt x="201168" y="128650"/>
                  </a:lnTo>
                  <a:close/>
                </a:path>
                <a:path w="292735" h="353694">
                  <a:moveTo>
                    <a:pt x="218312" y="140970"/>
                  </a:moveTo>
                  <a:lnTo>
                    <a:pt x="204470" y="140970"/>
                  </a:lnTo>
                  <a:lnTo>
                    <a:pt x="207263" y="143383"/>
                  </a:lnTo>
                  <a:lnTo>
                    <a:pt x="207263" y="188975"/>
                  </a:lnTo>
                  <a:lnTo>
                    <a:pt x="219456" y="188975"/>
                  </a:lnTo>
                  <a:lnTo>
                    <a:pt x="219456" y="155575"/>
                  </a:lnTo>
                  <a:lnTo>
                    <a:pt x="222123" y="152273"/>
                  </a:lnTo>
                  <a:lnTo>
                    <a:pt x="266826" y="152273"/>
                  </a:lnTo>
                  <a:lnTo>
                    <a:pt x="265049" y="148209"/>
                  </a:lnTo>
                  <a:lnTo>
                    <a:pt x="261874" y="145034"/>
                  </a:lnTo>
                  <a:lnTo>
                    <a:pt x="237744" y="145034"/>
                  </a:lnTo>
                  <a:lnTo>
                    <a:pt x="234441" y="142494"/>
                  </a:lnTo>
                  <a:lnTo>
                    <a:pt x="232283" y="141732"/>
                  </a:lnTo>
                  <a:lnTo>
                    <a:pt x="218821" y="141732"/>
                  </a:lnTo>
                  <a:lnTo>
                    <a:pt x="218312" y="140970"/>
                  </a:lnTo>
                  <a:close/>
                </a:path>
                <a:path w="292735" h="353694">
                  <a:moveTo>
                    <a:pt x="246507" y="152273"/>
                  </a:moveTo>
                  <a:lnTo>
                    <a:pt x="228853" y="152273"/>
                  </a:lnTo>
                  <a:lnTo>
                    <a:pt x="231648" y="155575"/>
                  </a:lnTo>
                  <a:lnTo>
                    <a:pt x="231648" y="188975"/>
                  </a:lnTo>
                  <a:lnTo>
                    <a:pt x="243839" y="188975"/>
                  </a:lnTo>
                  <a:lnTo>
                    <a:pt x="243839" y="155575"/>
                  </a:lnTo>
                  <a:lnTo>
                    <a:pt x="246507" y="152273"/>
                  </a:lnTo>
                  <a:close/>
                </a:path>
                <a:path w="292735" h="353694">
                  <a:moveTo>
                    <a:pt x="266826" y="152273"/>
                  </a:moveTo>
                  <a:lnTo>
                    <a:pt x="253237" y="152273"/>
                  </a:lnTo>
                  <a:lnTo>
                    <a:pt x="256032" y="155575"/>
                  </a:lnTo>
                  <a:lnTo>
                    <a:pt x="256032" y="188975"/>
                  </a:lnTo>
                  <a:lnTo>
                    <a:pt x="268224" y="188975"/>
                  </a:lnTo>
                  <a:lnTo>
                    <a:pt x="268224" y="167767"/>
                  </a:lnTo>
                  <a:lnTo>
                    <a:pt x="270890" y="164592"/>
                  </a:lnTo>
                  <a:lnTo>
                    <a:pt x="280415" y="164592"/>
                  </a:lnTo>
                  <a:lnTo>
                    <a:pt x="280415" y="153924"/>
                  </a:lnTo>
                  <a:lnTo>
                    <a:pt x="267588" y="153924"/>
                  </a:lnTo>
                  <a:lnTo>
                    <a:pt x="266826" y="152273"/>
                  </a:lnTo>
                  <a:close/>
                </a:path>
                <a:path w="292735" h="353694">
                  <a:moveTo>
                    <a:pt x="91439" y="0"/>
                  </a:moveTo>
                  <a:lnTo>
                    <a:pt x="37337" y="17907"/>
                  </a:lnTo>
                  <a:lnTo>
                    <a:pt x="4572" y="62737"/>
                  </a:lnTo>
                  <a:lnTo>
                    <a:pt x="0" y="92075"/>
                  </a:lnTo>
                  <a:lnTo>
                    <a:pt x="4449" y="119761"/>
                  </a:lnTo>
                  <a:lnTo>
                    <a:pt x="37337" y="165354"/>
                  </a:lnTo>
                  <a:lnTo>
                    <a:pt x="91439" y="183261"/>
                  </a:lnTo>
                  <a:lnTo>
                    <a:pt x="104901" y="182499"/>
                  </a:lnTo>
                  <a:lnTo>
                    <a:pt x="117856" y="179197"/>
                  </a:lnTo>
                  <a:lnTo>
                    <a:pt x="129921" y="174244"/>
                  </a:lnTo>
                  <a:lnTo>
                    <a:pt x="136398" y="171069"/>
                  </a:lnTo>
                  <a:lnTo>
                    <a:pt x="91439" y="171069"/>
                  </a:lnTo>
                  <a:lnTo>
                    <a:pt x="77977" y="170180"/>
                  </a:lnTo>
                  <a:lnTo>
                    <a:pt x="65277" y="167005"/>
                  </a:lnTo>
                  <a:lnTo>
                    <a:pt x="53466" y="161289"/>
                  </a:lnTo>
                  <a:lnTo>
                    <a:pt x="42799" y="154812"/>
                  </a:lnTo>
                  <a:lnTo>
                    <a:pt x="45974" y="144145"/>
                  </a:lnTo>
                  <a:lnTo>
                    <a:pt x="32258" y="144145"/>
                  </a:lnTo>
                  <a:lnTo>
                    <a:pt x="23875" y="133604"/>
                  </a:lnTo>
                  <a:lnTo>
                    <a:pt x="17525" y="120523"/>
                  </a:lnTo>
                  <a:lnTo>
                    <a:pt x="13462" y="106680"/>
                  </a:lnTo>
                  <a:lnTo>
                    <a:pt x="12191" y="92075"/>
                  </a:lnTo>
                  <a:lnTo>
                    <a:pt x="18414" y="61087"/>
                  </a:lnTo>
                  <a:lnTo>
                    <a:pt x="35306" y="35813"/>
                  </a:lnTo>
                  <a:lnTo>
                    <a:pt x="60578" y="18669"/>
                  </a:lnTo>
                  <a:lnTo>
                    <a:pt x="91439" y="12192"/>
                  </a:lnTo>
                  <a:lnTo>
                    <a:pt x="134428" y="12192"/>
                  </a:lnTo>
                  <a:lnTo>
                    <a:pt x="120269" y="4825"/>
                  </a:lnTo>
                  <a:lnTo>
                    <a:pt x="91439" y="0"/>
                  </a:lnTo>
                  <a:close/>
                </a:path>
                <a:path w="292735" h="353694">
                  <a:moveTo>
                    <a:pt x="177926" y="151511"/>
                  </a:moveTo>
                  <a:lnTo>
                    <a:pt x="160655" y="151511"/>
                  </a:lnTo>
                  <a:lnTo>
                    <a:pt x="182880" y="173482"/>
                  </a:lnTo>
                  <a:lnTo>
                    <a:pt x="182880" y="156337"/>
                  </a:lnTo>
                  <a:lnTo>
                    <a:pt x="177926" y="151511"/>
                  </a:lnTo>
                  <a:close/>
                </a:path>
                <a:path w="292735" h="353694">
                  <a:moveTo>
                    <a:pt x="139953" y="124460"/>
                  </a:moveTo>
                  <a:lnTo>
                    <a:pt x="139953" y="154812"/>
                  </a:lnTo>
                  <a:lnTo>
                    <a:pt x="129286" y="161289"/>
                  </a:lnTo>
                  <a:lnTo>
                    <a:pt x="117475" y="167005"/>
                  </a:lnTo>
                  <a:lnTo>
                    <a:pt x="104775" y="170180"/>
                  </a:lnTo>
                  <a:lnTo>
                    <a:pt x="91439" y="171069"/>
                  </a:lnTo>
                  <a:lnTo>
                    <a:pt x="136398" y="171069"/>
                  </a:lnTo>
                  <a:lnTo>
                    <a:pt x="141224" y="168656"/>
                  </a:lnTo>
                  <a:lnTo>
                    <a:pt x="158369" y="168656"/>
                  </a:lnTo>
                  <a:lnTo>
                    <a:pt x="151002" y="161289"/>
                  </a:lnTo>
                  <a:lnTo>
                    <a:pt x="157734" y="154812"/>
                  </a:lnTo>
                  <a:lnTo>
                    <a:pt x="160655" y="151511"/>
                  </a:lnTo>
                  <a:lnTo>
                    <a:pt x="177926" y="151511"/>
                  </a:lnTo>
                  <a:lnTo>
                    <a:pt x="170561" y="144145"/>
                  </a:lnTo>
                  <a:lnTo>
                    <a:pt x="150495" y="144145"/>
                  </a:lnTo>
                  <a:lnTo>
                    <a:pt x="144652" y="130301"/>
                  </a:lnTo>
                  <a:lnTo>
                    <a:pt x="139953" y="124460"/>
                  </a:lnTo>
                  <a:close/>
                </a:path>
                <a:path w="292735" h="353694">
                  <a:moveTo>
                    <a:pt x="280415" y="164592"/>
                  </a:moveTo>
                  <a:lnTo>
                    <a:pt x="277622" y="164592"/>
                  </a:lnTo>
                  <a:lnTo>
                    <a:pt x="280415" y="167767"/>
                  </a:lnTo>
                  <a:lnTo>
                    <a:pt x="280415" y="164592"/>
                  </a:lnTo>
                  <a:close/>
                </a:path>
                <a:path w="292735" h="353694">
                  <a:moveTo>
                    <a:pt x="132080" y="116459"/>
                  </a:moveTo>
                  <a:lnTo>
                    <a:pt x="109600" y="116459"/>
                  </a:lnTo>
                  <a:lnTo>
                    <a:pt x="116839" y="120523"/>
                  </a:lnTo>
                  <a:lnTo>
                    <a:pt x="126364" y="127126"/>
                  </a:lnTo>
                  <a:lnTo>
                    <a:pt x="135127" y="138430"/>
                  </a:lnTo>
                  <a:lnTo>
                    <a:pt x="139953" y="154812"/>
                  </a:lnTo>
                  <a:lnTo>
                    <a:pt x="139953" y="124460"/>
                  </a:lnTo>
                  <a:lnTo>
                    <a:pt x="136271" y="119761"/>
                  </a:lnTo>
                  <a:lnTo>
                    <a:pt x="132080" y="116459"/>
                  </a:lnTo>
                  <a:close/>
                </a:path>
                <a:path w="292735" h="353694">
                  <a:moveTo>
                    <a:pt x="274320" y="152273"/>
                  </a:moveTo>
                  <a:lnTo>
                    <a:pt x="271907" y="152273"/>
                  </a:lnTo>
                  <a:lnTo>
                    <a:pt x="269621" y="153162"/>
                  </a:lnTo>
                  <a:lnTo>
                    <a:pt x="267588" y="153924"/>
                  </a:lnTo>
                  <a:lnTo>
                    <a:pt x="280415" y="153924"/>
                  </a:lnTo>
                  <a:lnTo>
                    <a:pt x="280415" y="153670"/>
                  </a:lnTo>
                  <a:lnTo>
                    <a:pt x="274320" y="152273"/>
                  </a:lnTo>
                  <a:close/>
                </a:path>
                <a:path w="292735" h="353694">
                  <a:moveTo>
                    <a:pt x="249936" y="140970"/>
                  </a:moveTo>
                  <a:lnTo>
                    <a:pt x="245237" y="140970"/>
                  </a:lnTo>
                  <a:lnTo>
                    <a:pt x="240919" y="142494"/>
                  </a:lnTo>
                  <a:lnTo>
                    <a:pt x="237744" y="145034"/>
                  </a:lnTo>
                  <a:lnTo>
                    <a:pt x="261874" y="145034"/>
                  </a:lnTo>
                  <a:lnTo>
                    <a:pt x="261112" y="144145"/>
                  </a:lnTo>
                  <a:lnTo>
                    <a:pt x="255905" y="141732"/>
                  </a:lnTo>
                  <a:lnTo>
                    <a:pt x="249936" y="140970"/>
                  </a:lnTo>
                  <a:close/>
                </a:path>
                <a:path w="292735" h="353694">
                  <a:moveTo>
                    <a:pt x="91439" y="36703"/>
                  </a:moveTo>
                  <a:lnTo>
                    <a:pt x="81407" y="37464"/>
                  </a:lnTo>
                  <a:lnTo>
                    <a:pt x="58800" y="53721"/>
                  </a:lnTo>
                  <a:lnTo>
                    <a:pt x="54863" y="76581"/>
                  </a:lnTo>
                  <a:lnTo>
                    <a:pt x="55372" y="85471"/>
                  </a:lnTo>
                  <a:lnTo>
                    <a:pt x="57276" y="93725"/>
                  </a:lnTo>
                  <a:lnTo>
                    <a:pt x="60071" y="100964"/>
                  </a:lnTo>
                  <a:lnTo>
                    <a:pt x="64008" y="107569"/>
                  </a:lnTo>
                  <a:lnTo>
                    <a:pt x="55752" y="112395"/>
                  </a:lnTo>
                  <a:lnTo>
                    <a:pt x="46609" y="119761"/>
                  </a:lnTo>
                  <a:lnTo>
                    <a:pt x="38100" y="130301"/>
                  </a:lnTo>
                  <a:lnTo>
                    <a:pt x="32258" y="144145"/>
                  </a:lnTo>
                  <a:lnTo>
                    <a:pt x="45974" y="144145"/>
                  </a:lnTo>
                  <a:lnTo>
                    <a:pt x="47625" y="138430"/>
                  </a:lnTo>
                  <a:lnTo>
                    <a:pt x="56387" y="127126"/>
                  </a:lnTo>
                  <a:lnTo>
                    <a:pt x="65912" y="120523"/>
                  </a:lnTo>
                  <a:lnTo>
                    <a:pt x="73151" y="116459"/>
                  </a:lnTo>
                  <a:lnTo>
                    <a:pt x="132080" y="116459"/>
                  </a:lnTo>
                  <a:lnTo>
                    <a:pt x="127000" y="112395"/>
                  </a:lnTo>
                  <a:lnTo>
                    <a:pt x="122936" y="109982"/>
                  </a:lnTo>
                  <a:lnTo>
                    <a:pt x="91439" y="109982"/>
                  </a:lnTo>
                  <a:lnTo>
                    <a:pt x="81152" y="107569"/>
                  </a:lnTo>
                  <a:lnTo>
                    <a:pt x="73406" y="100203"/>
                  </a:lnTo>
                  <a:lnTo>
                    <a:pt x="68707" y="89535"/>
                  </a:lnTo>
                  <a:lnTo>
                    <a:pt x="67056" y="76581"/>
                  </a:lnTo>
                  <a:lnTo>
                    <a:pt x="67183" y="70104"/>
                  </a:lnTo>
                  <a:lnTo>
                    <a:pt x="84709" y="49657"/>
                  </a:lnTo>
                  <a:lnTo>
                    <a:pt x="91439" y="48895"/>
                  </a:lnTo>
                  <a:lnTo>
                    <a:pt x="115824" y="48895"/>
                  </a:lnTo>
                  <a:lnTo>
                    <a:pt x="115824" y="43180"/>
                  </a:lnTo>
                  <a:lnTo>
                    <a:pt x="109347" y="39878"/>
                  </a:lnTo>
                  <a:lnTo>
                    <a:pt x="101346" y="37464"/>
                  </a:lnTo>
                  <a:lnTo>
                    <a:pt x="91439" y="36703"/>
                  </a:lnTo>
                  <a:close/>
                </a:path>
                <a:path w="292735" h="353694">
                  <a:moveTo>
                    <a:pt x="170687" y="48133"/>
                  </a:moveTo>
                  <a:lnTo>
                    <a:pt x="170687" y="92075"/>
                  </a:lnTo>
                  <a:lnTo>
                    <a:pt x="169290" y="106680"/>
                  </a:lnTo>
                  <a:lnTo>
                    <a:pt x="165226" y="120523"/>
                  </a:lnTo>
                  <a:lnTo>
                    <a:pt x="159003" y="133604"/>
                  </a:lnTo>
                  <a:lnTo>
                    <a:pt x="150495" y="144145"/>
                  </a:lnTo>
                  <a:lnTo>
                    <a:pt x="170561" y="144145"/>
                  </a:lnTo>
                  <a:lnTo>
                    <a:pt x="168148" y="141732"/>
                  </a:lnTo>
                  <a:lnTo>
                    <a:pt x="174371" y="130301"/>
                  </a:lnTo>
                  <a:lnTo>
                    <a:pt x="178943" y="118110"/>
                  </a:lnTo>
                  <a:lnTo>
                    <a:pt x="181863" y="105029"/>
                  </a:lnTo>
                  <a:lnTo>
                    <a:pt x="182880" y="92075"/>
                  </a:lnTo>
                  <a:lnTo>
                    <a:pt x="178181" y="62737"/>
                  </a:lnTo>
                  <a:lnTo>
                    <a:pt x="170687" y="48133"/>
                  </a:lnTo>
                  <a:close/>
                </a:path>
                <a:path w="292735" h="353694">
                  <a:moveTo>
                    <a:pt x="230124" y="140970"/>
                  </a:moveTo>
                  <a:lnTo>
                    <a:pt x="220852" y="140970"/>
                  </a:lnTo>
                  <a:lnTo>
                    <a:pt x="218821" y="141732"/>
                  </a:lnTo>
                  <a:lnTo>
                    <a:pt x="232283" y="141732"/>
                  </a:lnTo>
                  <a:lnTo>
                    <a:pt x="230124" y="140970"/>
                  </a:lnTo>
                  <a:close/>
                </a:path>
                <a:path w="292735" h="353694">
                  <a:moveTo>
                    <a:pt x="109600" y="116459"/>
                  </a:moveTo>
                  <a:lnTo>
                    <a:pt x="73151" y="116459"/>
                  </a:lnTo>
                  <a:lnTo>
                    <a:pt x="77215" y="118872"/>
                  </a:lnTo>
                  <a:lnTo>
                    <a:pt x="81661" y="120523"/>
                  </a:lnTo>
                  <a:lnTo>
                    <a:pt x="86360" y="122174"/>
                  </a:lnTo>
                  <a:lnTo>
                    <a:pt x="96393" y="122174"/>
                  </a:lnTo>
                  <a:lnTo>
                    <a:pt x="101091" y="120523"/>
                  </a:lnTo>
                  <a:lnTo>
                    <a:pt x="105537" y="118872"/>
                  </a:lnTo>
                  <a:lnTo>
                    <a:pt x="109600" y="116459"/>
                  </a:lnTo>
                  <a:close/>
                </a:path>
                <a:path w="292735" h="353694">
                  <a:moveTo>
                    <a:pt x="115824" y="43180"/>
                  </a:moveTo>
                  <a:lnTo>
                    <a:pt x="115824" y="76581"/>
                  </a:lnTo>
                  <a:lnTo>
                    <a:pt x="114173" y="89535"/>
                  </a:lnTo>
                  <a:lnTo>
                    <a:pt x="109347" y="100203"/>
                  </a:lnTo>
                  <a:lnTo>
                    <a:pt x="101726" y="107569"/>
                  </a:lnTo>
                  <a:lnTo>
                    <a:pt x="91439" y="109982"/>
                  </a:lnTo>
                  <a:lnTo>
                    <a:pt x="122936" y="109982"/>
                  </a:lnTo>
                  <a:lnTo>
                    <a:pt x="118745" y="107569"/>
                  </a:lnTo>
                  <a:lnTo>
                    <a:pt x="122682" y="100964"/>
                  </a:lnTo>
                  <a:lnTo>
                    <a:pt x="125602" y="93725"/>
                  </a:lnTo>
                  <a:lnTo>
                    <a:pt x="127381" y="85471"/>
                  </a:lnTo>
                  <a:lnTo>
                    <a:pt x="128015" y="76581"/>
                  </a:lnTo>
                  <a:lnTo>
                    <a:pt x="127508" y="67563"/>
                  </a:lnTo>
                  <a:lnTo>
                    <a:pt x="126237" y="60325"/>
                  </a:lnTo>
                  <a:lnTo>
                    <a:pt x="123951" y="53721"/>
                  </a:lnTo>
                  <a:lnTo>
                    <a:pt x="121031" y="48895"/>
                  </a:lnTo>
                  <a:lnTo>
                    <a:pt x="120595" y="48133"/>
                  </a:lnTo>
                  <a:lnTo>
                    <a:pt x="115824" y="43180"/>
                  </a:lnTo>
                  <a:close/>
                </a:path>
                <a:path w="292735" h="353694">
                  <a:moveTo>
                    <a:pt x="134428" y="12192"/>
                  </a:moveTo>
                  <a:lnTo>
                    <a:pt x="91439" y="12192"/>
                  </a:lnTo>
                  <a:lnTo>
                    <a:pt x="122174" y="18669"/>
                  </a:lnTo>
                  <a:lnTo>
                    <a:pt x="147447" y="35813"/>
                  </a:lnTo>
                  <a:lnTo>
                    <a:pt x="164464" y="61087"/>
                  </a:lnTo>
                  <a:lnTo>
                    <a:pt x="170687" y="92075"/>
                  </a:lnTo>
                  <a:lnTo>
                    <a:pt x="170687" y="48133"/>
                  </a:lnTo>
                  <a:lnTo>
                    <a:pt x="145414" y="17907"/>
                  </a:lnTo>
                  <a:lnTo>
                    <a:pt x="134428" y="12192"/>
                  </a:lnTo>
                  <a:close/>
                </a:path>
                <a:path w="292735" h="353694">
                  <a:moveTo>
                    <a:pt x="115824" y="48895"/>
                  </a:moveTo>
                  <a:lnTo>
                    <a:pt x="91439" y="48895"/>
                  </a:lnTo>
                  <a:lnTo>
                    <a:pt x="98044" y="49657"/>
                  </a:lnTo>
                  <a:lnTo>
                    <a:pt x="115570" y="70104"/>
                  </a:lnTo>
                  <a:lnTo>
                    <a:pt x="115824" y="76581"/>
                  </a:lnTo>
                  <a:lnTo>
                    <a:pt x="115824" y="48895"/>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0" name="Group 59">
            <a:extLst>
              <a:ext uri="{FF2B5EF4-FFF2-40B4-BE49-F238E27FC236}">
                <a16:creationId xmlns:a16="http://schemas.microsoft.com/office/drawing/2014/main" id="{CAB13D71-2F5B-C68F-AB69-9FCE6B679C97}"/>
              </a:ext>
            </a:extLst>
          </p:cNvPr>
          <p:cNvGrpSpPr/>
          <p:nvPr/>
        </p:nvGrpSpPr>
        <p:grpSpPr>
          <a:xfrm>
            <a:off x="2369884" y="3279992"/>
            <a:ext cx="329565" cy="390525"/>
            <a:chOff x="5253228" y="1616202"/>
            <a:chExt cx="329565" cy="390525"/>
          </a:xfrm>
        </p:grpSpPr>
        <p:pic>
          <p:nvPicPr>
            <p:cNvPr id="58" name="object 85">
              <a:extLst>
                <a:ext uri="{FF2B5EF4-FFF2-40B4-BE49-F238E27FC236}">
                  <a16:creationId xmlns:a16="http://schemas.microsoft.com/office/drawing/2014/main" id="{A05733BF-225C-824D-A75B-338012D9C6D7}"/>
                </a:ext>
              </a:extLst>
            </p:cNvPr>
            <p:cNvPicPr/>
            <p:nvPr/>
          </p:nvPicPr>
          <p:blipFill>
            <a:blip r:embed="rId3" cstate="screen">
              <a:extLst>
                <a:ext uri="{28A0092B-C50C-407E-A947-70E740481C1C}">
                  <a14:useLocalDpi xmlns:a14="http://schemas.microsoft.com/office/drawing/2010/main"/>
                </a:ext>
              </a:extLst>
            </a:blip>
            <a:stretch>
              <a:fillRect/>
            </a:stretch>
          </p:blipFill>
          <p:spPr>
            <a:xfrm>
              <a:off x="5442203" y="1647189"/>
              <a:ext cx="109728" cy="109982"/>
            </a:xfrm>
            <a:prstGeom prst="rect">
              <a:avLst/>
            </a:prstGeom>
          </p:spPr>
        </p:pic>
        <p:sp>
          <p:nvSpPr>
            <p:cNvPr id="59" name="object 92">
              <a:extLst>
                <a:ext uri="{FF2B5EF4-FFF2-40B4-BE49-F238E27FC236}">
                  <a16:creationId xmlns:a16="http://schemas.microsoft.com/office/drawing/2014/main" id="{E08AC03C-79CB-90C4-19C3-0F30213C9CB2}"/>
                </a:ext>
              </a:extLst>
            </p:cNvPr>
            <p:cNvSpPr/>
            <p:nvPr/>
          </p:nvSpPr>
          <p:spPr>
            <a:xfrm>
              <a:off x="5253228" y="1616202"/>
              <a:ext cx="329565" cy="390525"/>
            </a:xfrm>
            <a:custGeom>
              <a:avLst/>
              <a:gdLst/>
              <a:ahLst/>
              <a:cxnLst/>
              <a:rect l="l" t="t" r="r" b="b"/>
              <a:pathLst>
                <a:path w="329564" h="390525">
                  <a:moveTo>
                    <a:pt x="126364" y="66294"/>
                  </a:moveTo>
                  <a:lnTo>
                    <a:pt x="80137" y="84709"/>
                  </a:lnTo>
                  <a:lnTo>
                    <a:pt x="38100" y="120650"/>
                  </a:lnTo>
                  <a:lnTo>
                    <a:pt x="10160" y="168656"/>
                  </a:lnTo>
                  <a:lnTo>
                    <a:pt x="0" y="225678"/>
                  </a:lnTo>
                  <a:lnTo>
                    <a:pt x="2667" y="255777"/>
                  </a:lnTo>
                  <a:lnTo>
                    <a:pt x="22479" y="308737"/>
                  </a:lnTo>
                  <a:lnTo>
                    <a:pt x="58547" y="351917"/>
                  </a:lnTo>
                  <a:lnTo>
                    <a:pt x="107187" y="380492"/>
                  </a:lnTo>
                  <a:lnTo>
                    <a:pt x="164592" y="390271"/>
                  </a:lnTo>
                  <a:lnTo>
                    <a:pt x="194183" y="387731"/>
                  </a:lnTo>
                  <a:lnTo>
                    <a:pt x="222123" y="380492"/>
                  </a:lnTo>
                  <a:lnTo>
                    <a:pt x="227202" y="377951"/>
                  </a:lnTo>
                  <a:lnTo>
                    <a:pt x="158496" y="377951"/>
                  </a:lnTo>
                  <a:lnTo>
                    <a:pt x="148844" y="374776"/>
                  </a:lnTo>
                  <a:lnTo>
                    <a:pt x="147447" y="373888"/>
                  </a:lnTo>
                  <a:lnTo>
                    <a:pt x="126364" y="373888"/>
                  </a:lnTo>
                  <a:lnTo>
                    <a:pt x="103632" y="365760"/>
                  </a:lnTo>
                  <a:lnTo>
                    <a:pt x="82804" y="354330"/>
                  </a:lnTo>
                  <a:lnTo>
                    <a:pt x="63881" y="340487"/>
                  </a:lnTo>
                  <a:lnTo>
                    <a:pt x="47498" y="323469"/>
                  </a:lnTo>
                  <a:lnTo>
                    <a:pt x="158496" y="323469"/>
                  </a:lnTo>
                  <a:lnTo>
                    <a:pt x="158496" y="311150"/>
                  </a:lnTo>
                  <a:lnTo>
                    <a:pt x="38354" y="311150"/>
                  </a:lnTo>
                  <a:lnTo>
                    <a:pt x="27939" y="293243"/>
                  </a:lnTo>
                  <a:lnTo>
                    <a:pt x="19938" y="274574"/>
                  </a:lnTo>
                  <a:lnTo>
                    <a:pt x="14732" y="253364"/>
                  </a:lnTo>
                  <a:lnTo>
                    <a:pt x="12319" y="232156"/>
                  </a:lnTo>
                  <a:lnTo>
                    <a:pt x="91439" y="232156"/>
                  </a:lnTo>
                  <a:lnTo>
                    <a:pt x="91439" y="219963"/>
                  </a:lnTo>
                  <a:lnTo>
                    <a:pt x="12319" y="219963"/>
                  </a:lnTo>
                  <a:lnTo>
                    <a:pt x="14648" y="198755"/>
                  </a:lnTo>
                  <a:lnTo>
                    <a:pt x="14732" y="197993"/>
                  </a:lnTo>
                  <a:lnTo>
                    <a:pt x="19938" y="177673"/>
                  </a:lnTo>
                  <a:lnTo>
                    <a:pt x="27939" y="158876"/>
                  </a:lnTo>
                  <a:lnTo>
                    <a:pt x="38354" y="140970"/>
                  </a:lnTo>
                  <a:lnTo>
                    <a:pt x="91439" y="140970"/>
                  </a:lnTo>
                  <a:lnTo>
                    <a:pt x="91439" y="128777"/>
                  </a:lnTo>
                  <a:lnTo>
                    <a:pt x="47498" y="128777"/>
                  </a:lnTo>
                  <a:lnTo>
                    <a:pt x="63881" y="111633"/>
                  </a:lnTo>
                  <a:lnTo>
                    <a:pt x="82804" y="97789"/>
                  </a:lnTo>
                  <a:lnTo>
                    <a:pt x="103632" y="86360"/>
                  </a:lnTo>
                  <a:lnTo>
                    <a:pt x="126364" y="78232"/>
                  </a:lnTo>
                  <a:lnTo>
                    <a:pt x="126364" y="66294"/>
                  </a:lnTo>
                  <a:close/>
                </a:path>
                <a:path w="329564" h="390525">
                  <a:moveTo>
                    <a:pt x="243839" y="0"/>
                  </a:moveTo>
                  <a:lnTo>
                    <a:pt x="216281" y="4952"/>
                  </a:lnTo>
                  <a:lnTo>
                    <a:pt x="192405" y="18034"/>
                  </a:lnTo>
                  <a:lnTo>
                    <a:pt x="173862" y="36702"/>
                  </a:lnTo>
                  <a:lnTo>
                    <a:pt x="162051" y="61087"/>
                  </a:lnTo>
                  <a:lnTo>
                    <a:pt x="159385" y="61468"/>
                  </a:lnTo>
                  <a:lnTo>
                    <a:pt x="159385" y="74168"/>
                  </a:lnTo>
                  <a:lnTo>
                    <a:pt x="158876" y="77470"/>
                  </a:lnTo>
                  <a:lnTo>
                    <a:pt x="158496" y="81534"/>
                  </a:lnTo>
                  <a:lnTo>
                    <a:pt x="158496" y="377951"/>
                  </a:lnTo>
                  <a:lnTo>
                    <a:pt x="170687" y="377951"/>
                  </a:lnTo>
                  <a:lnTo>
                    <a:pt x="170687" y="323469"/>
                  </a:lnTo>
                  <a:lnTo>
                    <a:pt x="220599" y="323469"/>
                  </a:lnTo>
                  <a:lnTo>
                    <a:pt x="220599" y="311150"/>
                  </a:lnTo>
                  <a:lnTo>
                    <a:pt x="170687" y="311150"/>
                  </a:lnTo>
                  <a:lnTo>
                    <a:pt x="170687" y="232156"/>
                  </a:lnTo>
                  <a:lnTo>
                    <a:pt x="237744" y="232156"/>
                  </a:lnTo>
                  <a:lnTo>
                    <a:pt x="237744" y="219963"/>
                  </a:lnTo>
                  <a:lnTo>
                    <a:pt x="170687" y="219963"/>
                  </a:lnTo>
                  <a:lnTo>
                    <a:pt x="170687" y="140970"/>
                  </a:lnTo>
                  <a:lnTo>
                    <a:pt x="191008" y="140970"/>
                  </a:lnTo>
                  <a:lnTo>
                    <a:pt x="187071" y="134493"/>
                  </a:lnTo>
                  <a:lnTo>
                    <a:pt x="184276" y="128777"/>
                  </a:lnTo>
                  <a:lnTo>
                    <a:pt x="170772" y="86360"/>
                  </a:lnTo>
                  <a:lnTo>
                    <a:pt x="170687" y="85598"/>
                  </a:lnTo>
                  <a:lnTo>
                    <a:pt x="172974" y="74168"/>
                  </a:lnTo>
                  <a:lnTo>
                    <a:pt x="176530" y="57023"/>
                  </a:lnTo>
                  <a:lnTo>
                    <a:pt x="192150" y="34289"/>
                  </a:lnTo>
                  <a:lnTo>
                    <a:pt x="215392" y="18034"/>
                  </a:lnTo>
                  <a:lnTo>
                    <a:pt x="243839" y="12319"/>
                  </a:lnTo>
                  <a:lnTo>
                    <a:pt x="285009" y="12319"/>
                  </a:lnTo>
                  <a:lnTo>
                    <a:pt x="270891" y="4952"/>
                  </a:lnTo>
                  <a:lnTo>
                    <a:pt x="243839" y="0"/>
                  </a:lnTo>
                  <a:close/>
                </a:path>
                <a:path w="329564" h="390525">
                  <a:moveTo>
                    <a:pt x="281686" y="311150"/>
                  </a:moveTo>
                  <a:lnTo>
                    <a:pt x="220599" y="311150"/>
                  </a:lnTo>
                  <a:lnTo>
                    <a:pt x="220599" y="323469"/>
                  </a:lnTo>
                  <a:lnTo>
                    <a:pt x="206375" y="350265"/>
                  </a:lnTo>
                  <a:lnTo>
                    <a:pt x="189737" y="369062"/>
                  </a:lnTo>
                  <a:lnTo>
                    <a:pt x="170687" y="377951"/>
                  </a:lnTo>
                  <a:lnTo>
                    <a:pt x="227202" y="377951"/>
                  </a:lnTo>
                  <a:lnTo>
                    <a:pt x="235712" y="373888"/>
                  </a:lnTo>
                  <a:lnTo>
                    <a:pt x="202819" y="373888"/>
                  </a:lnTo>
                  <a:lnTo>
                    <a:pt x="209931" y="365760"/>
                  </a:lnTo>
                  <a:lnTo>
                    <a:pt x="225679" y="341375"/>
                  </a:lnTo>
                  <a:lnTo>
                    <a:pt x="233680" y="323469"/>
                  </a:lnTo>
                  <a:lnTo>
                    <a:pt x="281686" y="323469"/>
                  </a:lnTo>
                  <a:lnTo>
                    <a:pt x="281686" y="311150"/>
                  </a:lnTo>
                  <a:close/>
                </a:path>
                <a:path w="329564" h="390525">
                  <a:moveTo>
                    <a:pt x="108712" y="323469"/>
                  </a:moveTo>
                  <a:lnTo>
                    <a:pt x="95631" y="323469"/>
                  </a:lnTo>
                  <a:lnTo>
                    <a:pt x="99441" y="333248"/>
                  </a:lnTo>
                  <a:lnTo>
                    <a:pt x="103632" y="341375"/>
                  </a:lnTo>
                  <a:lnTo>
                    <a:pt x="119380" y="365760"/>
                  </a:lnTo>
                  <a:lnTo>
                    <a:pt x="126364" y="373888"/>
                  </a:lnTo>
                  <a:lnTo>
                    <a:pt x="126364" y="354964"/>
                  </a:lnTo>
                  <a:lnTo>
                    <a:pt x="122936" y="350265"/>
                  </a:lnTo>
                  <a:lnTo>
                    <a:pt x="118999" y="344550"/>
                  </a:lnTo>
                  <a:lnTo>
                    <a:pt x="115316" y="338074"/>
                  </a:lnTo>
                  <a:lnTo>
                    <a:pt x="111887" y="330708"/>
                  </a:lnTo>
                  <a:lnTo>
                    <a:pt x="108712" y="323469"/>
                  </a:lnTo>
                  <a:close/>
                </a:path>
                <a:path w="329564" h="390525">
                  <a:moveTo>
                    <a:pt x="126364" y="354964"/>
                  </a:moveTo>
                  <a:lnTo>
                    <a:pt x="126364" y="373888"/>
                  </a:lnTo>
                  <a:lnTo>
                    <a:pt x="147447" y="373888"/>
                  </a:lnTo>
                  <a:lnTo>
                    <a:pt x="139573" y="369062"/>
                  </a:lnTo>
                  <a:lnTo>
                    <a:pt x="130937" y="360934"/>
                  </a:lnTo>
                  <a:lnTo>
                    <a:pt x="126364" y="354964"/>
                  </a:lnTo>
                  <a:close/>
                </a:path>
                <a:path w="329564" h="390525">
                  <a:moveTo>
                    <a:pt x="316864" y="163830"/>
                  </a:moveTo>
                  <a:lnTo>
                    <a:pt x="316864" y="232156"/>
                  </a:lnTo>
                  <a:lnTo>
                    <a:pt x="314579" y="253364"/>
                  </a:lnTo>
                  <a:lnTo>
                    <a:pt x="309245" y="274574"/>
                  </a:lnTo>
                  <a:lnTo>
                    <a:pt x="301371" y="293243"/>
                  </a:lnTo>
                  <a:lnTo>
                    <a:pt x="290957" y="311150"/>
                  </a:lnTo>
                  <a:lnTo>
                    <a:pt x="281686" y="311150"/>
                  </a:lnTo>
                  <a:lnTo>
                    <a:pt x="281686" y="323469"/>
                  </a:lnTo>
                  <a:lnTo>
                    <a:pt x="265302" y="340487"/>
                  </a:lnTo>
                  <a:lnTo>
                    <a:pt x="246507" y="354330"/>
                  </a:lnTo>
                  <a:lnTo>
                    <a:pt x="225551" y="365760"/>
                  </a:lnTo>
                  <a:lnTo>
                    <a:pt x="202819" y="373888"/>
                  </a:lnTo>
                  <a:lnTo>
                    <a:pt x="235712" y="373888"/>
                  </a:lnTo>
                  <a:lnTo>
                    <a:pt x="270637" y="351917"/>
                  </a:lnTo>
                  <a:lnTo>
                    <a:pt x="305054" y="311150"/>
                  </a:lnTo>
                  <a:lnTo>
                    <a:pt x="326517" y="255777"/>
                  </a:lnTo>
                  <a:lnTo>
                    <a:pt x="329184" y="225678"/>
                  </a:lnTo>
                  <a:lnTo>
                    <a:pt x="328802" y="219963"/>
                  </a:lnTo>
                  <a:lnTo>
                    <a:pt x="327913" y="205359"/>
                  </a:lnTo>
                  <a:lnTo>
                    <a:pt x="327787" y="204470"/>
                  </a:lnTo>
                  <a:lnTo>
                    <a:pt x="323850" y="184150"/>
                  </a:lnTo>
                  <a:lnTo>
                    <a:pt x="317246" y="164592"/>
                  </a:lnTo>
                  <a:lnTo>
                    <a:pt x="316864" y="163830"/>
                  </a:lnTo>
                  <a:close/>
                </a:path>
                <a:path w="329564" h="390525">
                  <a:moveTo>
                    <a:pt x="91439" y="232156"/>
                  </a:moveTo>
                  <a:lnTo>
                    <a:pt x="79375" y="232156"/>
                  </a:lnTo>
                  <a:lnTo>
                    <a:pt x="80518" y="253364"/>
                  </a:lnTo>
                  <a:lnTo>
                    <a:pt x="82931" y="273685"/>
                  </a:lnTo>
                  <a:lnTo>
                    <a:pt x="86613" y="293243"/>
                  </a:lnTo>
                  <a:lnTo>
                    <a:pt x="91439" y="311150"/>
                  </a:lnTo>
                  <a:lnTo>
                    <a:pt x="91439" y="232156"/>
                  </a:lnTo>
                  <a:close/>
                </a:path>
                <a:path w="329564" h="390525">
                  <a:moveTo>
                    <a:pt x="158496" y="128777"/>
                  </a:moveTo>
                  <a:lnTo>
                    <a:pt x="91439" y="128777"/>
                  </a:lnTo>
                  <a:lnTo>
                    <a:pt x="91439" y="311150"/>
                  </a:lnTo>
                  <a:lnTo>
                    <a:pt x="104267" y="311150"/>
                  </a:lnTo>
                  <a:lnTo>
                    <a:pt x="99187" y="293243"/>
                  </a:lnTo>
                  <a:lnTo>
                    <a:pt x="95250" y="273685"/>
                  </a:lnTo>
                  <a:lnTo>
                    <a:pt x="92710" y="253364"/>
                  </a:lnTo>
                  <a:lnTo>
                    <a:pt x="91567" y="232156"/>
                  </a:lnTo>
                  <a:lnTo>
                    <a:pt x="158496" y="232156"/>
                  </a:lnTo>
                  <a:lnTo>
                    <a:pt x="158496" y="219963"/>
                  </a:lnTo>
                  <a:lnTo>
                    <a:pt x="91567" y="219963"/>
                  </a:lnTo>
                  <a:lnTo>
                    <a:pt x="92634" y="200151"/>
                  </a:lnTo>
                  <a:lnTo>
                    <a:pt x="99187" y="158876"/>
                  </a:lnTo>
                  <a:lnTo>
                    <a:pt x="104267" y="140970"/>
                  </a:lnTo>
                  <a:lnTo>
                    <a:pt x="158496" y="140970"/>
                  </a:lnTo>
                  <a:lnTo>
                    <a:pt x="158496" y="128777"/>
                  </a:lnTo>
                  <a:close/>
                </a:path>
                <a:path w="329564" h="390525">
                  <a:moveTo>
                    <a:pt x="237744" y="208914"/>
                  </a:moveTo>
                  <a:lnTo>
                    <a:pt x="237744" y="232156"/>
                  </a:lnTo>
                  <a:lnTo>
                    <a:pt x="236600" y="253364"/>
                  </a:lnTo>
                  <a:lnTo>
                    <a:pt x="234061" y="273685"/>
                  </a:lnTo>
                  <a:lnTo>
                    <a:pt x="230124" y="293243"/>
                  </a:lnTo>
                  <a:lnTo>
                    <a:pt x="225044" y="311150"/>
                  </a:lnTo>
                  <a:lnTo>
                    <a:pt x="237744" y="311150"/>
                  </a:lnTo>
                  <a:lnTo>
                    <a:pt x="242697" y="293243"/>
                  </a:lnTo>
                  <a:lnTo>
                    <a:pt x="246380" y="273685"/>
                  </a:lnTo>
                  <a:lnTo>
                    <a:pt x="248793" y="253364"/>
                  </a:lnTo>
                  <a:lnTo>
                    <a:pt x="249936" y="232156"/>
                  </a:lnTo>
                  <a:lnTo>
                    <a:pt x="316864" y="232156"/>
                  </a:lnTo>
                  <a:lnTo>
                    <a:pt x="316864" y="219963"/>
                  </a:lnTo>
                  <a:lnTo>
                    <a:pt x="256921" y="219963"/>
                  </a:lnTo>
                  <a:lnTo>
                    <a:pt x="259461" y="216788"/>
                  </a:lnTo>
                  <a:lnTo>
                    <a:pt x="243839" y="216788"/>
                  </a:lnTo>
                  <a:lnTo>
                    <a:pt x="237744" y="208914"/>
                  </a:lnTo>
                  <a:close/>
                </a:path>
                <a:path w="329564" h="390525">
                  <a:moveTo>
                    <a:pt x="91439" y="140970"/>
                  </a:moveTo>
                  <a:lnTo>
                    <a:pt x="82931" y="178435"/>
                  </a:lnTo>
                  <a:lnTo>
                    <a:pt x="79375" y="219963"/>
                  </a:lnTo>
                  <a:lnTo>
                    <a:pt x="91439" y="219963"/>
                  </a:lnTo>
                  <a:lnTo>
                    <a:pt x="91439" y="140970"/>
                  </a:lnTo>
                  <a:close/>
                </a:path>
                <a:path w="329564" h="390525">
                  <a:moveTo>
                    <a:pt x="191008" y="140970"/>
                  </a:moveTo>
                  <a:lnTo>
                    <a:pt x="176530" y="140970"/>
                  </a:lnTo>
                  <a:lnTo>
                    <a:pt x="190246" y="163830"/>
                  </a:lnTo>
                  <a:lnTo>
                    <a:pt x="205232" y="185800"/>
                  </a:lnTo>
                  <a:lnTo>
                    <a:pt x="219329" y="205359"/>
                  </a:lnTo>
                  <a:lnTo>
                    <a:pt x="230886" y="219963"/>
                  </a:lnTo>
                  <a:lnTo>
                    <a:pt x="230886" y="200151"/>
                  </a:lnTo>
                  <a:lnTo>
                    <a:pt x="218186" y="183261"/>
                  </a:lnTo>
                  <a:lnTo>
                    <a:pt x="202184" y="159765"/>
                  </a:lnTo>
                  <a:lnTo>
                    <a:pt x="191008" y="140970"/>
                  </a:lnTo>
                  <a:close/>
                </a:path>
                <a:path w="329564" h="390525">
                  <a:moveTo>
                    <a:pt x="230886" y="200151"/>
                  </a:moveTo>
                  <a:lnTo>
                    <a:pt x="230886" y="219963"/>
                  </a:lnTo>
                  <a:lnTo>
                    <a:pt x="237744" y="219963"/>
                  </a:lnTo>
                  <a:lnTo>
                    <a:pt x="237744" y="208914"/>
                  </a:lnTo>
                  <a:lnTo>
                    <a:pt x="233045" y="202819"/>
                  </a:lnTo>
                  <a:lnTo>
                    <a:pt x="230886" y="200151"/>
                  </a:lnTo>
                  <a:close/>
                </a:path>
                <a:path w="329564" h="390525">
                  <a:moveTo>
                    <a:pt x="314208" y="158114"/>
                  </a:moveTo>
                  <a:lnTo>
                    <a:pt x="301117" y="158114"/>
                  </a:lnTo>
                  <a:lnTo>
                    <a:pt x="307467" y="172720"/>
                  </a:lnTo>
                  <a:lnTo>
                    <a:pt x="312166" y="187451"/>
                  </a:lnTo>
                  <a:lnTo>
                    <a:pt x="315341" y="203708"/>
                  </a:lnTo>
                  <a:lnTo>
                    <a:pt x="316864" y="219963"/>
                  </a:lnTo>
                  <a:lnTo>
                    <a:pt x="316864" y="163830"/>
                  </a:lnTo>
                  <a:lnTo>
                    <a:pt x="314208" y="158114"/>
                  </a:lnTo>
                  <a:close/>
                </a:path>
                <a:path w="329564" h="390525">
                  <a:moveTo>
                    <a:pt x="316992" y="43434"/>
                  </a:moveTo>
                  <a:lnTo>
                    <a:pt x="316915" y="86360"/>
                  </a:lnTo>
                  <a:lnTo>
                    <a:pt x="285623" y="159765"/>
                  </a:lnTo>
                  <a:lnTo>
                    <a:pt x="254762" y="202819"/>
                  </a:lnTo>
                  <a:lnTo>
                    <a:pt x="243839" y="216788"/>
                  </a:lnTo>
                  <a:lnTo>
                    <a:pt x="259461" y="216788"/>
                  </a:lnTo>
                  <a:lnTo>
                    <a:pt x="266064" y="208534"/>
                  </a:lnTo>
                  <a:lnTo>
                    <a:pt x="277113" y="193928"/>
                  </a:lnTo>
                  <a:lnTo>
                    <a:pt x="289179" y="176784"/>
                  </a:lnTo>
                  <a:lnTo>
                    <a:pt x="301117" y="158114"/>
                  </a:lnTo>
                  <a:lnTo>
                    <a:pt x="314208" y="158114"/>
                  </a:lnTo>
                  <a:lnTo>
                    <a:pt x="308483" y="145796"/>
                  </a:lnTo>
                  <a:lnTo>
                    <a:pt x="309499" y="144272"/>
                  </a:lnTo>
                  <a:lnTo>
                    <a:pt x="310388" y="142621"/>
                  </a:lnTo>
                  <a:lnTo>
                    <a:pt x="311404" y="140208"/>
                  </a:lnTo>
                  <a:lnTo>
                    <a:pt x="318643" y="125475"/>
                  </a:lnTo>
                  <a:lnTo>
                    <a:pt x="324231" y="111633"/>
                  </a:lnTo>
                  <a:lnTo>
                    <a:pt x="327913" y="97789"/>
                  </a:lnTo>
                  <a:lnTo>
                    <a:pt x="329104" y="86360"/>
                  </a:lnTo>
                  <a:lnTo>
                    <a:pt x="329184" y="85598"/>
                  </a:lnTo>
                  <a:lnTo>
                    <a:pt x="324866" y="58674"/>
                  </a:lnTo>
                  <a:lnTo>
                    <a:pt x="316992" y="43434"/>
                  </a:lnTo>
                  <a:close/>
                </a:path>
                <a:path w="329564" h="390525">
                  <a:moveTo>
                    <a:pt x="159385" y="61468"/>
                  </a:moveTo>
                  <a:lnTo>
                    <a:pt x="132842" y="64388"/>
                  </a:lnTo>
                  <a:lnTo>
                    <a:pt x="126364" y="66294"/>
                  </a:lnTo>
                  <a:lnTo>
                    <a:pt x="126364" y="78232"/>
                  </a:lnTo>
                  <a:lnTo>
                    <a:pt x="122809" y="82296"/>
                  </a:lnTo>
                  <a:lnTo>
                    <a:pt x="119380" y="85598"/>
                  </a:lnTo>
                  <a:lnTo>
                    <a:pt x="116077" y="90424"/>
                  </a:lnTo>
                  <a:lnTo>
                    <a:pt x="112775" y="94487"/>
                  </a:lnTo>
                  <a:lnTo>
                    <a:pt x="108076" y="101853"/>
                  </a:lnTo>
                  <a:lnTo>
                    <a:pt x="103632" y="109982"/>
                  </a:lnTo>
                  <a:lnTo>
                    <a:pt x="99441" y="118999"/>
                  </a:lnTo>
                  <a:lnTo>
                    <a:pt x="95631" y="128777"/>
                  </a:lnTo>
                  <a:lnTo>
                    <a:pt x="108712" y="128777"/>
                  </a:lnTo>
                  <a:lnTo>
                    <a:pt x="111887" y="121412"/>
                  </a:lnTo>
                  <a:lnTo>
                    <a:pt x="131063" y="91312"/>
                  </a:lnTo>
                  <a:lnTo>
                    <a:pt x="146938" y="78232"/>
                  </a:lnTo>
                  <a:lnTo>
                    <a:pt x="149351" y="76581"/>
                  </a:lnTo>
                  <a:lnTo>
                    <a:pt x="159385" y="74168"/>
                  </a:lnTo>
                  <a:lnTo>
                    <a:pt x="159385" y="61468"/>
                  </a:lnTo>
                  <a:close/>
                </a:path>
                <a:path w="329564" h="390525">
                  <a:moveTo>
                    <a:pt x="285009" y="12319"/>
                  </a:moveTo>
                  <a:lnTo>
                    <a:pt x="243839" y="12319"/>
                  </a:lnTo>
                  <a:lnTo>
                    <a:pt x="272414" y="18034"/>
                  </a:lnTo>
                  <a:lnTo>
                    <a:pt x="295656" y="34289"/>
                  </a:lnTo>
                  <a:lnTo>
                    <a:pt x="311276" y="57023"/>
                  </a:lnTo>
                  <a:lnTo>
                    <a:pt x="316992" y="85598"/>
                  </a:lnTo>
                  <a:lnTo>
                    <a:pt x="316992" y="43434"/>
                  </a:lnTo>
                  <a:lnTo>
                    <a:pt x="294259" y="17145"/>
                  </a:lnTo>
                  <a:lnTo>
                    <a:pt x="285009" y="1231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1" name="Group 60">
            <a:extLst>
              <a:ext uri="{FF2B5EF4-FFF2-40B4-BE49-F238E27FC236}">
                <a16:creationId xmlns:a16="http://schemas.microsoft.com/office/drawing/2014/main" id="{7C6CB91F-D0A7-4DC0-382D-9B157B774B49}"/>
              </a:ext>
            </a:extLst>
          </p:cNvPr>
          <p:cNvGrpSpPr/>
          <p:nvPr/>
        </p:nvGrpSpPr>
        <p:grpSpPr>
          <a:xfrm>
            <a:off x="2396723" y="4437007"/>
            <a:ext cx="390525" cy="390144"/>
            <a:chOff x="5222747" y="2202688"/>
            <a:chExt cx="390525" cy="390144"/>
          </a:xfrm>
        </p:grpSpPr>
        <p:sp>
          <p:nvSpPr>
            <p:cNvPr id="62" name="object 62">
              <a:extLst>
                <a:ext uri="{FF2B5EF4-FFF2-40B4-BE49-F238E27FC236}">
                  <a16:creationId xmlns:a16="http://schemas.microsoft.com/office/drawing/2014/main" id="{9D5FEAD4-DBDC-4E62-07A4-FC7E8CE548D3}"/>
                </a:ext>
              </a:extLst>
            </p:cNvPr>
            <p:cNvSpPr/>
            <p:nvPr/>
          </p:nvSpPr>
          <p:spPr>
            <a:xfrm>
              <a:off x="5387340" y="2319248"/>
              <a:ext cx="12700" cy="12700"/>
            </a:xfrm>
            <a:custGeom>
              <a:avLst/>
              <a:gdLst/>
              <a:ahLst/>
              <a:cxnLst/>
              <a:rect l="l" t="t" r="r" b="b"/>
              <a:pathLst>
                <a:path w="12700" h="12700">
                  <a:moveTo>
                    <a:pt x="12191" y="0"/>
                  </a:moveTo>
                  <a:lnTo>
                    <a:pt x="0" y="0"/>
                  </a:lnTo>
                  <a:lnTo>
                    <a:pt x="0" y="12217"/>
                  </a:lnTo>
                  <a:lnTo>
                    <a:pt x="12191" y="12217"/>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object 68">
              <a:extLst>
                <a:ext uri="{FF2B5EF4-FFF2-40B4-BE49-F238E27FC236}">
                  <a16:creationId xmlns:a16="http://schemas.microsoft.com/office/drawing/2014/main" id="{E54AD0ED-ABA3-9C50-94E4-B3EC4A2BFD84}"/>
                </a:ext>
              </a:extLst>
            </p:cNvPr>
            <p:cNvSpPr/>
            <p:nvPr/>
          </p:nvSpPr>
          <p:spPr>
            <a:xfrm>
              <a:off x="5411723" y="2319248"/>
              <a:ext cx="12700" cy="12700"/>
            </a:xfrm>
            <a:custGeom>
              <a:avLst/>
              <a:gdLst/>
              <a:ahLst/>
              <a:cxnLst/>
              <a:rect l="l" t="t" r="r" b="b"/>
              <a:pathLst>
                <a:path w="12700" h="12700">
                  <a:moveTo>
                    <a:pt x="12192" y="0"/>
                  </a:moveTo>
                  <a:lnTo>
                    <a:pt x="0" y="0"/>
                  </a:lnTo>
                  <a:lnTo>
                    <a:pt x="0" y="12217"/>
                  </a:lnTo>
                  <a:lnTo>
                    <a:pt x="12192" y="12217"/>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object 71">
              <a:extLst>
                <a:ext uri="{FF2B5EF4-FFF2-40B4-BE49-F238E27FC236}">
                  <a16:creationId xmlns:a16="http://schemas.microsoft.com/office/drawing/2014/main" id="{B73D0BD7-06FE-2544-A560-E58ED2B3C1FA}"/>
                </a:ext>
              </a:extLst>
            </p:cNvPr>
            <p:cNvSpPr/>
            <p:nvPr/>
          </p:nvSpPr>
          <p:spPr>
            <a:xfrm>
              <a:off x="5436108" y="2319248"/>
              <a:ext cx="12700" cy="12700"/>
            </a:xfrm>
            <a:custGeom>
              <a:avLst/>
              <a:gdLst/>
              <a:ahLst/>
              <a:cxnLst/>
              <a:rect l="l" t="t" r="r" b="b"/>
              <a:pathLst>
                <a:path w="12700" h="12700">
                  <a:moveTo>
                    <a:pt x="12192" y="0"/>
                  </a:moveTo>
                  <a:lnTo>
                    <a:pt x="0" y="0"/>
                  </a:lnTo>
                  <a:lnTo>
                    <a:pt x="0" y="12217"/>
                  </a:lnTo>
                  <a:lnTo>
                    <a:pt x="12192" y="12217"/>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65" name="object 82">
              <a:extLst>
                <a:ext uri="{FF2B5EF4-FFF2-40B4-BE49-F238E27FC236}">
                  <a16:creationId xmlns:a16="http://schemas.microsoft.com/office/drawing/2014/main" id="{F4E98389-412F-8AC0-458F-A2A9D35FA2C9}"/>
                </a:ext>
              </a:extLst>
            </p:cNvPr>
            <p:cNvPicPr/>
            <p:nvPr/>
          </p:nvPicPr>
          <p:blipFill>
            <a:blip r:embed="rId4" cstate="screen">
              <a:extLst>
                <a:ext uri="{28A0092B-C50C-407E-A947-70E740481C1C}">
                  <a14:useLocalDpi xmlns:a14="http://schemas.microsoft.com/office/drawing/2010/main"/>
                </a:ext>
              </a:extLst>
            </a:blip>
            <a:stretch>
              <a:fillRect/>
            </a:stretch>
          </p:blipFill>
          <p:spPr>
            <a:xfrm>
              <a:off x="5295900" y="2349373"/>
              <a:ext cx="243839" cy="243459"/>
            </a:xfrm>
            <a:prstGeom prst="rect">
              <a:avLst/>
            </a:prstGeom>
          </p:spPr>
        </p:pic>
        <p:sp>
          <p:nvSpPr>
            <p:cNvPr id="66" name="object 96">
              <a:extLst>
                <a:ext uri="{FF2B5EF4-FFF2-40B4-BE49-F238E27FC236}">
                  <a16:creationId xmlns:a16="http://schemas.microsoft.com/office/drawing/2014/main" id="{A73C07E9-3727-1AE1-23C4-C34A73D44397}"/>
                </a:ext>
              </a:extLst>
            </p:cNvPr>
            <p:cNvSpPr/>
            <p:nvPr/>
          </p:nvSpPr>
          <p:spPr>
            <a:xfrm>
              <a:off x="5222747" y="2202688"/>
              <a:ext cx="390525" cy="244475"/>
            </a:xfrm>
            <a:custGeom>
              <a:avLst/>
              <a:gdLst/>
              <a:ahLst/>
              <a:cxnLst/>
              <a:rect l="l" t="t" r="r" b="b"/>
              <a:pathLst>
                <a:path w="390525" h="244475">
                  <a:moveTo>
                    <a:pt x="196087" y="0"/>
                  </a:moveTo>
                  <a:lnTo>
                    <a:pt x="194182" y="0"/>
                  </a:lnTo>
                  <a:lnTo>
                    <a:pt x="1269" y="93725"/>
                  </a:lnTo>
                  <a:lnTo>
                    <a:pt x="0" y="95376"/>
                  </a:lnTo>
                  <a:lnTo>
                    <a:pt x="126" y="100202"/>
                  </a:lnTo>
                  <a:lnTo>
                    <a:pt x="1524" y="102615"/>
                  </a:lnTo>
                  <a:lnTo>
                    <a:pt x="24384" y="112395"/>
                  </a:lnTo>
                  <a:lnTo>
                    <a:pt x="24384" y="196341"/>
                  </a:lnTo>
                  <a:lnTo>
                    <a:pt x="17144" y="199644"/>
                  </a:lnTo>
                  <a:lnTo>
                    <a:pt x="11302" y="204470"/>
                  </a:lnTo>
                  <a:lnTo>
                    <a:pt x="7492" y="211836"/>
                  </a:lnTo>
                  <a:lnTo>
                    <a:pt x="6096" y="219963"/>
                  </a:lnTo>
                  <a:lnTo>
                    <a:pt x="8000" y="229742"/>
                  </a:lnTo>
                  <a:lnTo>
                    <a:pt x="13335" y="237109"/>
                  </a:lnTo>
                  <a:lnTo>
                    <a:pt x="21081" y="242697"/>
                  </a:lnTo>
                  <a:lnTo>
                    <a:pt x="30479" y="244348"/>
                  </a:lnTo>
                  <a:lnTo>
                    <a:pt x="40004" y="242697"/>
                  </a:lnTo>
                  <a:lnTo>
                    <a:pt x="47751" y="237109"/>
                  </a:lnTo>
                  <a:lnTo>
                    <a:pt x="51180" y="232156"/>
                  </a:lnTo>
                  <a:lnTo>
                    <a:pt x="30479" y="232156"/>
                  </a:lnTo>
                  <a:lnTo>
                    <a:pt x="25780" y="231394"/>
                  </a:lnTo>
                  <a:lnTo>
                    <a:pt x="21843" y="228853"/>
                  </a:lnTo>
                  <a:lnTo>
                    <a:pt x="19303" y="224789"/>
                  </a:lnTo>
                  <a:lnTo>
                    <a:pt x="18287" y="219963"/>
                  </a:lnTo>
                  <a:lnTo>
                    <a:pt x="19303" y="215011"/>
                  </a:lnTo>
                  <a:lnTo>
                    <a:pt x="21843" y="210947"/>
                  </a:lnTo>
                  <a:lnTo>
                    <a:pt x="25780" y="208534"/>
                  </a:lnTo>
                  <a:lnTo>
                    <a:pt x="30479" y="207772"/>
                  </a:lnTo>
                  <a:lnTo>
                    <a:pt x="42672" y="207772"/>
                  </a:lnTo>
                  <a:lnTo>
                    <a:pt x="42672" y="199009"/>
                  </a:lnTo>
                  <a:lnTo>
                    <a:pt x="36575" y="196341"/>
                  </a:lnTo>
                  <a:lnTo>
                    <a:pt x="36575" y="117348"/>
                  </a:lnTo>
                  <a:lnTo>
                    <a:pt x="68072" y="117348"/>
                  </a:lnTo>
                  <a:lnTo>
                    <a:pt x="20954" y="97789"/>
                  </a:lnTo>
                  <a:lnTo>
                    <a:pt x="195072" y="13081"/>
                  </a:lnTo>
                  <a:lnTo>
                    <a:pt x="222885" y="13081"/>
                  </a:lnTo>
                  <a:lnTo>
                    <a:pt x="196087" y="0"/>
                  </a:lnTo>
                  <a:close/>
                </a:path>
                <a:path w="390525" h="244475">
                  <a:moveTo>
                    <a:pt x="53466" y="211836"/>
                  </a:moveTo>
                  <a:lnTo>
                    <a:pt x="42672" y="219963"/>
                  </a:lnTo>
                  <a:lnTo>
                    <a:pt x="41782" y="224789"/>
                  </a:lnTo>
                  <a:lnTo>
                    <a:pt x="39115" y="228853"/>
                  </a:lnTo>
                  <a:lnTo>
                    <a:pt x="35305" y="231394"/>
                  </a:lnTo>
                  <a:lnTo>
                    <a:pt x="30479" y="232156"/>
                  </a:lnTo>
                  <a:lnTo>
                    <a:pt x="51180" y="232156"/>
                  </a:lnTo>
                  <a:lnTo>
                    <a:pt x="52959" y="229742"/>
                  </a:lnTo>
                  <a:lnTo>
                    <a:pt x="54863" y="219963"/>
                  </a:lnTo>
                  <a:lnTo>
                    <a:pt x="53466" y="211836"/>
                  </a:lnTo>
                  <a:close/>
                </a:path>
                <a:path w="390525" h="244475">
                  <a:moveTo>
                    <a:pt x="42672" y="207772"/>
                  </a:moveTo>
                  <a:lnTo>
                    <a:pt x="30479" y="207772"/>
                  </a:lnTo>
                  <a:lnTo>
                    <a:pt x="35305" y="208534"/>
                  </a:lnTo>
                  <a:lnTo>
                    <a:pt x="39115" y="210947"/>
                  </a:lnTo>
                  <a:lnTo>
                    <a:pt x="41782" y="215011"/>
                  </a:lnTo>
                  <a:lnTo>
                    <a:pt x="42672" y="219963"/>
                  </a:lnTo>
                  <a:lnTo>
                    <a:pt x="42672" y="207772"/>
                  </a:lnTo>
                  <a:close/>
                </a:path>
                <a:path w="390525" h="244475">
                  <a:moveTo>
                    <a:pt x="68072" y="117348"/>
                  </a:moveTo>
                  <a:lnTo>
                    <a:pt x="36575" y="117348"/>
                  </a:lnTo>
                  <a:lnTo>
                    <a:pt x="73151" y="132841"/>
                  </a:lnTo>
                  <a:lnTo>
                    <a:pt x="73151" y="188975"/>
                  </a:lnTo>
                  <a:lnTo>
                    <a:pt x="85343" y="188975"/>
                  </a:lnTo>
                  <a:lnTo>
                    <a:pt x="85343" y="127888"/>
                  </a:lnTo>
                  <a:lnTo>
                    <a:pt x="86105" y="127126"/>
                  </a:lnTo>
                  <a:lnTo>
                    <a:pt x="96695" y="120523"/>
                  </a:lnTo>
                  <a:lnTo>
                    <a:pt x="75946" y="120523"/>
                  </a:lnTo>
                  <a:lnTo>
                    <a:pt x="68072" y="117348"/>
                  </a:lnTo>
                  <a:close/>
                </a:path>
                <a:path w="390525" h="244475">
                  <a:moveTo>
                    <a:pt x="275589" y="97789"/>
                  </a:moveTo>
                  <a:lnTo>
                    <a:pt x="195072" y="97789"/>
                  </a:lnTo>
                  <a:lnTo>
                    <a:pt x="229488" y="100202"/>
                  </a:lnTo>
                  <a:lnTo>
                    <a:pt x="258063" y="105156"/>
                  </a:lnTo>
                  <a:lnTo>
                    <a:pt x="296417" y="120523"/>
                  </a:lnTo>
                  <a:lnTo>
                    <a:pt x="304800" y="127888"/>
                  </a:lnTo>
                  <a:lnTo>
                    <a:pt x="304800" y="188975"/>
                  </a:lnTo>
                  <a:lnTo>
                    <a:pt x="316991" y="188975"/>
                  </a:lnTo>
                  <a:lnTo>
                    <a:pt x="316991" y="132841"/>
                  </a:lnTo>
                  <a:lnTo>
                    <a:pt x="346075" y="120523"/>
                  </a:lnTo>
                  <a:lnTo>
                    <a:pt x="314325" y="120523"/>
                  </a:lnTo>
                  <a:lnTo>
                    <a:pt x="286257" y="100964"/>
                  </a:lnTo>
                  <a:lnTo>
                    <a:pt x="275589" y="97789"/>
                  </a:lnTo>
                  <a:close/>
                </a:path>
                <a:path w="390525" h="244475">
                  <a:moveTo>
                    <a:pt x="195072" y="85598"/>
                  </a:moveTo>
                  <a:lnTo>
                    <a:pt x="127888" y="93725"/>
                  </a:lnTo>
                  <a:lnTo>
                    <a:pt x="81914" y="113284"/>
                  </a:lnTo>
                  <a:lnTo>
                    <a:pt x="75946" y="120523"/>
                  </a:lnTo>
                  <a:lnTo>
                    <a:pt x="96695" y="120523"/>
                  </a:lnTo>
                  <a:lnTo>
                    <a:pt x="109727" y="112395"/>
                  </a:lnTo>
                  <a:lnTo>
                    <a:pt x="160781" y="100202"/>
                  </a:lnTo>
                  <a:lnTo>
                    <a:pt x="195072" y="97789"/>
                  </a:lnTo>
                  <a:lnTo>
                    <a:pt x="275589" y="97789"/>
                  </a:lnTo>
                  <a:lnTo>
                    <a:pt x="262254" y="93725"/>
                  </a:lnTo>
                  <a:lnTo>
                    <a:pt x="231775" y="88011"/>
                  </a:lnTo>
                  <a:lnTo>
                    <a:pt x="195072" y="85598"/>
                  </a:lnTo>
                  <a:close/>
                </a:path>
                <a:path w="390525" h="244475">
                  <a:moveTo>
                    <a:pt x="369188" y="84200"/>
                  </a:moveTo>
                  <a:lnTo>
                    <a:pt x="369188" y="97789"/>
                  </a:lnTo>
                  <a:lnTo>
                    <a:pt x="314325" y="120523"/>
                  </a:lnTo>
                  <a:lnTo>
                    <a:pt x="346075" y="120523"/>
                  </a:lnTo>
                  <a:lnTo>
                    <a:pt x="388619" y="102615"/>
                  </a:lnTo>
                  <a:lnTo>
                    <a:pt x="390143" y="100202"/>
                  </a:lnTo>
                  <a:lnTo>
                    <a:pt x="390143" y="97789"/>
                  </a:lnTo>
                  <a:lnTo>
                    <a:pt x="390271" y="95376"/>
                  </a:lnTo>
                  <a:lnTo>
                    <a:pt x="388874" y="93725"/>
                  </a:lnTo>
                  <a:lnTo>
                    <a:pt x="369188" y="84200"/>
                  </a:lnTo>
                  <a:close/>
                </a:path>
                <a:path w="390525" h="244475">
                  <a:moveTo>
                    <a:pt x="222885" y="13081"/>
                  </a:moveTo>
                  <a:lnTo>
                    <a:pt x="195072" y="13081"/>
                  </a:lnTo>
                  <a:lnTo>
                    <a:pt x="369188" y="97789"/>
                  </a:lnTo>
                  <a:lnTo>
                    <a:pt x="369188" y="84200"/>
                  </a:lnTo>
                  <a:lnTo>
                    <a:pt x="222885" y="1308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8" name="Group 67">
            <a:extLst>
              <a:ext uri="{FF2B5EF4-FFF2-40B4-BE49-F238E27FC236}">
                <a16:creationId xmlns:a16="http://schemas.microsoft.com/office/drawing/2014/main" id="{F53C6578-F235-B056-9FFE-B851B76337C8}"/>
              </a:ext>
            </a:extLst>
          </p:cNvPr>
          <p:cNvGrpSpPr/>
          <p:nvPr/>
        </p:nvGrpSpPr>
        <p:grpSpPr>
          <a:xfrm>
            <a:off x="4252918" y="3297557"/>
            <a:ext cx="390143" cy="317076"/>
            <a:chOff x="3774821" y="3180714"/>
            <a:chExt cx="390143" cy="317076"/>
          </a:xfrm>
        </p:grpSpPr>
        <p:sp>
          <p:nvSpPr>
            <p:cNvPr id="69" name="object 36">
              <a:extLst>
                <a:ext uri="{FF2B5EF4-FFF2-40B4-BE49-F238E27FC236}">
                  <a16:creationId xmlns:a16="http://schemas.microsoft.com/office/drawing/2014/main" id="{7489B0C8-6C47-71CF-4B44-792D3E8D1176}"/>
                </a:ext>
              </a:extLst>
            </p:cNvPr>
            <p:cNvSpPr/>
            <p:nvPr/>
          </p:nvSpPr>
          <p:spPr>
            <a:xfrm>
              <a:off x="3829684" y="3180714"/>
              <a:ext cx="280670" cy="316865"/>
            </a:xfrm>
            <a:custGeom>
              <a:avLst/>
              <a:gdLst/>
              <a:ahLst/>
              <a:cxnLst/>
              <a:rect l="l" t="t" r="r" b="b"/>
              <a:pathLst>
                <a:path w="280670" h="316864">
                  <a:moveTo>
                    <a:pt x="100711" y="157987"/>
                  </a:moveTo>
                  <a:lnTo>
                    <a:pt x="87122" y="178308"/>
                  </a:lnTo>
                  <a:lnTo>
                    <a:pt x="74929" y="184912"/>
                  </a:lnTo>
                  <a:lnTo>
                    <a:pt x="62864" y="189737"/>
                  </a:lnTo>
                  <a:lnTo>
                    <a:pt x="51307" y="193801"/>
                  </a:lnTo>
                  <a:lnTo>
                    <a:pt x="40512" y="198755"/>
                  </a:lnTo>
                  <a:lnTo>
                    <a:pt x="17399" y="212598"/>
                  </a:lnTo>
                  <a:lnTo>
                    <a:pt x="3048" y="236982"/>
                  </a:lnTo>
                  <a:lnTo>
                    <a:pt x="0" y="262255"/>
                  </a:lnTo>
                  <a:lnTo>
                    <a:pt x="0" y="316864"/>
                  </a:lnTo>
                  <a:lnTo>
                    <a:pt x="12191" y="316864"/>
                  </a:lnTo>
                  <a:lnTo>
                    <a:pt x="12191" y="262255"/>
                  </a:lnTo>
                  <a:lnTo>
                    <a:pt x="12826" y="250825"/>
                  </a:lnTo>
                  <a:lnTo>
                    <a:pt x="21336" y="226440"/>
                  </a:lnTo>
                  <a:lnTo>
                    <a:pt x="45338" y="209296"/>
                  </a:lnTo>
                  <a:lnTo>
                    <a:pt x="66928" y="201168"/>
                  </a:lnTo>
                  <a:lnTo>
                    <a:pt x="78486" y="196214"/>
                  </a:lnTo>
                  <a:lnTo>
                    <a:pt x="90297" y="190626"/>
                  </a:lnTo>
                  <a:lnTo>
                    <a:pt x="107314" y="190626"/>
                  </a:lnTo>
                  <a:lnTo>
                    <a:pt x="99313" y="182372"/>
                  </a:lnTo>
                  <a:lnTo>
                    <a:pt x="106552" y="171831"/>
                  </a:lnTo>
                  <a:lnTo>
                    <a:pt x="181101" y="171831"/>
                  </a:lnTo>
                  <a:lnTo>
                    <a:pt x="181101" y="164464"/>
                  </a:lnTo>
                  <a:lnTo>
                    <a:pt x="140207" y="164464"/>
                  </a:lnTo>
                  <a:lnTo>
                    <a:pt x="115824" y="160400"/>
                  </a:lnTo>
                  <a:lnTo>
                    <a:pt x="115824" y="158750"/>
                  </a:lnTo>
                  <a:lnTo>
                    <a:pt x="103631" y="158750"/>
                  </a:lnTo>
                  <a:lnTo>
                    <a:pt x="100711" y="157987"/>
                  </a:lnTo>
                  <a:close/>
                </a:path>
                <a:path w="280670" h="316864">
                  <a:moveTo>
                    <a:pt x="219837" y="190626"/>
                  </a:moveTo>
                  <a:lnTo>
                    <a:pt x="189991" y="190626"/>
                  </a:lnTo>
                  <a:lnTo>
                    <a:pt x="201929" y="196214"/>
                  </a:lnTo>
                  <a:lnTo>
                    <a:pt x="213487" y="201168"/>
                  </a:lnTo>
                  <a:lnTo>
                    <a:pt x="224536" y="205232"/>
                  </a:lnTo>
                  <a:lnTo>
                    <a:pt x="234950" y="209296"/>
                  </a:lnTo>
                  <a:lnTo>
                    <a:pt x="259079" y="226440"/>
                  </a:lnTo>
                  <a:lnTo>
                    <a:pt x="267588" y="250825"/>
                  </a:lnTo>
                  <a:lnTo>
                    <a:pt x="268224" y="262255"/>
                  </a:lnTo>
                  <a:lnTo>
                    <a:pt x="268224" y="316864"/>
                  </a:lnTo>
                  <a:lnTo>
                    <a:pt x="280415" y="316864"/>
                  </a:lnTo>
                  <a:lnTo>
                    <a:pt x="280415" y="262255"/>
                  </a:lnTo>
                  <a:lnTo>
                    <a:pt x="277240" y="236982"/>
                  </a:lnTo>
                  <a:lnTo>
                    <a:pt x="263016" y="212598"/>
                  </a:lnTo>
                  <a:lnTo>
                    <a:pt x="239902" y="198755"/>
                  </a:lnTo>
                  <a:lnTo>
                    <a:pt x="219837" y="190626"/>
                  </a:lnTo>
                  <a:close/>
                </a:path>
                <a:path w="280670" h="316864">
                  <a:moveTo>
                    <a:pt x="107314" y="190626"/>
                  </a:moveTo>
                  <a:lnTo>
                    <a:pt x="90297" y="190626"/>
                  </a:lnTo>
                  <a:lnTo>
                    <a:pt x="114553" y="215011"/>
                  </a:lnTo>
                  <a:lnTo>
                    <a:pt x="140207" y="201930"/>
                  </a:lnTo>
                  <a:lnTo>
                    <a:pt x="178688" y="201930"/>
                  </a:lnTo>
                  <a:lnTo>
                    <a:pt x="180339" y="200406"/>
                  </a:lnTo>
                  <a:lnTo>
                    <a:pt x="116966" y="200406"/>
                  </a:lnTo>
                  <a:lnTo>
                    <a:pt x="107314" y="190626"/>
                  </a:lnTo>
                  <a:close/>
                </a:path>
                <a:path w="280670" h="316864">
                  <a:moveTo>
                    <a:pt x="178688" y="201930"/>
                  </a:moveTo>
                  <a:lnTo>
                    <a:pt x="140207" y="201930"/>
                  </a:lnTo>
                  <a:lnTo>
                    <a:pt x="165735" y="215011"/>
                  </a:lnTo>
                  <a:lnTo>
                    <a:pt x="178688" y="201930"/>
                  </a:lnTo>
                  <a:close/>
                </a:path>
                <a:path w="280670" h="316864">
                  <a:moveTo>
                    <a:pt x="140207" y="188087"/>
                  </a:moveTo>
                  <a:lnTo>
                    <a:pt x="116966" y="200406"/>
                  </a:lnTo>
                  <a:lnTo>
                    <a:pt x="163322" y="200406"/>
                  </a:lnTo>
                  <a:lnTo>
                    <a:pt x="140207" y="188087"/>
                  </a:lnTo>
                  <a:close/>
                </a:path>
                <a:path w="280670" h="316864">
                  <a:moveTo>
                    <a:pt x="181101" y="160147"/>
                  </a:moveTo>
                  <a:lnTo>
                    <a:pt x="181101" y="182372"/>
                  </a:lnTo>
                  <a:lnTo>
                    <a:pt x="163322" y="200406"/>
                  </a:lnTo>
                  <a:lnTo>
                    <a:pt x="180339" y="200406"/>
                  </a:lnTo>
                  <a:lnTo>
                    <a:pt x="189991" y="190626"/>
                  </a:lnTo>
                  <a:lnTo>
                    <a:pt x="219837" y="190626"/>
                  </a:lnTo>
                  <a:lnTo>
                    <a:pt x="217550" y="189737"/>
                  </a:lnTo>
                  <a:lnTo>
                    <a:pt x="205486" y="184912"/>
                  </a:lnTo>
                  <a:lnTo>
                    <a:pt x="193293" y="178308"/>
                  </a:lnTo>
                  <a:lnTo>
                    <a:pt x="188849" y="171831"/>
                  </a:lnTo>
                  <a:lnTo>
                    <a:pt x="184023" y="164464"/>
                  </a:lnTo>
                  <a:lnTo>
                    <a:pt x="181101" y="160147"/>
                  </a:lnTo>
                  <a:close/>
                </a:path>
                <a:path w="280670" h="316864">
                  <a:moveTo>
                    <a:pt x="181101" y="171831"/>
                  </a:moveTo>
                  <a:lnTo>
                    <a:pt x="173862" y="171831"/>
                  </a:lnTo>
                  <a:lnTo>
                    <a:pt x="181101" y="182372"/>
                  </a:lnTo>
                  <a:lnTo>
                    <a:pt x="181101" y="171831"/>
                  </a:lnTo>
                  <a:close/>
                </a:path>
                <a:path w="280670" h="316864">
                  <a:moveTo>
                    <a:pt x="173862" y="171831"/>
                  </a:moveTo>
                  <a:lnTo>
                    <a:pt x="106552" y="171831"/>
                  </a:lnTo>
                  <a:lnTo>
                    <a:pt x="140207" y="176784"/>
                  </a:lnTo>
                  <a:lnTo>
                    <a:pt x="173862" y="171831"/>
                  </a:lnTo>
                  <a:close/>
                </a:path>
                <a:path w="280670" h="316864">
                  <a:moveTo>
                    <a:pt x="188899" y="19304"/>
                  </a:moveTo>
                  <a:lnTo>
                    <a:pt x="188975" y="85471"/>
                  </a:lnTo>
                  <a:lnTo>
                    <a:pt x="177037" y="122936"/>
                  </a:lnTo>
                  <a:lnTo>
                    <a:pt x="164591" y="136271"/>
                  </a:lnTo>
                  <a:lnTo>
                    <a:pt x="164591" y="160400"/>
                  </a:lnTo>
                  <a:lnTo>
                    <a:pt x="140207" y="164464"/>
                  </a:lnTo>
                  <a:lnTo>
                    <a:pt x="181101" y="164464"/>
                  </a:lnTo>
                  <a:lnTo>
                    <a:pt x="181101" y="160147"/>
                  </a:lnTo>
                  <a:lnTo>
                    <a:pt x="180198" y="158750"/>
                  </a:lnTo>
                  <a:lnTo>
                    <a:pt x="176784" y="158750"/>
                  </a:lnTo>
                  <a:lnTo>
                    <a:pt x="176784" y="143383"/>
                  </a:lnTo>
                  <a:lnTo>
                    <a:pt x="201040" y="86360"/>
                  </a:lnTo>
                  <a:lnTo>
                    <a:pt x="201167" y="61087"/>
                  </a:lnTo>
                  <a:lnTo>
                    <a:pt x="200278" y="47244"/>
                  </a:lnTo>
                  <a:lnTo>
                    <a:pt x="200151" y="46355"/>
                  </a:lnTo>
                  <a:lnTo>
                    <a:pt x="197230" y="34162"/>
                  </a:lnTo>
                  <a:lnTo>
                    <a:pt x="192404" y="23622"/>
                  </a:lnTo>
                  <a:lnTo>
                    <a:pt x="188899" y="19304"/>
                  </a:lnTo>
                  <a:close/>
                </a:path>
                <a:path w="280670" h="316864">
                  <a:moveTo>
                    <a:pt x="140207" y="0"/>
                  </a:moveTo>
                  <a:lnTo>
                    <a:pt x="125856" y="762"/>
                  </a:lnTo>
                  <a:lnTo>
                    <a:pt x="94614" y="15494"/>
                  </a:lnTo>
                  <a:lnTo>
                    <a:pt x="80263" y="46355"/>
                  </a:lnTo>
                  <a:lnTo>
                    <a:pt x="79248" y="61087"/>
                  </a:lnTo>
                  <a:lnTo>
                    <a:pt x="79248" y="86360"/>
                  </a:lnTo>
                  <a:lnTo>
                    <a:pt x="84454" y="109982"/>
                  </a:lnTo>
                  <a:lnTo>
                    <a:pt x="91186" y="126237"/>
                  </a:lnTo>
                  <a:lnTo>
                    <a:pt x="98043" y="136779"/>
                  </a:lnTo>
                  <a:lnTo>
                    <a:pt x="103631" y="143383"/>
                  </a:lnTo>
                  <a:lnTo>
                    <a:pt x="103631" y="158750"/>
                  </a:lnTo>
                  <a:lnTo>
                    <a:pt x="115824" y="158750"/>
                  </a:lnTo>
                  <a:lnTo>
                    <a:pt x="115824" y="148971"/>
                  </a:lnTo>
                  <a:lnTo>
                    <a:pt x="164591" y="148971"/>
                  </a:lnTo>
                  <a:lnTo>
                    <a:pt x="164591" y="140081"/>
                  </a:lnTo>
                  <a:lnTo>
                    <a:pt x="130682" y="140081"/>
                  </a:lnTo>
                  <a:lnTo>
                    <a:pt x="121792" y="138430"/>
                  </a:lnTo>
                  <a:lnTo>
                    <a:pt x="96774" y="108331"/>
                  </a:lnTo>
                  <a:lnTo>
                    <a:pt x="91439" y="85471"/>
                  </a:lnTo>
                  <a:lnTo>
                    <a:pt x="91439" y="65150"/>
                  </a:lnTo>
                  <a:lnTo>
                    <a:pt x="109981" y="55372"/>
                  </a:lnTo>
                  <a:lnTo>
                    <a:pt x="141952" y="55372"/>
                  </a:lnTo>
                  <a:lnTo>
                    <a:pt x="131825" y="51308"/>
                  </a:lnTo>
                  <a:lnTo>
                    <a:pt x="91948" y="51308"/>
                  </a:lnTo>
                  <a:lnTo>
                    <a:pt x="93344" y="43180"/>
                  </a:lnTo>
                  <a:lnTo>
                    <a:pt x="95630" y="35813"/>
                  </a:lnTo>
                  <a:lnTo>
                    <a:pt x="118490" y="15494"/>
                  </a:lnTo>
                  <a:lnTo>
                    <a:pt x="140207" y="12192"/>
                  </a:lnTo>
                  <a:lnTo>
                    <a:pt x="181610" y="12192"/>
                  </a:lnTo>
                  <a:lnTo>
                    <a:pt x="177291" y="8889"/>
                  </a:lnTo>
                  <a:lnTo>
                    <a:pt x="166877" y="4063"/>
                  </a:lnTo>
                  <a:lnTo>
                    <a:pt x="154559" y="762"/>
                  </a:lnTo>
                  <a:lnTo>
                    <a:pt x="140207" y="0"/>
                  </a:lnTo>
                  <a:close/>
                </a:path>
                <a:path w="280670" h="316864">
                  <a:moveTo>
                    <a:pt x="179704" y="157987"/>
                  </a:moveTo>
                  <a:lnTo>
                    <a:pt x="176784" y="158750"/>
                  </a:lnTo>
                  <a:lnTo>
                    <a:pt x="180198" y="158750"/>
                  </a:lnTo>
                  <a:lnTo>
                    <a:pt x="179704" y="157987"/>
                  </a:lnTo>
                  <a:close/>
                </a:path>
                <a:path w="280670" h="316864">
                  <a:moveTo>
                    <a:pt x="164591" y="148971"/>
                  </a:moveTo>
                  <a:lnTo>
                    <a:pt x="115824" y="148971"/>
                  </a:lnTo>
                  <a:lnTo>
                    <a:pt x="122809" y="151511"/>
                  </a:lnTo>
                  <a:lnTo>
                    <a:pt x="127762" y="152273"/>
                  </a:lnTo>
                  <a:lnTo>
                    <a:pt x="147954" y="152273"/>
                  </a:lnTo>
                  <a:lnTo>
                    <a:pt x="155828" y="151511"/>
                  </a:lnTo>
                  <a:lnTo>
                    <a:pt x="164591" y="148971"/>
                  </a:lnTo>
                  <a:close/>
                </a:path>
                <a:path w="280670" h="316864">
                  <a:moveTo>
                    <a:pt x="164591" y="136271"/>
                  </a:moveTo>
                  <a:lnTo>
                    <a:pt x="158623" y="138430"/>
                  </a:lnTo>
                  <a:lnTo>
                    <a:pt x="149732" y="140081"/>
                  </a:lnTo>
                  <a:lnTo>
                    <a:pt x="164591" y="140081"/>
                  </a:lnTo>
                  <a:lnTo>
                    <a:pt x="164591" y="136271"/>
                  </a:lnTo>
                  <a:close/>
                </a:path>
                <a:path w="280670" h="316864">
                  <a:moveTo>
                    <a:pt x="141952" y="55372"/>
                  </a:moveTo>
                  <a:lnTo>
                    <a:pt x="109981" y="55372"/>
                  </a:lnTo>
                  <a:lnTo>
                    <a:pt x="170941" y="79756"/>
                  </a:lnTo>
                  <a:lnTo>
                    <a:pt x="188965" y="70871"/>
                  </a:lnTo>
                  <a:lnTo>
                    <a:pt x="188962" y="66801"/>
                  </a:lnTo>
                  <a:lnTo>
                    <a:pt x="170434" y="66801"/>
                  </a:lnTo>
                  <a:lnTo>
                    <a:pt x="141952" y="55372"/>
                  </a:lnTo>
                  <a:close/>
                </a:path>
                <a:path w="280670" h="316864">
                  <a:moveTo>
                    <a:pt x="188922" y="57784"/>
                  </a:moveTo>
                  <a:lnTo>
                    <a:pt x="170434" y="66801"/>
                  </a:lnTo>
                  <a:lnTo>
                    <a:pt x="188962" y="66801"/>
                  </a:lnTo>
                  <a:lnTo>
                    <a:pt x="188922" y="57784"/>
                  </a:lnTo>
                  <a:close/>
                </a:path>
                <a:path w="280670" h="316864">
                  <a:moveTo>
                    <a:pt x="181610" y="12192"/>
                  </a:moveTo>
                  <a:lnTo>
                    <a:pt x="140207" y="12192"/>
                  </a:lnTo>
                  <a:lnTo>
                    <a:pt x="151764" y="12954"/>
                  </a:lnTo>
                  <a:lnTo>
                    <a:pt x="177164" y="24384"/>
                  </a:lnTo>
                  <a:lnTo>
                    <a:pt x="187960" y="47244"/>
                  </a:lnTo>
                  <a:lnTo>
                    <a:pt x="188849" y="56768"/>
                  </a:lnTo>
                  <a:lnTo>
                    <a:pt x="188849" y="19304"/>
                  </a:lnTo>
                  <a:lnTo>
                    <a:pt x="185800" y="15494"/>
                  </a:lnTo>
                  <a:lnTo>
                    <a:pt x="181610" y="12192"/>
                  </a:lnTo>
                  <a:close/>
                </a:path>
                <a:path w="280670" h="316864">
                  <a:moveTo>
                    <a:pt x="109474" y="42290"/>
                  </a:moveTo>
                  <a:lnTo>
                    <a:pt x="91948" y="51308"/>
                  </a:lnTo>
                  <a:lnTo>
                    <a:pt x="131825" y="51308"/>
                  </a:lnTo>
                  <a:lnTo>
                    <a:pt x="109474" y="422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object 8">
              <a:extLst>
                <a:ext uri="{FF2B5EF4-FFF2-40B4-BE49-F238E27FC236}">
                  <a16:creationId xmlns:a16="http://schemas.microsoft.com/office/drawing/2014/main" id="{C575DCDB-792F-A0AE-CB05-C69CF54275C0}"/>
                </a:ext>
              </a:extLst>
            </p:cNvPr>
            <p:cNvSpPr/>
            <p:nvPr/>
          </p:nvSpPr>
          <p:spPr>
            <a:xfrm>
              <a:off x="3878453" y="3449530"/>
              <a:ext cx="12700" cy="48260"/>
            </a:xfrm>
            <a:custGeom>
              <a:avLst/>
              <a:gdLst/>
              <a:ahLst/>
              <a:cxnLst/>
              <a:rect l="l" t="t" r="r" b="b"/>
              <a:pathLst>
                <a:path w="12700" h="48260">
                  <a:moveTo>
                    <a:pt x="12191" y="0"/>
                  </a:moveTo>
                  <a:lnTo>
                    <a:pt x="0" y="0"/>
                  </a:lnTo>
                  <a:lnTo>
                    <a:pt x="0" y="48049"/>
                  </a:lnTo>
                  <a:lnTo>
                    <a:pt x="12191" y="48049"/>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71" name="object 9">
              <a:extLst>
                <a:ext uri="{FF2B5EF4-FFF2-40B4-BE49-F238E27FC236}">
                  <a16:creationId xmlns:a16="http://schemas.microsoft.com/office/drawing/2014/main" id="{2AE245CC-ED05-F1F0-2BDE-752AC736D668}"/>
                </a:ext>
              </a:extLst>
            </p:cNvPr>
            <p:cNvPicPr/>
            <p:nvPr/>
          </p:nvPicPr>
          <p:blipFill>
            <a:blip r:embed="rId5" cstate="screen">
              <a:extLst>
                <a:ext uri="{28A0092B-C50C-407E-A947-70E740481C1C}">
                  <a14:useLocalDpi xmlns:a14="http://schemas.microsoft.com/office/drawing/2010/main"/>
                </a:ext>
              </a:extLst>
            </a:blip>
            <a:stretch>
              <a:fillRect/>
            </a:stretch>
          </p:blipFill>
          <p:spPr>
            <a:xfrm>
              <a:off x="3774821" y="3260471"/>
              <a:ext cx="118999" cy="133603"/>
            </a:xfrm>
            <a:prstGeom prst="rect">
              <a:avLst/>
            </a:prstGeom>
          </p:spPr>
        </p:pic>
        <p:sp>
          <p:nvSpPr>
            <p:cNvPr id="72" name="object 17">
              <a:extLst>
                <a:ext uri="{FF2B5EF4-FFF2-40B4-BE49-F238E27FC236}">
                  <a16:creationId xmlns:a16="http://schemas.microsoft.com/office/drawing/2014/main" id="{A7298BB9-52A8-14A2-8FF3-05EC40D403D4}"/>
                </a:ext>
              </a:extLst>
            </p:cNvPr>
            <p:cNvSpPr/>
            <p:nvPr/>
          </p:nvSpPr>
          <p:spPr>
            <a:xfrm>
              <a:off x="3963797" y="3400653"/>
              <a:ext cx="12700" cy="36830"/>
            </a:xfrm>
            <a:custGeom>
              <a:avLst/>
              <a:gdLst/>
              <a:ahLst/>
              <a:cxnLst/>
              <a:rect l="l" t="t" r="r" b="b"/>
              <a:pathLst>
                <a:path w="12700" h="36829">
                  <a:moveTo>
                    <a:pt x="12179" y="24384"/>
                  </a:moveTo>
                  <a:lnTo>
                    <a:pt x="0" y="24384"/>
                  </a:lnTo>
                  <a:lnTo>
                    <a:pt x="0" y="36601"/>
                  </a:lnTo>
                  <a:lnTo>
                    <a:pt x="12179" y="36601"/>
                  </a:lnTo>
                  <a:lnTo>
                    <a:pt x="12179" y="24384"/>
                  </a:lnTo>
                  <a:close/>
                </a:path>
                <a:path w="12700" h="36829">
                  <a:moveTo>
                    <a:pt x="12179" y="0"/>
                  </a:moveTo>
                  <a:lnTo>
                    <a:pt x="0" y="0"/>
                  </a:lnTo>
                  <a:lnTo>
                    <a:pt x="0" y="12217"/>
                  </a:lnTo>
                  <a:lnTo>
                    <a:pt x="12179" y="12217"/>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object 30">
              <a:extLst>
                <a:ext uri="{FF2B5EF4-FFF2-40B4-BE49-F238E27FC236}">
                  <a16:creationId xmlns:a16="http://schemas.microsoft.com/office/drawing/2014/main" id="{85DAB246-B857-01D8-5CA6-8A6C6488CE57}"/>
                </a:ext>
              </a:extLst>
            </p:cNvPr>
            <p:cNvSpPr/>
            <p:nvPr/>
          </p:nvSpPr>
          <p:spPr>
            <a:xfrm>
              <a:off x="4049140" y="3449530"/>
              <a:ext cx="12700" cy="48260"/>
            </a:xfrm>
            <a:custGeom>
              <a:avLst/>
              <a:gdLst/>
              <a:ahLst/>
              <a:cxnLst/>
              <a:rect l="l" t="t" r="r" b="b"/>
              <a:pathLst>
                <a:path w="12700" h="48260">
                  <a:moveTo>
                    <a:pt x="12191" y="0"/>
                  </a:moveTo>
                  <a:lnTo>
                    <a:pt x="0" y="0"/>
                  </a:lnTo>
                  <a:lnTo>
                    <a:pt x="0" y="48049"/>
                  </a:lnTo>
                  <a:lnTo>
                    <a:pt x="12191" y="48049"/>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74" name="object 48">
              <a:extLst>
                <a:ext uri="{FF2B5EF4-FFF2-40B4-BE49-F238E27FC236}">
                  <a16:creationId xmlns:a16="http://schemas.microsoft.com/office/drawing/2014/main" id="{5600C5CD-2B75-5E0D-6EAF-0AF09BFD2922}"/>
                </a:ext>
              </a:extLst>
            </p:cNvPr>
            <p:cNvPicPr/>
            <p:nvPr/>
          </p:nvPicPr>
          <p:blipFill>
            <a:blip r:embed="rId6" cstate="screen">
              <a:extLst>
                <a:ext uri="{28A0092B-C50C-407E-A947-70E740481C1C}">
                  <a14:useLocalDpi xmlns:a14="http://schemas.microsoft.com/office/drawing/2010/main"/>
                </a:ext>
              </a:extLst>
            </a:blip>
            <a:stretch>
              <a:fillRect/>
            </a:stretch>
          </p:blipFill>
          <p:spPr>
            <a:xfrm>
              <a:off x="4045965" y="3260471"/>
              <a:ext cx="118999" cy="133603"/>
            </a:xfrm>
            <a:prstGeom prst="rect">
              <a:avLst/>
            </a:prstGeom>
          </p:spPr>
        </p:pic>
      </p:grpSp>
      <p:grpSp>
        <p:nvGrpSpPr>
          <p:cNvPr id="75" name="Group 74">
            <a:extLst>
              <a:ext uri="{FF2B5EF4-FFF2-40B4-BE49-F238E27FC236}">
                <a16:creationId xmlns:a16="http://schemas.microsoft.com/office/drawing/2014/main" id="{0DAE4F2B-0122-B51A-53D6-269994924B95}"/>
              </a:ext>
            </a:extLst>
          </p:cNvPr>
          <p:cNvGrpSpPr/>
          <p:nvPr/>
        </p:nvGrpSpPr>
        <p:grpSpPr>
          <a:xfrm>
            <a:off x="4298554" y="4369170"/>
            <a:ext cx="366268" cy="390526"/>
            <a:chOff x="3787013" y="3764279"/>
            <a:chExt cx="366268" cy="390526"/>
          </a:xfrm>
        </p:grpSpPr>
        <p:sp>
          <p:nvSpPr>
            <p:cNvPr id="76" name="object 6">
              <a:extLst>
                <a:ext uri="{FF2B5EF4-FFF2-40B4-BE49-F238E27FC236}">
                  <a16:creationId xmlns:a16="http://schemas.microsoft.com/office/drawing/2014/main" id="{8C26FC6C-4B06-8293-CE0A-F09BAB766D97}"/>
                </a:ext>
              </a:extLst>
            </p:cNvPr>
            <p:cNvSpPr/>
            <p:nvPr/>
          </p:nvSpPr>
          <p:spPr>
            <a:xfrm>
              <a:off x="3872357" y="3972026"/>
              <a:ext cx="12700" cy="12700"/>
            </a:xfrm>
            <a:custGeom>
              <a:avLst/>
              <a:gdLst/>
              <a:ahLst/>
              <a:cxnLst/>
              <a:rect l="l" t="t" r="r" b="b"/>
              <a:pathLst>
                <a:path w="12700" h="12700">
                  <a:moveTo>
                    <a:pt x="12191" y="0"/>
                  </a:moveTo>
                  <a:lnTo>
                    <a:pt x="0" y="0"/>
                  </a:lnTo>
                  <a:lnTo>
                    <a:pt x="0" y="12217"/>
                  </a:lnTo>
                  <a:lnTo>
                    <a:pt x="12191" y="12217"/>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object 14">
              <a:extLst>
                <a:ext uri="{FF2B5EF4-FFF2-40B4-BE49-F238E27FC236}">
                  <a16:creationId xmlns:a16="http://schemas.microsoft.com/office/drawing/2014/main" id="{5A283784-6E03-2E1E-9121-CAA2A6504EBC}"/>
                </a:ext>
              </a:extLst>
            </p:cNvPr>
            <p:cNvSpPr/>
            <p:nvPr/>
          </p:nvSpPr>
          <p:spPr>
            <a:xfrm>
              <a:off x="3896740" y="3923157"/>
              <a:ext cx="48895" cy="110489"/>
            </a:xfrm>
            <a:custGeom>
              <a:avLst/>
              <a:gdLst/>
              <a:ahLst/>
              <a:cxnLst/>
              <a:rect l="l" t="t" r="r" b="b"/>
              <a:pathLst>
                <a:path w="48895" h="110489">
                  <a:moveTo>
                    <a:pt x="30480" y="0"/>
                  </a:moveTo>
                  <a:lnTo>
                    <a:pt x="18287" y="0"/>
                  </a:lnTo>
                  <a:lnTo>
                    <a:pt x="18287" y="13081"/>
                  </a:lnTo>
                  <a:lnTo>
                    <a:pt x="10922" y="16256"/>
                  </a:lnTo>
                  <a:lnTo>
                    <a:pt x="5207" y="21209"/>
                  </a:lnTo>
                  <a:lnTo>
                    <a:pt x="1397" y="28448"/>
                  </a:lnTo>
                  <a:lnTo>
                    <a:pt x="0" y="36703"/>
                  </a:lnTo>
                  <a:lnTo>
                    <a:pt x="635" y="40767"/>
                  </a:lnTo>
                  <a:lnTo>
                    <a:pt x="27686" y="62738"/>
                  </a:lnTo>
                  <a:lnTo>
                    <a:pt x="34289" y="69215"/>
                  </a:lnTo>
                  <a:lnTo>
                    <a:pt x="36575" y="70866"/>
                  </a:lnTo>
                  <a:lnTo>
                    <a:pt x="36575" y="73279"/>
                  </a:lnTo>
                  <a:lnTo>
                    <a:pt x="35560" y="78232"/>
                  </a:lnTo>
                  <a:lnTo>
                    <a:pt x="33020" y="81407"/>
                  </a:lnTo>
                  <a:lnTo>
                    <a:pt x="29083" y="84709"/>
                  </a:lnTo>
                  <a:lnTo>
                    <a:pt x="24384" y="85471"/>
                  </a:lnTo>
                  <a:lnTo>
                    <a:pt x="19685" y="84709"/>
                  </a:lnTo>
                  <a:lnTo>
                    <a:pt x="15748" y="81407"/>
                  </a:lnTo>
                  <a:lnTo>
                    <a:pt x="13081" y="78232"/>
                  </a:lnTo>
                  <a:lnTo>
                    <a:pt x="12192" y="73279"/>
                  </a:lnTo>
                  <a:lnTo>
                    <a:pt x="0" y="73279"/>
                  </a:lnTo>
                  <a:lnTo>
                    <a:pt x="1397" y="81407"/>
                  </a:lnTo>
                  <a:lnTo>
                    <a:pt x="5207" y="88011"/>
                  </a:lnTo>
                  <a:lnTo>
                    <a:pt x="10922" y="93599"/>
                  </a:lnTo>
                  <a:lnTo>
                    <a:pt x="18287" y="96901"/>
                  </a:lnTo>
                  <a:lnTo>
                    <a:pt x="18287" y="109982"/>
                  </a:lnTo>
                  <a:lnTo>
                    <a:pt x="30480" y="109982"/>
                  </a:lnTo>
                  <a:lnTo>
                    <a:pt x="30480" y="96901"/>
                  </a:lnTo>
                  <a:lnTo>
                    <a:pt x="37719" y="93599"/>
                  </a:lnTo>
                  <a:lnTo>
                    <a:pt x="43561" y="88011"/>
                  </a:lnTo>
                  <a:lnTo>
                    <a:pt x="47371" y="81407"/>
                  </a:lnTo>
                  <a:lnTo>
                    <a:pt x="48768" y="73279"/>
                  </a:lnTo>
                  <a:lnTo>
                    <a:pt x="48133" y="69215"/>
                  </a:lnTo>
                  <a:lnTo>
                    <a:pt x="14350" y="40767"/>
                  </a:lnTo>
                  <a:lnTo>
                    <a:pt x="12192" y="39116"/>
                  </a:lnTo>
                  <a:lnTo>
                    <a:pt x="12192" y="36703"/>
                  </a:lnTo>
                  <a:lnTo>
                    <a:pt x="13081" y="31750"/>
                  </a:lnTo>
                  <a:lnTo>
                    <a:pt x="15748" y="27686"/>
                  </a:lnTo>
                  <a:lnTo>
                    <a:pt x="19685" y="25273"/>
                  </a:lnTo>
                  <a:lnTo>
                    <a:pt x="24384" y="24384"/>
                  </a:lnTo>
                  <a:lnTo>
                    <a:pt x="29083" y="25273"/>
                  </a:lnTo>
                  <a:lnTo>
                    <a:pt x="33020" y="27686"/>
                  </a:lnTo>
                  <a:lnTo>
                    <a:pt x="35560" y="31750"/>
                  </a:lnTo>
                  <a:lnTo>
                    <a:pt x="36575" y="36703"/>
                  </a:lnTo>
                  <a:lnTo>
                    <a:pt x="48768" y="36703"/>
                  </a:lnTo>
                  <a:lnTo>
                    <a:pt x="47371" y="28448"/>
                  </a:lnTo>
                  <a:lnTo>
                    <a:pt x="43561" y="21209"/>
                  </a:lnTo>
                  <a:lnTo>
                    <a:pt x="37719" y="16256"/>
                  </a:lnTo>
                  <a:lnTo>
                    <a:pt x="30480" y="13081"/>
                  </a:lnTo>
                  <a:lnTo>
                    <a:pt x="3048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object 16">
              <a:extLst>
                <a:ext uri="{FF2B5EF4-FFF2-40B4-BE49-F238E27FC236}">
                  <a16:creationId xmlns:a16="http://schemas.microsoft.com/office/drawing/2014/main" id="{D35760D1-3D2D-27CA-C088-70F32C981D51}"/>
                </a:ext>
              </a:extLst>
            </p:cNvPr>
            <p:cNvSpPr/>
            <p:nvPr/>
          </p:nvSpPr>
          <p:spPr>
            <a:xfrm>
              <a:off x="3957701" y="3972026"/>
              <a:ext cx="12700" cy="12700"/>
            </a:xfrm>
            <a:custGeom>
              <a:avLst/>
              <a:gdLst/>
              <a:ahLst/>
              <a:cxnLst/>
              <a:rect l="l" t="t" r="r" b="b"/>
              <a:pathLst>
                <a:path w="12700" h="12700">
                  <a:moveTo>
                    <a:pt x="12191" y="0"/>
                  </a:moveTo>
                  <a:lnTo>
                    <a:pt x="0" y="0"/>
                  </a:lnTo>
                  <a:lnTo>
                    <a:pt x="0" y="12217"/>
                  </a:lnTo>
                  <a:lnTo>
                    <a:pt x="12191" y="12217"/>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object 19">
              <a:extLst>
                <a:ext uri="{FF2B5EF4-FFF2-40B4-BE49-F238E27FC236}">
                  <a16:creationId xmlns:a16="http://schemas.microsoft.com/office/drawing/2014/main" id="{7D09ACD8-75DE-04C0-A0B3-39AE69B9996C}"/>
                </a:ext>
              </a:extLst>
            </p:cNvPr>
            <p:cNvSpPr/>
            <p:nvPr/>
          </p:nvSpPr>
          <p:spPr>
            <a:xfrm>
              <a:off x="3841877" y="3898772"/>
              <a:ext cx="158750" cy="158750"/>
            </a:xfrm>
            <a:custGeom>
              <a:avLst/>
              <a:gdLst/>
              <a:ahLst/>
              <a:cxnLst/>
              <a:rect l="l" t="t" r="r" b="b"/>
              <a:pathLst>
                <a:path w="158750" h="158750">
                  <a:moveTo>
                    <a:pt x="79248" y="0"/>
                  </a:moveTo>
                  <a:lnTo>
                    <a:pt x="48387" y="6476"/>
                  </a:lnTo>
                  <a:lnTo>
                    <a:pt x="23240" y="23621"/>
                  </a:lnTo>
                  <a:lnTo>
                    <a:pt x="6223" y="48768"/>
                  </a:lnTo>
                  <a:lnTo>
                    <a:pt x="0" y="78993"/>
                  </a:lnTo>
                  <a:lnTo>
                    <a:pt x="6223" y="109854"/>
                  </a:lnTo>
                  <a:lnTo>
                    <a:pt x="23240" y="135127"/>
                  </a:lnTo>
                  <a:lnTo>
                    <a:pt x="48387" y="152272"/>
                  </a:lnTo>
                  <a:lnTo>
                    <a:pt x="79248" y="158750"/>
                  </a:lnTo>
                  <a:lnTo>
                    <a:pt x="110109" y="152272"/>
                  </a:lnTo>
                  <a:lnTo>
                    <a:pt x="118490" y="146557"/>
                  </a:lnTo>
                  <a:lnTo>
                    <a:pt x="79248" y="146557"/>
                  </a:lnTo>
                  <a:lnTo>
                    <a:pt x="53086" y="140843"/>
                  </a:lnTo>
                  <a:lnTo>
                    <a:pt x="31876" y="127000"/>
                  </a:lnTo>
                  <a:lnTo>
                    <a:pt x="17399" y="105028"/>
                  </a:lnTo>
                  <a:lnTo>
                    <a:pt x="12192" y="78993"/>
                  </a:lnTo>
                  <a:lnTo>
                    <a:pt x="17399" y="52831"/>
                  </a:lnTo>
                  <a:lnTo>
                    <a:pt x="31876" y="31750"/>
                  </a:lnTo>
                  <a:lnTo>
                    <a:pt x="53086" y="17906"/>
                  </a:lnTo>
                  <a:lnTo>
                    <a:pt x="79248" y="12191"/>
                  </a:lnTo>
                  <a:lnTo>
                    <a:pt x="118490" y="12191"/>
                  </a:lnTo>
                  <a:lnTo>
                    <a:pt x="110109" y="6476"/>
                  </a:lnTo>
                  <a:lnTo>
                    <a:pt x="79248" y="0"/>
                  </a:lnTo>
                  <a:close/>
                </a:path>
                <a:path w="158750" h="158750">
                  <a:moveTo>
                    <a:pt x="146303" y="40004"/>
                  </a:moveTo>
                  <a:lnTo>
                    <a:pt x="146303" y="78993"/>
                  </a:lnTo>
                  <a:lnTo>
                    <a:pt x="140970" y="105028"/>
                  </a:lnTo>
                  <a:lnTo>
                    <a:pt x="126619" y="127000"/>
                  </a:lnTo>
                  <a:lnTo>
                    <a:pt x="105283" y="140843"/>
                  </a:lnTo>
                  <a:lnTo>
                    <a:pt x="79248" y="146557"/>
                  </a:lnTo>
                  <a:lnTo>
                    <a:pt x="118490" y="146557"/>
                  </a:lnTo>
                  <a:lnTo>
                    <a:pt x="135255" y="135127"/>
                  </a:lnTo>
                  <a:lnTo>
                    <a:pt x="152273" y="109854"/>
                  </a:lnTo>
                  <a:lnTo>
                    <a:pt x="158496" y="78993"/>
                  </a:lnTo>
                  <a:lnTo>
                    <a:pt x="152273" y="48768"/>
                  </a:lnTo>
                  <a:lnTo>
                    <a:pt x="146303" y="40004"/>
                  </a:lnTo>
                  <a:close/>
                </a:path>
                <a:path w="158750" h="158750">
                  <a:moveTo>
                    <a:pt x="118490" y="12191"/>
                  </a:moveTo>
                  <a:lnTo>
                    <a:pt x="79248" y="12191"/>
                  </a:lnTo>
                  <a:lnTo>
                    <a:pt x="105283" y="17906"/>
                  </a:lnTo>
                  <a:lnTo>
                    <a:pt x="126619" y="31750"/>
                  </a:lnTo>
                  <a:lnTo>
                    <a:pt x="140970" y="52831"/>
                  </a:lnTo>
                  <a:lnTo>
                    <a:pt x="146303" y="78993"/>
                  </a:lnTo>
                  <a:lnTo>
                    <a:pt x="146303" y="40004"/>
                  </a:lnTo>
                  <a:lnTo>
                    <a:pt x="135255" y="23621"/>
                  </a:lnTo>
                  <a:lnTo>
                    <a:pt x="118490" y="1219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object 29">
              <a:extLst>
                <a:ext uri="{FF2B5EF4-FFF2-40B4-BE49-F238E27FC236}">
                  <a16:creationId xmlns:a16="http://schemas.microsoft.com/office/drawing/2014/main" id="{7648B7C8-C513-A900-0DBD-F862ABC5FBB1}"/>
                </a:ext>
              </a:extLst>
            </p:cNvPr>
            <p:cNvSpPr/>
            <p:nvPr/>
          </p:nvSpPr>
          <p:spPr>
            <a:xfrm>
              <a:off x="3787013" y="3764279"/>
              <a:ext cx="268605" cy="390525"/>
            </a:xfrm>
            <a:custGeom>
              <a:avLst/>
              <a:gdLst/>
              <a:ahLst/>
              <a:cxnLst/>
              <a:rect l="l" t="t" r="r" b="b"/>
              <a:pathLst>
                <a:path w="268604" h="390525">
                  <a:moveTo>
                    <a:pt x="79248" y="55372"/>
                  </a:moveTo>
                  <a:lnTo>
                    <a:pt x="67056" y="55372"/>
                  </a:lnTo>
                  <a:lnTo>
                    <a:pt x="68834" y="66040"/>
                  </a:lnTo>
                  <a:lnTo>
                    <a:pt x="74040" y="74930"/>
                  </a:lnTo>
                  <a:lnTo>
                    <a:pt x="81787" y="81534"/>
                  </a:lnTo>
                  <a:lnTo>
                    <a:pt x="91439" y="84709"/>
                  </a:lnTo>
                  <a:lnTo>
                    <a:pt x="91439" y="88011"/>
                  </a:lnTo>
                  <a:lnTo>
                    <a:pt x="92201" y="90424"/>
                  </a:lnTo>
                  <a:lnTo>
                    <a:pt x="93345" y="92075"/>
                  </a:lnTo>
                  <a:lnTo>
                    <a:pt x="88011" y="96139"/>
                  </a:lnTo>
                  <a:lnTo>
                    <a:pt x="82041" y="99441"/>
                  </a:lnTo>
                  <a:lnTo>
                    <a:pt x="68834" y="105918"/>
                  </a:lnTo>
                  <a:lnTo>
                    <a:pt x="52959" y="116459"/>
                  </a:lnTo>
                  <a:lnTo>
                    <a:pt x="22733" y="148336"/>
                  </a:lnTo>
                  <a:lnTo>
                    <a:pt x="10922" y="173482"/>
                  </a:lnTo>
                  <a:lnTo>
                    <a:pt x="2921" y="206883"/>
                  </a:lnTo>
                  <a:lnTo>
                    <a:pt x="0" y="250063"/>
                  </a:lnTo>
                  <a:lnTo>
                    <a:pt x="0" y="347853"/>
                  </a:lnTo>
                  <a:lnTo>
                    <a:pt x="3301" y="364109"/>
                  </a:lnTo>
                  <a:lnTo>
                    <a:pt x="12446" y="377952"/>
                  </a:lnTo>
                  <a:lnTo>
                    <a:pt x="26035" y="386969"/>
                  </a:lnTo>
                  <a:lnTo>
                    <a:pt x="42672" y="390144"/>
                  </a:lnTo>
                  <a:lnTo>
                    <a:pt x="158496" y="390144"/>
                  </a:lnTo>
                  <a:lnTo>
                    <a:pt x="158496" y="378841"/>
                  </a:lnTo>
                  <a:lnTo>
                    <a:pt x="42672" y="378841"/>
                  </a:lnTo>
                  <a:lnTo>
                    <a:pt x="30734" y="376301"/>
                  </a:lnTo>
                  <a:lnTo>
                    <a:pt x="21082" y="369824"/>
                  </a:lnTo>
                  <a:lnTo>
                    <a:pt x="14604" y="360045"/>
                  </a:lnTo>
                  <a:lnTo>
                    <a:pt x="12191" y="347853"/>
                  </a:lnTo>
                  <a:lnTo>
                    <a:pt x="12191" y="250063"/>
                  </a:lnTo>
                  <a:lnTo>
                    <a:pt x="15875" y="203708"/>
                  </a:lnTo>
                  <a:lnTo>
                    <a:pt x="40386" y="145034"/>
                  </a:lnTo>
                  <a:lnTo>
                    <a:pt x="74802" y="116459"/>
                  </a:lnTo>
                  <a:lnTo>
                    <a:pt x="92075" y="107569"/>
                  </a:lnTo>
                  <a:lnTo>
                    <a:pt x="99567" y="102616"/>
                  </a:lnTo>
                  <a:lnTo>
                    <a:pt x="106045" y="97790"/>
                  </a:lnTo>
                  <a:lnTo>
                    <a:pt x="184652" y="97790"/>
                  </a:lnTo>
                  <a:lnTo>
                    <a:pt x="180212" y="95377"/>
                  </a:lnTo>
                  <a:lnTo>
                    <a:pt x="174878" y="92075"/>
                  </a:lnTo>
                  <a:lnTo>
                    <a:pt x="176022" y="90424"/>
                  </a:lnTo>
                  <a:lnTo>
                    <a:pt x="176784" y="88011"/>
                  </a:lnTo>
                  <a:lnTo>
                    <a:pt x="176784" y="85598"/>
                  </a:lnTo>
                  <a:lnTo>
                    <a:pt x="103632" y="85598"/>
                  </a:lnTo>
                  <a:lnTo>
                    <a:pt x="103632" y="73279"/>
                  </a:lnTo>
                  <a:lnTo>
                    <a:pt x="164591" y="73279"/>
                  </a:lnTo>
                  <a:lnTo>
                    <a:pt x="164591" y="72517"/>
                  </a:lnTo>
                  <a:lnTo>
                    <a:pt x="91439" y="72517"/>
                  </a:lnTo>
                  <a:lnTo>
                    <a:pt x="86487" y="70104"/>
                  </a:lnTo>
                  <a:lnTo>
                    <a:pt x="82676" y="66040"/>
                  </a:lnTo>
                  <a:lnTo>
                    <a:pt x="80137" y="61087"/>
                  </a:lnTo>
                  <a:lnTo>
                    <a:pt x="79248" y="55372"/>
                  </a:lnTo>
                  <a:close/>
                </a:path>
                <a:path w="268604" h="390525">
                  <a:moveTo>
                    <a:pt x="184652" y="97790"/>
                  </a:moveTo>
                  <a:lnTo>
                    <a:pt x="162178" y="97790"/>
                  </a:lnTo>
                  <a:lnTo>
                    <a:pt x="168656" y="102616"/>
                  </a:lnTo>
                  <a:lnTo>
                    <a:pt x="176149" y="106680"/>
                  </a:lnTo>
                  <a:lnTo>
                    <a:pt x="184658" y="110871"/>
                  </a:lnTo>
                  <a:lnTo>
                    <a:pt x="204470" y="121412"/>
                  </a:lnTo>
                  <a:lnTo>
                    <a:pt x="243712" y="167005"/>
                  </a:lnTo>
                  <a:lnTo>
                    <a:pt x="254508" y="213487"/>
                  </a:lnTo>
                  <a:lnTo>
                    <a:pt x="255650" y="237871"/>
                  </a:lnTo>
                  <a:lnTo>
                    <a:pt x="255777" y="240284"/>
                  </a:lnTo>
                  <a:lnTo>
                    <a:pt x="256032" y="243586"/>
                  </a:lnTo>
                  <a:lnTo>
                    <a:pt x="256032" y="244348"/>
                  </a:lnTo>
                  <a:lnTo>
                    <a:pt x="268224" y="244348"/>
                  </a:lnTo>
                  <a:lnTo>
                    <a:pt x="266656" y="213487"/>
                  </a:lnTo>
                  <a:lnTo>
                    <a:pt x="266573" y="210947"/>
                  </a:lnTo>
                  <a:lnTo>
                    <a:pt x="261874" y="184150"/>
                  </a:lnTo>
                  <a:lnTo>
                    <a:pt x="245617" y="144145"/>
                  </a:lnTo>
                  <a:lnTo>
                    <a:pt x="223265" y="119761"/>
                  </a:lnTo>
                  <a:lnTo>
                    <a:pt x="199136" y="105156"/>
                  </a:lnTo>
                  <a:lnTo>
                    <a:pt x="192404" y="101854"/>
                  </a:lnTo>
                  <a:lnTo>
                    <a:pt x="186054" y="98552"/>
                  </a:lnTo>
                  <a:lnTo>
                    <a:pt x="184652" y="97790"/>
                  </a:lnTo>
                  <a:close/>
                </a:path>
                <a:path w="268604" h="390525">
                  <a:moveTo>
                    <a:pt x="174751" y="7747"/>
                  </a:moveTo>
                  <a:lnTo>
                    <a:pt x="174751" y="21209"/>
                  </a:lnTo>
                  <a:lnTo>
                    <a:pt x="164591" y="41402"/>
                  </a:lnTo>
                  <a:lnTo>
                    <a:pt x="164591" y="85598"/>
                  </a:lnTo>
                  <a:lnTo>
                    <a:pt x="176784" y="85598"/>
                  </a:lnTo>
                  <a:lnTo>
                    <a:pt x="176784" y="84709"/>
                  </a:lnTo>
                  <a:lnTo>
                    <a:pt x="186436" y="81534"/>
                  </a:lnTo>
                  <a:lnTo>
                    <a:pt x="194183" y="74930"/>
                  </a:lnTo>
                  <a:lnTo>
                    <a:pt x="195072" y="73279"/>
                  </a:lnTo>
                  <a:lnTo>
                    <a:pt x="195579" y="72517"/>
                  </a:lnTo>
                  <a:lnTo>
                    <a:pt x="176784" y="72517"/>
                  </a:lnTo>
                  <a:lnTo>
                    <a:pt x="176529" y="70104"/>
                  </a:lnTo>
                  <a:lnTo>
                    <a:pt x="176529" y="69215"/>
                  </a:lnTo>
                  <a:lnTo>
                    <a:pt x="175133" y="66802"/>
                  </a:lnTo>
                  <a:lnTo>
                    <a:pt x="172085" y="63627"/>
                  </a:lnTo>
                  <a:lnTo>
                    <a:pt x="170814" y="62738"/>
                  </a:lnTo>
                  <a:lnTo>
                    <a:pt x="169290" y="61976"/>
                  </a:lnTo>
                  <a:lnTo>
                    <a:pt x="168021" y="61976"/>
                  </a:lnTo>
                  <a:lnTo>
                    <a:pt x="168528" y="61087"/>
                  </a:lnTo>
                  <a:lnTo>
                    <a:pt x="189864" y="18796"/>
                  </a:lnTo>
                  <a:lnTo>
                    <a:pt x="188595" y="14732"/>
                  </a:lnTo>
                  <a:lnTo>
                    <a:pt x="185420" y="13081"/>
                  </a:lnTo>
                  <a:lnTo>
                    <a:pt x="183769" y="12192"/>
                  </a:lnTo>
                  <a:lnTo>
                    <a:pt x="174751" y="7747"/>
                  </a:lnTo>
                  <a:close/>
                </a:path>
                <a:path w="268604" h="390525">
                  <a:moveTo>
                    <a:pt x="110744" y="0"/>
                  </a:moveTo>
                  <a:lnTo>
                    <a:pt x="108712" y="0"/>
                  </a:lnTo>
                  <a:lnTo>
                    <a:pt x="79628" y="14732"/>
                  </a:lnTo>
                  <a:lnTo>
                    <a:pt x="78359" y="18796"/>
                  </a:lnTo>
                  <a:lnTo>
                    <a:pt x="100075" y="61976"/>
                  </a:lnTo>
                  <a:lnTo>
                    <a:pt x="98806" y="61976"/>
                  </a:lnTo>
                  <a:lnTo>
                    <a:pt x="91439" y="72517"/>
                  </a:lnTo>
                  <a:lnTo>
                    <a:pt x="164591" y="72517"/>
                  </a:lnTo>
                  <a:lnTo>
                    <a:pt x="164591" y="61087"/>
                  </a:lnTo>
                  <a:lnTo>
                    <a:pt x="113537" y="61087"/>
                  </a:lnTo>
                  <a:lnTo>
                    <a:pt x="93472" y="21209"/>
                  </a:lnTo>
                  <a:lnTo>
                    <a:pt x="109727" y="13081"/>
                  </a:lnTo>
                  <a:lnTo>
                    <a:pt x="174751" y="13081"/>
                  </a:lnTo>
                  <a:lnTo>
                    <a:pt x="174751" y="12192"/>
                  </a:lnTo>
                  <a:lnTo>
                    <a:pt x="134112" y="12192"/>
                  </a:lnTo>
                  <a:lnTo>
                    <a:pt x="110744" y="0"/>
                  </a:lnTo>
                  <a:close/>
                </a:path>
                <a:path w="268604" h="390525">
                  <a:moveTo>
                    <a:pt x="201167" y="55372"/>
                  </a:moveTo>
                  <a:lnTo>
                    <a:pt x="188975" y="55372"/>
                  </a:lnTo>
                  <a:lnTo>
                    <a:pt x="188087" y="61087"/>
                  </a:lnTo>
                  <a:lnTo>
                    <a:pt x="185547" y="66040"/>
                  </a:lnTo>
                  <a:lnTo>
                    <a:pt x="181610" y="70104"/>
                  </a:lnTo>
                  <a:lnTo>
                    <a:pt x="176784" y="72517"/>
                  </a:lnTo>
                  <a:lnTo>
                    <a:pt x="195579" y="72517"/>
                  </a:lnTo>
                  <a:lnTo>
                    <a:pt x="199262" y="66040"/>
                  </a:lnTo>
                  <a:lnTo>
                    <a:pt x="201167" y="55372"/>
                  </a:lnTo>
                  <a:close/>
                </a:path>
                <a:path w="268604" h="390525">
                  <a:moveTo>
                    <a:pt x="164591" y="41402"/>
                  </a:moveTo>
                  <a:lnTo>
                    <a:pt x="154686" y="61087"/>
                  </a:lnTo>
                  <a:lnTo>
                    <a:pt x="164591" y="61087"/>
                  </a:lnTo>
                  <a:lnTo>
                    <a:pt x="164591" y="41402"/>
                  </a:lnTo>
                  <a:close/>
                </a:path>
                <a:path w="268604" h="390525">
                  <a:moveTo>
                    <a:pt x="158496" y="13081"/>
                  </a:moveTo>
                  <a:lnTo>
                    <a:pt x="109727" y="13081"/>
                  </a:lnTo>
                  <a:lnTo>
                    <a:pt x="133096" y="25273"/>
                  </a:lnTo>
                  <a:lnTo>
                    <a:pt x="135127" y="25273"/>
                  </a:lnTo>
                  <a:lnTo>
                    <a:pt x="158496" y="13081"/>
                  </a:lnTo>
                  <a:close/>
                </a:path>
                <a:path w="268604" h="390525">
                  <a:moveTo>
                    <a:pt x="174751" y="13081"/>
                  </a:moveTo>
                  <a:lnTo>
                    <a:pt x="158496" y="13081"/>
                  </a:lnTo>
                  <a:lnTo>
                    <a:pt x="174751" y="21209"/>
                  </a:lnTo>
                  <a:lnTo>
                    <a:pt x="174751" y="13081"/>
                  </a:lnTo>
                  <a:close/>
                </a:path>
                <a:path w="268604" h="390525">
                  <a:moveTo>
                    <a:pt x="159512" y="0"/>
                  </a:moveTo>
                  <a:lnTo>
                    <a:pt x="157479" y="0"/>
                  </a:lnTo>
                  <a:lnTo>
                    <a:pt x="134112" y="12192"/>
                  </a:lnTo>
                  <a:lnTo>
                    <a:pt x="174751" y="12192"/>
                  </a:lnTo>
                  <a:lnTo>
                    <a:pt x="174751" y="7747"/>
                  </a:lnTo>
                  <a:lnTo>
                    <a:pt x="15951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object 35">
              <a:extLst>
                <a:ext uri="{FF2B5EF4-FFF2-40B4-BE49-F238E27FC236}">
                  <a16:creationId xmlns:a16="http://schemas.microsoft.com/office/drawing/2014/main" id="{72D61A11-64B0-721C-7344-55E6F5888DE6}"/>
                </a:ext>
              </a:extLst>
            </p:cNvPr>
            <p:cNvSpPr/>
            <p:nvPr/>
          </p:nvSpPr>
          <p:spPr>
            <a:xfrm>
              <a:off x="4097909" y="3825341"/>
              <a:ext cx="12700" cy="73660"/>
            </a:xfrm>
            <a:custGeom>
              <a:avLst/>
              <a:gdLst/>
              <a:ahLst/>
              <a:cxnLst/>
              <a:rect l="l" t="t" r="r" b="b"/>
              <a:pathLst>
                <a:path w="12700" h="73660">
                  <a:moveTo>
                    <a:pt x="12179" y="24561"/>
                  </a:moveTo>
                  <a:lnTo>
                    <a:pt x="0" y="24561"/>
                  </a:lnTo>
                  <a:lnTo>
                    <a:pt x="0" y="73431"/>
                  </a:lnTo>
                  <a:lnTo>
                    <a:pt x="12179" y="73431"/>
                  </a:lnTo>
                  <a:lnTo>
                    <a:pt x="12179" y="24561"/>
                  </a:lnTo>
                  <a:close/>
                </a:path>
                <a:path w="12700" h="73660">
                  <a:moveTo>
                    <a:pt x="12179" y="0"/>
                  </a:moveTo>
                  <a:lnTo>
                    <a:pt x="0" y="0"/>
                  </a:lnTo>
                  <a:lnTo>
                    <a:pt x="0" y="12217"/>
                  </a:lnTo>
                  <a:lnTo>
                    <a:pt x="12179" y="12217"/>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object 40">
              <a:extLst>
                <a:ext uri="{FF2B5EF4-FFF2-40B4-BE49-F238E27FC236}">
                  <a16:creationId xmlns:a16="http://schemas.microsoft.com/office/drawing/2014/main" id="{7CEB2044-F356-FA4E-729F-43130EC0A39C}"/>
                </a:ext>
              </a:extLst>
            </p:cNvPr>
            <p:cNvSpPr/>
            <p:nvPr/>
          </p:nvSpPr>
          <p:spPr>
            <a:xfrm>
              <a:off x="4122293" y="3813200"/>
              <a:ext cx="12700" cy="73660"/>
            </a:xfrm>
            <a:custGeom>
              <a:avLst/>
              <a:gdLst/>
              <a:ahLst/>
              <a:cxnLst/>
              <a:rect l="l" t="t" r="r" b="b"/>
              <a:pathLst>
                <a:path w="12700" h="73660">
                  <a:moveTo>
                    <a:pt x="12179" y="61036"/>
                  </a:moveTo>
                  <a:lnTo>
                    <a:pt x="0" y="61036"/>
                  </a:lnTo>
                  <a:lnTo>
                    <a:pt x="0" y="73253"/>
                  </a:lnTo>
                  <a:lnTo>
                    <a:pt x="12179" y="73253"/>
                  </a:lnTo>
                  <a:lnTo>
                    <a:pt x="12179" y="61036"/>
                  </a:lnTo>
                  <a:close/>
                </a:path>
                <a:path w="12700" h="73660">
                  <a:moveTo>
                    <a:pt x="12179" y="0"/>
                  </a:moveTo>
                  <a:lnTo>
                    <a:pt x="0" y="0"/>
                  </a:lnTo>
                  <a:lnTo>
                    <a:pt x="0" y="48869"/>
                  </a:lnTo>
                  <a:lnTo>
                    <a:pt x="12179" y="48869"/>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83" name="object 44">
              <a:extLst>
                <a:ext uri="{FF2B5EF4-FFF2-40B4-BE49-F238E27FC236}">
                  <a16:creationId xmlns:a16="http://schemas.microsoft.com/office/drawing/2014/main" id="{145A05E6-04A0-3AB5-9846-BABAFE323FD1}"/>
                </a:ext>
              </a:extLst>
            </p:cNvPr>
            <p:cNvGrpSpPr/>
            <p:nvPr/>
          </p:nvGrpSpPr>
          <p:grpSpPr>
            <a:xfrm>
              <a:off x="3957701" y="3910965"/>
              <a:ext cx="195580" cy="243840"/>
              <a:chOff x="3957701" y="3910965"/>
              <a:chExt cx="195580" cy="243840"/>
            </a:xfrm>
          </p:grpSpPr>
          <p:pic>
            <p:nvPicPr>
              <p:cNvPr id="84" name="object 45">
                <a:extLst>
                  <a:ext uri="{FF2B5EF4-FFF2-40B4-BE49-F238E27FC236}">
                    <a16:creationId xmlns:a16="http://schemas.microsoft.com/office/drawing/2014/main" id="{4E50488E-4C0D-4CED-C6EC-8A41B707025D}"/>
                  </a:ext>
                </a:extLst>
              </p:cNvPr>
              <p:cNvPicPr/>
              <p:nvPr/>
            </p:nvPicPr>
            <p:blipFill>
              <a:blip r:embed="rId7" cstate="screen">
                <a:extLst>
                  <a:ext uri="{28A0092B-C50C-407E-A947-70E740481C1C}">
                    <a14:useLocalDpi xmlns:a14="http://schemas.microsoft.com/office/drawing/2010/main"/>
                  </a:ext>
                </a:extLst>
              </a:blip>
              <a:stretch>
                <a:fillRect/>
              </a:stretch>
            </p:blipFill>
            <p:spPr>
              <a:xfrm>
                <a:off x="3957701" y="3972052"/>
                <a:ext cx="195072" cy="182372"/>
              </a:xfrm>
              <a:prstGeom prst="rect">
                <a:avLst/>
              </a:prstGeom>
            </p:spPr>
          </p:pic>
          <p:sp>
            <p:nvSpPr>
              <p:cNvPr id="85" name="object 46">
                <a:extLst>
                  <a:ext uri="{FF2B5EF4-FFF2-40B4-BE49-F238E27FC236}">
                    <a16:creationId xmlns:a16="http://schemas.microsoft.com/office/drawing/2014/main" id="{D920DC3D-F460-377A-A9F9-CBFCE71715DA}"/>
                  </a:ext>
                </a:extLst>
              </p:cNvPr>
              <p:cNvSpPr/>
              <p:nvPr/>
            </p:nvSpPr>
            <p:spPr>
              <a:xfrm>
                <a:off x="4079621" y="3910965"/>
                <a:ext cx="73660" cy="36830"/>
              </a:xfrm>
              <a:custGeom>
                <a:avLst/>
                <a:gdLst/>
                <a:ahLst/>
                <a:cxnLst/>
                <a:rect l="l" t="t" r="r" b="b"/>
                <a:pathLst>
                  <a:path w="73660" h="36829">
                    <a:moveTo>
                      <a:pt x="60959" y="0"/>
                    </a:moveTo>
                    <a:lnTo>
                      <a:pt x="9778" y="0"/>
                    </a:lnTo>
                    <a:lnTo>
                      <a:pt x="7365" y="762"/>
                    </a:lnTo>
                    <a:lnTo>
                      <a:pt x="5968" y="1651"/>
                    </a:lnTo>
                    <a:lnTo>
                      <a:pt x="4699" y="2412"/>
                    </a:lnTo>
                    <a:lnTo>
                      <a:pt x="1396" y="5715"/>
                    </a:lnTo>
                    <a:lnTo>
                      <a:pt x="0" y="8890"/>
                    </a:lnTo>
                    <a:lnTo>
                      <a:pt x="0" y="27686"/>
                    </a:lnTo>
                    <a:lnTo>
                      <a:pt x="9778" y="36576"/>
                    </a:lnTo>
                    <a:lnTo>
                      <a:pt x="63373" y="36576"/>
                    </a:lnTo>
                    <a:lnTo>
                      <a:pt x="73151" y="27686"/>
                    </a:lnTo>
                    <a:lnTo>
                      <a:pt x="73151" y="24384"/>
                    </a:lnTo>
                    <a:lnTo>
                      <a:pt x="12191" y="24384"/>
                    </a:lnTo>
                    <a:lnTo>
                      <a:pt x="12191" y="12192"/>
                    </a:lnTo>
                    <a:lnTo>
                      <a:pt x="60959" y="12192"/>
                    </a:lnTo>
                    <a:lnTo>
                      <a:pt x="60959" y="0"/>
                    </a:lnTo>
                    <a:close/>
                  </a:path>
                  <a:path w="73660" h="36829">
                    <a:moveTo>
                      <a:pt x="63373" y="0"/>
                    </a:moveTo>
                    <a:lnTo>
                      <a:pt x="60959" y="0"/>
                    </a:lnTo>
                    <a:lnTo>
                      <a:pt x="60959" y="24384"/>
                    </a:lnTo>
                    <a:lnTo>
                      <a:pt x="73151" y="24384"/>
                    </a:lnTo>
                    <a:lnTo>
                      <a:pt x="73151" y="8890"/>
                    </a:lnTo>
                    <a:lnTo>
                      <a:pt x="6337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sp>
        <p:nvSpPr>
          <p:cNvPr id="87" name="object 97">
            <a:extLst>
              <a:ext uri="{FF2B5EF4-FFF2-40B4-BE49-F238E27FC236}">
                <a16:creationId xmlns:a16="http://schemas.microsoft.com/office/drawing/2014/main" id="{00C57585-463C-06CB-2DA4-1D27B5839E4C}"/>
              </a:ext>
            </a:extLst>
          </p:cNvPr>
          <p:cNvSpPr/>
          <p:nvPr/>
        </p:nvSpPr>
        <p:spPr>
          <a:xfrm>
            <a:off x="6117748" y="3382729"/>
            <a:ext cx="391795" cy="340360"/>
          </a:xfrm>
          <a:custGeom>
            <a:avLst/>
            <a:gdLst/>
            <a:ahLst/>
            <a:cxnLst/>
            <a:rect l="l" t="t" r="r" b="b"/>
            <a:pathLst>
              <a:path w="391795" h="340360">
                <a:moveTo>
                  <a:pt x="69342" y="181610"/>
                </a:moveTo>
                <a:lnTo>
                  <a:pt x="52197" y="181610"/>
                </a:lnTo>
                <a:lnTo>
                  <a:pt x="73660" y="203200"/>
                </a:lnTo>
                <a:lnTo>
                  <a:pt x="73660" y="222250"/>
                </a:lnTo>
                <a:lnTo>
                  <a:pt x="80390" y="228600"/>
                </a:lnTo>
                <a:lnTo>
                  <a:pt x="78486" y="231139"/>
                </a:lnTo>
                <a:lnTo>
                  <a:pt x="76200" y="234950"/>
                </a:lnTo>
                <a:lnTo>
                  <a:pt x="74422" y="238760"/>
                </a:lnTo>
                <a:lnTo>
                  <a:pt x="73660" y="243839"/>
                </a:lnTo>
                <a:lnTo>
                  <a:pt x="75564" y="252730"/>
                </a:lnTo>
                <a:lnTo>
                  <a:pt x="80899" y="261620"/>
                </a:lnTo>
                <a:lnTo>
                  <a:pt x="88646" y="266700"/>
                </a:lnTo>
                <a:lnTo>
                  <a:pt x="98044" y="267970"/>
                </a:lnTo>
                <a:lnTo>
                  <a:pt x="99949" y="276860"/>
                </a:lnTo>
                <a:lnTo>
                  <a:pt x="105283" y="285750"/>
                </a:lnTo>
                <a:lnTo>
                  <a:pt x="113030" y="290830"/>
                </a:lnTo>
                <a:lnTo>
                  <a:pt x="122427" y="293370"/>
                </a:lnTo>
                <a:lnTo>
                  <a:pt x="124333" y="302260"/>
                </a:lnTo>
                <a:lnTo>
                  <a:pt x="129667" y="309880"/>
                </a:lnTo>
                <a:lnTo>
                  <a:pt x="137413" y="314960"/>
                </a:lnTo>
                <a:lnTo>
                  <a:pt x="146812" y="317500"/>
                </a:lnTo>
                <a:lnTo>
                  <a:pt x="148717" y="326389"/>
                </a:lnTo>
                <a:lnTo>
                  <a:pt x="154050" y="334010"/>
                </a:lnTo>
                <a:lnTo>
                  <a:pt x="161798" y="339089"/>
                </a:lnTo>
                <a:lnTo>
                  <a:pt x="171196" y="340360"/>
                </a:lnTo>
                <a:lnTo>
                  <a:pt x="175895" y="340360"/>
                </a:lnTo>
                <a:lnTo>
                  <a:pt x="180212" y="339089"/>
                </a:lnTo>
                <a:lnTo>
                  <a:pt x="183896" y="336550"/>
                </a:lnTo>
                <a:lnTo>
                  <a:pt x="186436" y="334010"/>
                </a:lnTo>
                <a:lnTo>
                  <a:pt x="218186" y="334010"/>
                </a:lnTo>
                <a:lnTo>
                  <a:pt x="221742" y="331470"/>
                </a:lnTo>
                <a:lnTo>
                  <a:pt x="222504" y="330200"/>
                </a:lnTo>
                <a:lnTo>
                  <a:pt x="171196" y="330200"/>
                </a:lnTo>
                <a:lnTo>
                  <a:pt x="166497" y="327660"/>
                </a:lnTo>
                <a:lnTo>
                  <a:pt x="162560" y="325120"/>
                </a:lnTo>
                <a:lnTo>
                  <a:pt x="160020" y="321310"/>
                </a:lnTo>
                <a:lnTo>
                  <a:pt x="159004" y="317500"/>
                </a:lnTo>
                <a:lnTo>
                  <a:pt x="159004" y="316230"/>
                </a:lnTo>
                <a:lnTo>
                  <a:pt x="159765" y="313689"/>
                </a:lnTo>
                <a:lnTo>
                  <a:pt x="161036" y="311150"/>
                </a:lnTo>
                <a:lnTo>
                  <a:pt x="177800" y="311150"/>
                </a:lnTo>
                <a:lnTo>
                  <a:pt x="177800" y="308610"/>
                </a:lnTo>
                <a:lnTo>
                  <a:pt x="173949" y="304800"/>
                </a:lnTo>
                <a:lnTo>
                  <a:pt x="146812" y="304800"/>
                </a:lnTo>
                <a:lnTo>
                  <a:pt x="142112" y="303530"/>
                </a:lnTo>
                <a:lnTo>
                  <a:pt x="138175" y="300989"/>
                </a:lnTo>
                <a:lnTo>
                  <a:pt x="135636" y="297180"/>
                </a:lnTo>
                <a:lnTo>
                  <a:pt x="134620" y="293370"/>
                </a:lnTo>
                <a:lnTo>
                  <a:pt x="134620" y="290830"/>
                </a:lnTo>
                <a:lnTo>
                  <a:pt x="135382" y="289560"/>
                </a:lnTo>
                <a:lnTo>
                  <a:pt x="136651" y="288289"/>
                </a:lnTo>
                <a:lnTo>
                  <a:pt x="137287" y="285750"/>
                </a:lnTo>
                <a:lnTo>
                  <a:pt x="153415" y="285750"/>
                </a:lnTo>
                <a:lnTo>
                  <a:pt x="153415" y="284480"/>
                </a:lnTo>
                <a:lnTo>
                  <a:pt x="149733" y="280670"/>
                </a:lnTo>
                <a:lnTo>
                  <a:pt x="122427" y="280670"/>
                </a:lnTo>
                <a:lnTo>
                  <a:pt x="117729" y="279400"/>
                </a:lnTo>
                <a:lnTo>
                  <a:pt x="113792" y="276860"/>
                </a:lnTo>
                <a:lnTo>
                  <a:pt x="111251" y="273050"/>
                </a:lnTo>
                <a:lnTo>
                  <a:pt x="110236" y="267970"/>
                </a:lnTo>
                <a:lnTo>
                  <a:pt x="110236" y="266700"/>
                </a:lnTo>
                <a:lnTo>
                  <a:pt x="110998" y="265430"/>
                </a:lnTo>
                <a:lnTo>
                  <a:pt x="112268" y="262889"/>
                </a:lnTo>
                <a:lnTo>
                  <a:pt x="112902" y="262889"/>
                </a:lnTo>
                <a:lnTo>
                  <a:pt x="113411" y="261620"/>
                </a:lnTo>
                <a:lnTo>
                  <a:pt x="129032" y="261620"/>
                </a:lnTo>
                <a:lnTo>
                  <a:pt x="129032" y="260350"/>
                </a:lnTo>
                <a:lnTo>
                  <a:pt x="125095" y="256539"/>
                </a:lnTo>
                <a:lnTo>
                  <a:pt x="98044" y="256539"/>
                </a:lnTo>
                <a:lnTo>
                  <a:pt x="93345" y="255270"/>
                </a:lnTo>
                <a:lnTo>
                  <a:pt x="89408" y="252730"/>
                </a:lnTo>
                <a:lnTo>
                  <a:pt x="86868" y="248920"/>
                </a:lnTo>
                <a:lnTo>
                  <a:pt x="85851" y="243839"/>
                </a:lnTo>
                <a:lnTo>
                  <a:pt x="85851" y="242570"/>
                </a:lnTo>
                <a:lnTo>
                  <a:pt x="86613" y="241300"/>
                </a:lnTo>
                <a:lnTo>
                  <a:pt x="87884" y="238760"/>
                </a:lnTo>
                <a:lnTo>
                  <a:pt x="88519" y="238760"/>
                </a:lnTo>
                <a:lnTo>
                  <a:pt x="89026" y="237489"/>
                </a:lnTo>
                <a:lnTo>
                  <a:pt x="104648" y="237489"/>
                </a:lnTo>
                <a:lnTo>
                  <a:pt x="104648" y="236220"/>
                </a:lnTo>
                <a:lnTo>
                  <a:pt x="85851" y="217170"/>
                </a:lnTo>
                <a:lnTo>
                  <a:pt x="85851" y="198120"/>
                </a:lnTo>
                <a:lnTo>
                  <a:pt x="69342" y="181610"/>
                </a:lnTo>
                <a:close/>
              </a:path>
              <a:path w="391795" h="340360">
                <a:moveTo>
                  <a:pt x="218186" y="334010"/>
                </a:moveTo>
                <a:lnTo>
                  <a:pt x="186436" y="334010"/>
                </a:lnTo>
                <a:lnTo>
                  <a:pt x="189102" y="336550"/>
                </a:lnTo>
                <a:lnTo>
                  <a:pt x="192786" y="339089"/>
                </a:lnTo>
                <a:lnTo>
                  <a:pt x="197104" y="340360"/>
                </a:lnTo>
                <a:lnTo>
                  <a:pt x="209550" y="340360"/>
                </a:lnTo>
                <a:lnTo>
                  <a:pt x="216408" y="336550"/>
                </a:lnTo>
                <a:lnTo>
                  <a:pt x="218186" y="334010"/>
                </a:lnTo>
                <a:close/>
              </a:path>
              <a:path w="391795" h="340360">
                <a:moveTo>
                  <a:pt x="177800" y="308610"/>
                </a:moveTo>
                <a:lnTo>
                  <a:pt x="177800" y="326389"/>
                </a:lnTo>
                <a:lnTo>
                  <a:pt x="177037" y="326389"/>
                </a:lnTo>
                <a:lnTo>
                  <a:pt x="176149" y="327660"/>
                </a:lnTo>
                <a:lnTo>
                  <a:pt x="173989" y="328930"/>
                </a:lnTo>
                <a:lnTo>
                  <a:pt x="172593" y="330200"/>
                </a:lnTo>
                <a:lnTo>
                  <a:pt x="200279" y="330200"/>
                </a:lnTo>
                <a:lnTo>
                  <a:pt x="199009" y="328930"/>
                </a:lnTo>
                <a:lnTo>
                  <a:pt x="195452" y="326389"/>
                </a:lnTo>
                <a:lnTo>
                  <a:pt x="179959" y="311150"/>
                </a:lnTo>
                <a:lnTo>
                  <a:pt x="177800" y="308610"/>
                </a:lnTo>
                <a:close/>
              </a:path>
              <a:path w="391795" h="340360">
                <a:moveTo>
                  <a:pt x="167132" y="248920"/>
                </a:moveTo>
                <a:lnTo>
                  <a:pt x="163195" y="248920"/>
                </a:lnTo>
                <a:lnTo>
                  <a:pt x="158496" y="254000"/>
                </a:lnTo>
                <a:lnTo>
                  <a:pt x="158496" y="257810"/>
                </a:lnTo>
                <a:lnTo>
                  <a:pt x="211200" y="311150"/>
                </a:lnTo>
                <a:lnTo>
                  <a:pt x="213233" y="313689"/>
                </a:lnTo>
                <a:lnTo>
                  <a:pt x="213868" y="316230"/>
                </a:lnTo>
                <a:lnTo>
                  <a:pt x="213868" y="317500"/>
                </a:lnTo>
                <a:lnTo>
                  <a:pt x="212979" y="321310"/>
                </a:lnTo>
                <a:lnTo>
                  <a:pt x="210312" y="325120"/>
                </a:lnTo>
                <a:lnTo>
                  <a:pt x="206501" y="327660"/>
                </a:lnTo>
                <a:lnTo>
                  <a:pt x="201675" y="330200"/>
                </a:lnTo>
                <a:lnTo>
                  <a:pt x="222504" y="330200"/>
                </a:lnTo>
                <a:lnTo>
                  <a:pt x="225044" y="323850"/>
                </a:lnTo>
                <a:lnTo>
                  <a:pt x="253873" y="323850"/>
                </a:lnTo>
                <a:lnTo>
                  <a:pt x="259207" y="317500"/>
                </a:lnTo>
                <a:lnTo>
                  <a:pt x="236855" y="317500"/>
                </a:lnTo>
                <a:lnTo>
                  <a:pt x="235585" y="316230"/>
                </a:lnTo>
                <a:lnTo>
                  <a:pt x="232029" y="313689"/>
                </a:lnTo>
                <a:lnTo>
                  <a:pt x="167132" y="248920"/>
                </a:lnTo>
                <a:close/>
              </a:path>
              <a:path w="391795" h="340360">
                <a:moveTo>
                  <a:pt x="253873" y="323850"/>
                </a:moveTo>
                <a:lnTo>
                  <a:pt x="225044" y="323850"/>
                </a:lnTo>
                <a:lnTo>
                  <a:pt x="228219" y="326389"/>
                </a:lnTo>
                <a:lnTo>
                  <a:pt x="233299" y="330200"/>
                </a:lnTo>
                <a:lnTo>
                  <a:pt x="238251" y="330200"/>
                </a:lnTo>
                <a:lnTo>
                  <a:pt x="246761" y="327660"/>
                </a:lnTo>
                <a:lnTo>
                  <a:pt x="253873" y="323850"/>
                </a:lnTo>
                <a:close/>
              </a:path>
              <a:path w="391795" h="340360">
                <a:moveTo>
                  <a:pt x="177800" y="311150"/>
                </a:moveTo>
                <a:lnTo>
                  <a:pt x="162179" y="311150"/>
                </a:lnTo>
                <a:lnTo>
                  <a:pt x="177800" y="326389"/>
                </a:lnTo>
                <a:lnTo>
                  <a:pt x="177800" y="311150"/>
                </a:lnTo>
                <a:close/>
              </a:path>
              <a:path w="391795" h="340360">
                <a:moveTo>
                  <a:pt x="191515" y="224789"/>
                </a:moveTo>
                <a:lnTo>
                  <a:pt x="187579" y="224789"/>
                </a:lnTo>
                <a:lnTo>
                  <a:pt x="182880" y="229870"/>
                </a:lnTo>
                <a:lnTo>
                  <a:pt x="182880" y="233680"/>
                </a:lnTo>
                <a:lnTo>
                  <a:pt x="247776" y="298450"/>
                </a:lnTo>
                <a:lnTo>
                  <a:pt x="249809" y="302260"/>
                </a:lnTo>
                <a:lnTo>
                  <a:pt x="250444" y="303530"/>
                </a:lnTo>
                <a:lnTo>
                  <a:pt x="250444" y="304800"/>
                </a:lnTo>
                <a:lnTo>
                  <a:pt x="249555" y="308610"/>
                </a:lnTo>
                <a:lnTo>
                  <a:pt x="246887" y="313689"/>
                </a:lnTo>
                <a:lnTo>
                  <a:pt x="243077" y="316230"/>
                </a:lnTo>
                <a:lnTo>
                  <a:pt x="238251" y="317500"/>
                </a:lnTo>
                <a:lnTo>
                  <a:pt x="259207" y="317500"/>
                </a:lnTo>
                <a:lnTo>
                  <a:pt x="262255" y="308610"/>
                </a:lnTo>
                <a:lnTo>
                  <a:pt x="278257" y="308610"/>
                </a:lnTo>
                <a:lnTo>
                  <a:pt x="286004" y="303530"/>
                </a:lnTo>
                <a:lnTo>
                  <a:pt x="289560" y="298450"/>
                </a:lnTo>
                <a:lnTo>
                  <a:pt x="266064" y="298450"/>
                </a:lnTo>
                <a:lnTo>
                  <a:pt x="262509" y="295910"/>
                </a:lnTo>
                <a:lnTo>
                  <a:pt x="191515" y="224789"/>
                </a:lnTo>
                <a:close/>
              </a:path>
              <a:path w="391795" h="340360">
                <a:moveTo>
                  <a:pt x="278257" y="308610"/>
                </a:moveTo>
                <a:lnTo>
                  <a:pt x="262255" y="308610"/>
                </a:lnTo>
                <a:lnTo>
                  <a:pt x="264287" y="309880"/>
                </a:lnTo>
                <a:lnTo>
                  <a:pt x="266573" y="311150"/>
                </a:lnTo>
                <a:lnTo>
                  <a:pt x="268732" y="311150"/>
                </a:lnTo>
                <a:lnTo>
                  <a:pt x="278257" y="308610"/>
                </a:lnTo>
                <a:close/>
              </a:path>
              <a:path w="391795" h="340360">
                <a:moveTo>
                  <a:pt x="153415" y="284480"/>
                </a:moveTo>
                <a:lnTo>
                  <a:pt x="153415" y="302260"/>
                </a:lnTo>
                <a:lnTo>
                  <a:pt x="151764" y="302260"/>
                </a:lnTo>
                <a:lnTo>
                  <a:pt x="149606" y="304800"/>
                </a:lnTo>
                <a:lnTo>
                  <a:pt x="173949" y="304800"/>
                </a:lnTo>
                <a:lnTo>
                  <a:pt x="153415" y="284480"/>
                </a:lnTo>
                <a:close/>
              </a:path>
              <a:path w="391795" h="340360">
                <a:moveTo>
                  <a:pt x="153415" y="285750"/>
                </a:moveTo>
                <a:lnTo>
                  <a:pt x="137795" y="285750"/>
                </a:lnTo>
                <a:lnTo>
                  <a:pt x="153415" y="302260"/>
                </a:lnTo>
                <a:lnTo>
                  <a:pt x="153415" y="285750"/>
                </a:lnTo>
                <a:close/>
              </a:path>
              <a:path w="391795" h="340360">
                <a:moveTo>
                  <a:pt x="215900" y="200660"/>
                </a:moveTo>
                <a:lnTo>
                  <a:pt x="211962" y="200660"/>
                </a:lnTo>
                <a:lnTo>
                  <a:pt x="207263" y="204470"/>
                </a:lnTo>
                <a:lnTo>
                  <a:pt x="207263" y="209550"/>
                </a:lnTo>
                <a:lnTo>
                  <a:pt x="278257" y="279400"/>
                </a:lnTo>
                <a:lnTo>
                  <a:pt x="280288" y="284480"/>
                </a:lnTo>
                <a:lnTo>
                  <a:pt x="280924" y="284480"/>
                </a:lnTo>
                <a:lnTo>
                  <a:pt x="280924" y="285750"/>
                </a:lnTo>
                <a:lnTo>
                  <a:pt x="280035" y="290830"/>
                </a:lnTo>
                <a:lnTo>
                  <a:pt x="277368" y="295910"/>
                </a:lnTo>
                <a:lnTo>
                  <a:pt x="273558" y="298450"/>
                </a:lnTo>
                <a:lnTo>
                  <a:pt x="289560" y="298450"/>
                </a:lnTo>
                <a:lnTo>
                  <a:pt x="291211" y="295910"/>
                </a:lnTo>
                <a:lnTo>
                  <a:pt x="293115" y="285750"/>
                </a:lnTo>
                <a:lnTo>
                  <a:pt x="293115" y="281939"/>
                </a:lnTo>
                <a:lnTo>
                  <a:pt x="290195" y="276860"/>
                </a:lnTo>
                <a:lnTo>
                  <a:pt x="287909" y="273050"/>
                </a:lnTo>
                <a:lnTo>
                  <a:pt x="294894" y="270510"/>
                </a:lnTo>
                <a:lnTo>
                  <a:pt x="300482" y="264160"/>
                </a:lnTo>
                <a:lnTo>
                  <a:pt x="301751" y="261620"/>
                </a:lnTo>
                <a:lnTo>
                  <a:pt x="278257" y="261620"/>
                </a:lnTo>
                <a:lnTo>
                  <a:pt x="274700" y="259080"/>
                </a:lnTo>
                <a:lnTo>
                  <a:pt x="273050" y="257810"/>
                </a:lnTo>
                <a:lnTo>
                  <a:pt x="215900" y="200660"/>
                </a:lnTo>
                <a:close/>
              </a:path>
              <a:path w="391795" h="340360">
                <a:moveTo>
                  <a:pt x="129032" y="260350"/>
                </a:moveTo>
                <a:lnTo>
                  <a:pt x="129032" y="276860"/>
                </a:lnTo>
                <a:lnTo>
                  <a:pt x="128270" y="276860"/>
                </a:lnTo>
                <a:lnTo>
                  <a:pt x="127381" y="278130"/>
                </a:lnTo>
                <a:lnTo>
                  <a:pt x="125222" y="279400"/>
                </a:lnTo>
                <a:lnTo>
                  <a:pt x="123825" y="280670"/>
                </a:lnTo>
                <a:lnTo>
                  <a:pt x="149733" y="280670"/>
                </a:lnTo>
                <a:lnTo>
                  <a:pt x="130810" y="261620"/>
                </a:lnTo>
                <a:lnTo>
                  <a:pt x="129032" y="260350"/>
                </a:lnTo>
                <a:close/>
              </a:path>
              <a:path w="391795" h="340360">
                <a:moveTo>
                  <a:pt x="129032" y="261620"/>
                </a:moveTo>
                <a:lnTo>
                  <a:pt x="113411" y="261620"/>
                </a:lnTo>
                <a:lnTo>
                  <a:pt x="129032" y="276860"/>
                </a:lnTo>
                <a:lnTo>
                  <a:pt x="129032" y="261620"/>
                </a:lnTo>
                <a:close/>
              </a:path>
              <a:path w="391795" h="340360">
                <a:moveTo>
                  <a:pt x="330200" y="156210"/>
                </a:moveTo>
                <a:lnTo>
                  <a:pt x="330200" y="173989"/>
                </a:lnTo>
                <a:lnTo>
                  <a:pt x="311404" y="193039"/>
                </a:lnTo>
                <a:lnTo>
                  <a:pt x="311404" y="204470"/>
                </a:lnTo>
                <a:lnTo>
                  <a:pt x="293115" y="223520"/>
                </a:lnTo>
                <a:lnTo>
                  <a:pt x="293115" y="250189"/>
                </a:lnTo>
                <a:lnTo>
                  <a:pt x="292226" y="254000"/>
                </a:lnTo>
                <a:lnTo>
                  <a:pt x="289560" y="259080"/>
                </a:lnTo>
                <a:lnTo>
                  <a:pt x="285750" y="261620"/>
                </a:lnTo>
                <a:lnTo>
                  <a:pt x="301751" y="261620"/>
                </a:lnTo>
                <a:lnTo>
                  <a:pt x="304038" y="257810"/>
                </a:lnTo>
                <a:lnTo>
                  <a:pt x="305308" y="250189"/>
                </a:lnTo>
                <a:lnTo>
                  <a:pt x="304673" y="245110"/>
                </a:lnTo>
                <a:lnTo>
                  <a:pt x="302768" y="241300"/>
                </a:lnTo>
                <a:lnTo>
                  <a:pt x="300609" y="237489"/>
                </a:lnTo>
                <a:lnTo>
                  <a:pt x="298704" y="234950"/>
                </a:lnTo>
                <a:lnTo>
                  <a:pt x="323596" y="209550"/>
                </a:lnTo>
                <a:lnTo>
                  <a:pt x="323596" y="198120"/>
                </a:lnTo>
                <a:lnTo>
                  <a:pt x="339089" y="181610"/>
                </a:lnTo>
                <a:lnTo>
                  <a:pt x="357250" y="181610"/>
                </a:lnTo>
                <a:lnTo>
                  <a:pt x="368681" y="170180"/>
                </a:lnTo>
                <a:lnTo>
                  <a:pt x="344424" y="170180"/>
                </a:lnTo>
                <a:lnTo>
                  <a:pt x="330200" y="156210"/>
                </a:lnTo>
                <a:close/>
              </a:path>
              <a:path w="391795" h="340360">
                <a:moveTo>
                  <a:pt x="104648" y="236220"/>
                </a:moveTo>
                <a:lnTo>
                  <a:pt x="104648" y="252730"/>
                </a:lnTo>
                <a:lnTo>
                  <a:pt x="103886" y="254000"/>
                </a:lnTo>
                <a:lnTo>
                  <a:pt x="102997" y="254000"/>
                </a:lnTo>
                <a:lnTo>
                  <a:pt x="100837" y="255270"/>
                </a:lnTo>
                <a:lnTo>
                  <a:pt x="99440" y="256539"/>
                </a:lnTo>
                <a:lnTo>
                  <a:pt x="125095" y="256539"/>
                </a:lnTo>
                <a:lnTo>
                  <a:pt x="104648" y="236220"/>
                </a:lnTo>
                <a:close/>
              </a:path>
              <a:path w="391795" h="340360">
                <a:moveTo>
                  <a:pt x="104648" y="237489"/>
                </a:moveTo>
                <a:lnTo>
                  <a:pt x="89026" y="237489"/>
                </a:lnTo>
                <a:lnTo>
                  <a:pt x="104648" y="252730"/>
                </a:lnTo>
                <a:lnTo>
                  <a:pt x="104648" y="237489"/>
                </a:lnTo>
                <a:close/>
              </a:path>
              <a:path w="391795" h="340360">
                <a:moveTo>
                  <a:pt x="219963" y="128270"/>
                </a:moveTo>
                <a:lnTo>
                  <a:pt x="207772" y="128270"/>
                </a:lnTo>
                <a:lnTo>
                  <a:pt x="207772" y="161289"/>
                </a:lnTo>
                <a:lnTo>
                  <a:pt x="290449" y="243839"/>
                </a:lnTo>
                <a:lnTo>
                  <a:pt x="292481" y="247650"/>
                </a:lnTo>
                <a:lnTo>
                  <a:pt x="293115" y="248920"/>
                </a:lnTo>
                <a:lnTo>
                  <a:pt x="293115" y="226060"/>
                </a:lnTo>
                <a:lnTo>
                  <a:pt x="290068" y="226060"/>
                </a:lnTo>
                <a:lnTo>
                  <a:pt x="240792" y="176530"/>
                </a:lnTo>
                <a:lnTo>
                  <a:pt x="244348" y="176530"/>
                </a:lnTo>
                <a:lnTo>
                  <a:pt x="253873" y="175260"/>
                </a:lnTo>
                <a:lnTo>
                  <a:pt x="261620" y="170180"/>
                </a:lnTo>
                <a:lnTo>
                  <a:pt x="265302" y="163830"/>
                </a:lnTo>
                <a:lnTo>
                  <a:pt x="228600" y="163830"/>
                </a:lnTo>
                <a:lnTo>
                  <a:pt x="219963" y="156210"/>
                </a:lnTo>
                <a:lnTo>
                  <a:pt x="219963" y="128270"/>
                </a:lnTo>
                <a:close/>
              </a:path>
              <a:path w="391795" h="340360">
                <a:moveTo>
                  <a:pt x="293115" y="223520"/>
                </a:moveTo>
                <a:lnTo>
                  <a:pt x="290068" y="226060"/>
                </a:lnTo>
                <a:lnTo>
                  <a:pt x="293115" y="226060"/>
                </a:lnTo>
                <a:lnTo>
                  <a:pt x="293115" y="223520"/>
                </a:lnTo>
                <a:close/>
              </a:path>
              <a:path w="391795" h="340360">
                <a:moveTo>
                  <a:pt x="8636" y="139700"/>
                </a:moveTo>
                <a:lnTo>
                  <a:pt x="4699" y="139700"/>
                </a:lnTo>
                <a:lnTo>
                  <a:pt x="0" y="144780"/>
                </a:lnTo>
                <a:lnTo>
                  <a:pt x="0" y="148589"/>
                </a:lnTo>
                <a:lnTo>
                  <a:pt x="33909" y="181610"/>
                </a:lnTo>
                <a:lnTo>
                  <a:pt x="35560" y="182880"/>
                </a:lnTo>
                <a:lnTo>
                  <a:pt x="51308" y="182880"/>
                </a:lnTo>
                <a:lnTo>
                  <a:pt x="52197" y="181610"/>
                </a:lnTo>
                <a:lnTo>
                  <a:pt x="69342" y="181610"/>
                </a:lnTo>
                <a:lnTo>
                  <a:pt x="60960" y="173989"/>
                </a:lnTo>
                <a:lnTo>
                  <a:pt x="64769" y="170180"/>
                </a:lnTo>
                <a:lnTo>
                  <a:pt x="39624" y="170180"/>
                </a:lnTo>
                <a:lnTo>
                  <a:pt x="8636" y="139700"/>
                </a:lnTo>
                <a:close/>
              </a:path>
              <a:path w="391795" h="340360">
                <a:moveTo>
                  <a:pt x="357250" y="181610"/>
                </a:moveTo>
                <a:lnTo>
                  <a:pt x="339089" y="181610"/>
                </a:lnTo>
                <a:lnTo>
                  <a:pt x="339979" y="182880"/>
                </a:lnTo>
                <a:lnTo>
                  <a:pt x="355726" y="182880"/>
                </a:lnTo>
                <a:lnTo>
                  <a:pt x="357250" y="181610"/>
                </a:lnTo>
                <a:close/>
              </a:path>
              <a:path w="391795" h="340360">
                <a:moveTo>
                  <a:pt x="270890" y="97789"/>
                </a:moveTo>
                <a:lnTo>
                  <a:pt x="254000" y="97789"/>
                </a:lnTo>
                <a:lnTo>
                  <a:pt x="330200" y="173989"/>
                </a:lnTo>
                <a:lnTo>
                  <a:pt x="330200" y="156210"/>
                </a:lnTo>
                <a:lnTo>
                  <a:pt x="270890" y="97789"/>
                </a:lnTo>
                <a:close/>
              </a:path>
              <a:path w="391795" h="340360">
                <a:moveTo>
                  <a:pt x="87884" y="0"/>
                </a:moveTo>
                <a:lnTo>
                  <a:pt x="83947" y="0"/>
                </a:lnTo>
                <a:lnTo>
                  <a:pt x="79248" y="3810"/>
                </a:lnTo>
                <a:lnTo>
                  <a:pt x="79248" y="7620"/>
                </a:lnTo>
                <a:lnTo>
                  <a:pt x="140715" y="69850"/>
                </a:lnTo>
                <a:lnTo>
                  <a:pt x="140715" y="77470"/>
                </a:lnTo>
                <a:lnTo>
                  <a:pt x="46736" y="170180"/>
                </a:lnTo>
                <a:lnTo>
                  <a:pt x="64769" y="170180"/>
                </a:lnTo>
                <a:lnTo>
                  <a:pt x="137160" y="97789"/>
                </a:lnTo>
                <a:lnTo>
                  <a:pt x="270890" y="97789"/>
                </a:lnTo>
                <a:lnTo>
                  <a:pt x="258699" y="85089"/>
                </a:lnTo>
                <a:lnTo>
                  <a:pt x="149351" y="85089"/>
                </a:lnTo>
                <a:lnTo>
                  <a:pt x="152273" y="82550"/>
                </a:lnTo>
                <a:lnTo>
                  <a:pt x="152908" y="81280"/>
                </a:lnTo>
                <a:lnTo>
                  <a:pt x="152908" y="66039"/>
                </a:lnTo>
                <a:lnTo>
                  <a:pt x="152273" y="63500"/>
                </a:lnTo>
                <a:lnTo>
                  <a:pt x="87884" y="0"/>
                </a:lnTo>
                <a:close/>
              </a:path>
              <a:path w="391795" h="340360">
                <a:moveTo>
                  <a:pt x="386588" y="139700"/>
                </a:moveTo>
                <a:lnTo>
                  <a:pt x="382650" y="139700"/>
                </a:lnTo>
                <a:lnTo>
                  <a:pt x="351663" y="170180"/>
                </a:lnTo>
                <a:lnTo>
                  <a:pt x="368681" y="170180"/>
                </a:lnTo>
                <a:lnTo>
                  <a:pt x="391287" y="148589"/>
                </a:lnTo>
                <a:lnTo>
                  <a:pt x="391287" y="144780"/>
                </a:lnTo>
                <a:lnTo>
                  <a:pt x="386588" y="139700"/>
                </a:lnTo>
                <a:close/>
              </a:path>
              <a:path w="391795" h="340360">
                <a:moveTo>
                  <a:pt x="179832" y="97789"/>
                </a:moveTo>
                <a:lnTo>
                  <a:pt x="162687" y="97789"/>
                </a:lnTo>
                <a:lnTo>
                  <a:pt x="136398" y="123189"/>
                </a:lnTo>
                <a:lnTo>
                  <a:pt x="132461" y="129539"/>
                </a:lnTo>
                <a:lnTo>
                  <a:pt x="129794" y="134620"/>
                </a:lnTo>
                <a:lnTo>
                  <a:pt x="128524" y="139700"/>
                </a:lnTo>
                <a:lnTo>
                  <a:pt x="130429" y="149860"/>
                </a:lnTo>
                <a:lnTo>
                  <a:pt x="135762" y="157480"/>
                </a:lnTo>
                <a:lnTo>
                  <a:pt x="143510" y="162560"/>
                </a:lnTo>
                <a:lnTo>
                  <a:pt x="152908" y="163830"/>
                </a:lnTo>
                <a:lnTo>
                  <a:pt x="161162" y="163830"/>
                </a:lnTo>
                <a:lnTo>
                  <a:pt x="164464" y="161289"/>
                </a:lnTo>
                <a:lnTo>
                  <a:pt x="169418" y="156210"/>
                </a:lnTo>
                <a:lnTo>
                  <a:pt x="174371" y="152400"/>
                </a:lnTo>
                <a:lnTo>
                  <a:pt x="152908" y="152400"/>
                </a:lnTo>
                <a:lnTo>
                  <a:pt x="148209" y="151130"/>
                </a:lnTo>
                <a:lnTo>
                  <a:pt x="144272" y="148589"/>
                </a:lnTo>
                <a:lnTo>
                  <a:pt x="141732" y="144780"/>
                </a:lnTo>
                <a:lnTo>
                  <a:pt x="140715" y="139700"/>
                </a:lnTo>
                <a:lnTo>
                  <a:pt x="140715" y="138430"/>
                </a:lnTo>
                <a:lnTo>
                  <a:pt x="141477" y="137160"/>
                </a:lnTo>
                <a:lnTo>
                  <a:pt x="143383" y="134620"/>
                </a:lnTo>
                <a:lnTo>
                  <a:pt x="179832" y="97789"/>
                </a:lnTo>
                <a:close/>
              </a:path>
              <a:path w="391795" h="340360">
                <a:moveTo>
                  <a:pt x="268732" y="152400"/>
                </a:moveTo>
                <a:lnTo>
                  <a:pt x="256539" y="152400"/>
                </a:lnTo>
                <a:lnTo>
                  <a:pt x="255650" y="156210"/>
                </a:lnTo>
                <a:lnTo>
                  <a:pt x="252984" y="161289"/>
                </a:lnTo>
                <a:lnTo>
                  <a:pt x="249174" y="163830"/>
                </a:lnTo>
                <a:lnTo>
                  <a:pt x="265302" y="163830"/>
                </a:lnTo>
                <a:lnTo>
                  <a:pt x="266826" y="161289"/>
                </a:lnTo>
                <a:lnTo>
                  <a:pt x="268732" y="152400"/>
                </a:lnTo>
                <a:close/>
              </a:path>
              <a:path w="391795" h="340360">
                <a:moveTo>
                  <a:pt x="219963" y="116839"/>
                </a:moveTo>
                <a:lnTo>
                  <a:pt x="193039" y="116839"/>
                </a:lnTo>
                <a:lnTo>
                  <a:pt x="159131" y="149860"/>
                </a:lnTo>
                <a:lnTo>
                  <a:pt x="155701" y="152400"/>
                </a:lnTo>
                <a:lnTo>
                  <a:pt x="174371" y="152400"/>
                </a:lnTo>
                <a:lnTo>
                  <a:pt x="198120" y="128270"/>
                </a:lnTo>
                <a:lnTo>
                  <a:pt x="219963" y="128270"/>
                </a:lnTo>
                <a:lnTo>
                  <a:pt x="219963" y="116839"/>
                </a:lnTo>
                <a:close/>
              </a:path>
              <a:path w="391795" h="340360">
                <a:moveTo>
                  <a:pt x="307339" y="0"/>
                </a:moveTo>
                <a:lnTo>
                  <a:pt x="303402" y="0"/>
                </a:lnTo>
                <a:lnTo>
                  <a:pt x="238887" y="63500"/>
                </a:lnTo>
                <a:lnTo>
                  <a:pt x="238251" y="66039"/>
                </a:lnTo>
                <a:lnTo>
                  <a:pt x="238251" y="81280"/>
                </a:lnTo>
                <a:lnTo>
                  <a:pt x="238887" y="82550"/>
                </a:lnTo>
                <a:lnTo>
                  <a:pt x="241808" y="85089"/>
                </a:lnTo>
                <a:lnTo>
                  <a:pt x="258699" y="85089"/>
                </a:lnTo>
                <a:lnTo>
                  <a:pt x="250444" y="77470"/>
                </a:lnTo>
                <a:lnTo>
                  <a:pt x="250444" y="69850"/>
                </a:lnTo>
                <a:lnTo>
                  <a:pt x="312038" y="7620"/>
                </a:lnTo>
                <a:lnTo>
                  <a:pt x="312038" y="3810"/>
                </a:lnTo>
                <a:lnTo>
                  <a:pt x="30733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88" name="Group 87">
            <a:extLst>
              <a:ext uri="{FF2B5EF4-FFF2-40B4-BE49-F238E27FC236}">
                <a16:creationId xmlns:a16="http://schemas.microsoft.com/office/drawing/2014/main" id="{45DD061A-D0C5-5D9E-3D13-B01D476C453B}"/>
              </a:ext>
            </a:extLst>
          </p:cNvPr>
          <p:cNvGrpSpPr/>
          <p:nvPr/>
        </p:nvGrpSpPr>
        <p:grpSpPr>
          <a:xfrm>
            <a:off x="6240089" y="4492304"/>
            <a:ext cx="281813" cy="346329"/>
            <a:chOff x="5277230" y="3808095"/>
            <a:chExt cx="281813" cy="346329"/>
          </a:xfrm>
        </p:grpSpPr>
        <p:sp>
          <p:nvSpPr>
            <p:cNvPr id="89" name="object 57">
              <a:extLst>
                <a:ext uri="{FF2B5EF4-FFF2-40B4-BE49-F238E27FC236}">
                  <a16:creationId xmlns:a16="http://schemas.microsoft.com/office/drawing/2014/main" id="{A4D818A8-CEF7-65CB-3CE5-B2B92E5702D8}"/>
                </a:ext>
              </a:extLst>
            </p:cNvPr>
            <p:cNvSpPr/>
            <p:nvPr/>
          </p:nvSpPr>
          <p:spPr>
            <a:xfrm>
              <a:off x="5336666" y="4029964"/>
              <a:ext cx="11430" cy="124460"/>
            </a:xfrm>
            <a:custGeom>
              <a:avLst/>
              <a:gdLst/>
              <a:ahLst/>
              <a:cxnLst/>
              <a:rect l="l" t="t" r="r" b="b"/>
              <a:pathLst>
                <a:path w="11429" h="124460">
                  <a:moveTo>
                    <a:pt x="10815" y="0"/>
                  </a:moveTo>
                  <a:lnTo>
                    <a:pt x="0" y="0"/>
                  </a:lnTo>
                  <a:lnTo>
                    <a:pt x="0" y="124460"/>
                  </a:lnTo>
                  <a:lnTo>
                    <a:pt x="10815" y="124460"/>
                  </a:lnTo>
                  <a:lnTo>
                    <a:pt x="10815"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object 58">
              <a:extLst>
                <a:ext uri="{FF2B5EF4-FFF2-40B4-BE49-F238E27FC236}">
                  <a16:creationId xmlns:a16="http://schemas.microsoft.com/office/drawing/2014/main" id="{66B97101-B552-A8B6-52DE-5812A52E4575}"/>
                </a:ext>
              </a:extLst>
            </p:cNvPr>
            <p:cNvSpPr/>
            <p:nvPr/>
          </p:nvSpPr>
          <p:spPr>
            <a:xfrm>
              <a:off x="5336667" y="3905618"/>
              <a:ext cx="11430" cy="33020"/>
            </a:xfrm>
            <a:custGeom>
              <a:avLst/>
              <a:gdLst/>
              <a:ahLst/>
              <a:cxnLst/>
              <a:rect l="l" t="t" r="r" b="b"/>
              <a:pathLst>
                <a:path w="11429" h="33020">
                  <a:moveTo>
                    <a:pt x="10807" y="21590"/>
                  </a:moveTo>
                  <a:lnTo>
                    <a:pt x="0" y="21590"/>
                  </a:lnTo>
                  <a:lnTo>
                    <a:pt x="0" y="32397"/>
                  </a:lnTo>
                  <a:lnTo>
                    <a:pt x="10807" y="32397"/>
                  </a:lnTo>
                  <a:lnTo>
                    <a:pt x="10807" y="21590"/>
                  </a:lnTo>
                  <a:close/>
                </a:path>
                <a:path w="11429" h="33020">
                  <a:moveTo>
                    <a:pt x="10807" y="0"/>
                  </a:moveTo>
                  <a:lnTo>
                    <a:pt x="0" y="0"/>
                  </a:lnTo>
                  <a:lnTo>
                    <a:pt x="0" y="10807"/>
                  </a:lnTo>
                  <a:lnTo>
                    <a:pt x="10807" y="10807"/>
                  </a:lnTo>
                  <a:lnTo>
                    <a:pt x="1080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1" name="object 60">
              <a:extLst>
                <a:ext uri="{FF2B5EF4-FFF2-40B4-BE49-F238E27FC236}">
                  <a16:creationId xmlns:a16="http://schemas.microsoft.com/office/drawing/2014/main" id="{D79CF7A4-DF13-9DD7-C4F4-C42E4510218C}"/>
                </a:ext>
              </a:extLst>
            </p:cNvPr>
            <p:cNvPicPr/>
            <p:nvPr/>
          </p:nvPicPr>
          <p:blipFill>
            <a:blip r:embed="rId8" cstate="screen">
              <a:extLst>
                <a:ext uri="{28A0092B-C50C-407E-A947-70E740481C1C}">
                  <a14:useLocalDpi xmlns:a14="http://schemas.microsoft.com/office/drawing/2010/main"/>
                </a:ext>
              </a:extLst>
            </a:blip>
            <a:stretch>
              <a:fillRect/>
            </a:stretch>
          </p:blipFill>
          <p:spPr>
            <a:xfrm>
              <a:off x="5309615" y="3808095"/>
              <a:ext cx="65024" cy="65024"/>
            </a:xfrm>
            <a:prstGeom prst="rect">
              <a:avLst/>
            </a:prstGeom>
          </p:spPr>
        </p:pic>
        <p:sp>
          <p:nvSpPr>
            <p:cNvPr id="92" name="object 63">
              <a:extLst>
                <a:ext uri="{FF2B5EF4-FFF2-40B4-BE49-F238E27FC236}">
                  <a16:creationId xmlns:a16="http://schemas.microsoft.com/office/drawing/2014/main" id="{58973E6E-9C0B-EED7-36AA-CB275C9822E3}"/>
                </a:ext>
              </a:extLst>
            </p:cNvPr>
            <p:cNvSpPr/>
            <p:nvPr/>
          </p:nvSpPr>
          <p:spPr>
            <a:xfrm>
              <a:off x="5277230" y="3883914"/>
              <a:ext cx="130175" cy="270510"/>
            </a:xfrm>
            <a:custGeom>
              <a:avLst/>
              <a:gdLst/>
              <a:ahLst/>
              <a:cxnLst/>
              <a:rect l="l" t="t" r="r" b="b"/>
              <a:pathLst>
                <a:path w="130175" h="270510">
                  <a:moveTo>
                    <a:pt x="86487" y="0"/>
                  </a:moveTo>
                  <a:lnTo>
                    <a:pt x="43307" y="0"/>
                  </a:lnTo>
                  <a:lnTo>
                    <a:pt x="26416" y="3429"/>
                  </a:lnTo>
                  <a:lnTo>
                    <a:pt x="12573" y="12700"/>
                  </a:lnTo>
                  <a:lnTo>
                    <a:pt x="3302" y="26416"/>
                  </a:lnTo>
                  <a:lnTo>
                    <a:pt x="0" y="43306"/>
                  </a:lnTo>
                  <a:lnTo>
                    <a:pt x="0" y="135255"/>
                  </a:lnTo>
                  <a:lnTo>
                    <a:pt x="21590" y="135255"/>
                  </a:lnTo>
                  <a:lnTo>
                    <a:pt x="21590" y="270510"/>
                  </a:lnTo>
                  <a:lnTo>
                    <a:pt x="32385" y="270510"/>
                  </a:lnTo>
                  <a:lnTo>
                    <a:pt x="32385" y="124460"/>
                  </a:lnTo>
                  <a:lnTo>
                    <a:pt x="10795" y="124460"/>
                  </a:lnTo>
                  <a:lnTo>
                    <a:pt x="10795" y="43306"/>
                  </a:lnTo>
                  <a:lnTo>
                    <a:pt x="13335" y="30606"/>
                  </a:lnTo>
                  <a:lnTo>
                    <a:pt x="20320" y="20319"/>
                  </a:lnTo>
                  <a:lnTo>
                    <a:pt x="30607" y="13335"/>
                  </a:lnTo>
                  <a:lnTo>
                    <a:pt x="43307" y="10794"/>
                  </a:lnTo>
                  <a:lnTo>
                    <a:pt x="86487" y="10794"/>
                  </a:lnTo>
                  <a:lnTo>
                    <a:pt x="99187" y="13335"/>
                  </a:lnTo>
                  <a:lnTo>
                    <a:pt x="109474" y="20319"/>
                  </a:lnTo>
                  <a:lnTo>
                    <a:pt x="116459" y="30606"/>
                  </a:lnTo>
                  <a:lnTo>
                    <a:pt x="118999" y="43306"/>
                  </a:lnTo>
                  <a:lnTo>
                    <a:pt x="118999" y="124460"/>
                  </a:lnTo>
                  <a:lnTo>
                    <a:pt x="97409" y="124460"/>
                  </a:lnTo>
                  <a:lnTo>
                    <a:pt x="97409" y="270510"/>
                  </a:lnTo>
                  <a:lnTo>
                    <a:pt x="108204" y="270510"/>
                  </a:lnTo>
                  <a:lnTo>
                    <a:pt x="108204" y="135255"/>
                  </a:lnTo>
                  <a:lnTo>
                    <a:pt x="129794" y="135255"/>
                  </a:lnTo>
                  <a:lnTo>
                    <a:pt x="129794" y="43306"/>
                  </a:lnTo>
                  <a:lnTo>
                    <a:pt x="117094" y="12700"/>
                  </a:lnTo>
                  <a:lnTo>
                    <a:pt x="8648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object 79">
              <a:extLst>
                <a:ext uri="{FF2B5EF4-FFF2-40B4-BE49-F238E27FC236}">
                  <a16:creationId xmlns:a16="http://schemas.microsoft.com/office/drawing/2014/main" id="{DB2C5AA9-10EC-67D6-8CB2-1B9EB15E907F}"/>
                </a:ext>
              </a:extLst>
            </p:cNvPr>
            <p:cNvSpPr/>
            <p:nvPr/>
          </p:nvSpPr>
          <p:spPr>
            <a:xfrm>
              <a:off x="5417820" y="3824351"/>
              <a:ext cx="86995" cy="314325"/>
            </a:xfrm>
            <a:custGeom>
              <a:avLst/>
              <a:gdLst/>
              <a:ahLst/>
              <a:cxnLst/>
              <a:rect l="l" t="t" r="r" b="b"/>
              <a:pathLst>
                <a:path w="86995" h="314325">
                  <a:moveTo>
                    <a:pt x="86613" y="0"/>
                  </a:moveTo>
                  <a:lnTo>
                    <a:pt x="48767" y="0"/>
                  </a:lnTo>
                  <a:lnTo>
                    <a:pt x="38226" y="2159"/>
                  </a:lnTo>
                  <a:lnTo>
                    <a:pt x="29590" y="8000"/>
                  </a:lnTo>
                  <a:lnTo>
                    <a:pt x="23875" y="16510"/>
                  </a:lnTo>
                  <a:lnTo>
                    <a:pt x="21716" y="27050"/>
                  </a:lnTo>
                  <a:lnTo>
                    <a:pt x="21716" y="102869"/>
                  </a:lnTo>
                  <a:lnTo>
                    <a:pt x="0" y="102869"/>
                  </a:lnTo>
                  <a:lnTo>
                    <a:pt x="0" y="113665"/>
                  </a:lnTo>
                  <a:lnTo>
                    <a:pt x="21716" y="113665"/>
                  </a:lnTo>
                  <a:lnTo>
                    <a:pt x="21716" y="205612"/>
                  </a:lnTo>
                  <a:lnTo>
                    <a:pt x="0" y="205612"/>
                  </a:lnTo>
                  <a:lnTo>
                    <a:pt x="0" y="216535"/>
                  </a:lnTo>
                  <a:lnTo>
                    <a:pt x="21716" y="216535"/>
                  </a:lnTo>
                  <a:lnTo>
                    <a:pt x="21716" y="286893"/>
                  </a:lnTo>
                  <a:lnTo>
                    <a:pt x="23875" y="297434"/>
                  </a:lnTo>
                  <a:lnTo>
                    <a:pt x="29590" y="305943"/>
                  </a:lnTo>
                  <a:lnTo>
                    <a:pt x="38226" y="311785"/>
                  </a:lnTo>
                  <a:lnTo>
                    <a:pt x="48767" y="313944"/>
                  </a:lnTo>
                  <a:lnTo>
                    <a:pt x="86613" y="313944"/>
                  </a:lnTo>
                  <a:lnTo>
                    <a:pt x="86613" y="303022"/>
                  </a:lnTo>
                  <a:lnTo>
                    <a:pt x="48767" y="303022"/>
                  </a:lnTo>
                  <a:lnTo>
                    <a:pt x="42417" y="301751"/>
                  </a:lnTo>
                  <a:lnTo>
                    <a:pt x="37210" y="298323"/>
                  </a:lnTo>
                  <a:lnTo>
                    <a:pt x="33781" y="293116"/>
                  </a:lnTo>
                  <a:lnTo>
                    <a:pt x="32512" y="286893"/>
                  </a:lnTo>
                  <a:lnTo>
                    <a:pt x="32512" y="216535"/>
                  </a:lnTo>
                  <a:lnTo>
                    <a:pt x="86613" y="216535"/>
                  </a:lnTo>
                  <a:lnTo>
                    <a:pt x="86613" y="205612"/>
                  </a:lnTo>
                  <a:lnTo>
                    <a:pt x="32512" y="205612"/>
                  </a:lnTo>
                  <a:lnTo>
                    <a:pt x="32512" y="113665"/>
                  </a:lnTo>
                  <a:lnTo>
                    <a:pt x="86613" y="113665"/>
                  </a:lnTo>
                  <a:lnTo>
                    <a:pt x="86613" y="102869"/>
                  </a:lnTo>
                  <a:lnTo>
                    <a:pt x="32512" y="102869"/>
                  </a:lnTo>
                  <a:lnTo>
                    <a:pt x="32512" y="27050"/>
                  </a:lnTo>
                  <a:lnTo>
                    <a:pt x="33781" y="20828"/>
                  </a:lnTo>
                  <a:lnTo>
                    <a:pt x="37210" y="15621"/>
                  </a:lnTo>
                  <a:lnTo>
                    <a:pt x="42417" y="12192"/>
                  </a:lnTo>
                  <a:lnTo>
                    <a:pt x="48767" y="10794"/>
                  </a:lnTo>
                  <a:lnTo>
                    <a:pt x="86613" y="10794"/>
                  </a:lnTo>
                  <a:lnTo>
                    <a:pt x="8661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object 86">
              <a:extLst>
                <a:ext uri="{FF2B5EF4-FFF2-40B4-BE49-F238E27FC236}">
                  <a16:creationId xmlns:a16="http://schemas.microsoft.com/office/drawing/2014/main" id="{C585B93C-A22B-ABC1-52EA-A310D5F26FBA}"/>
                </a:ext>
              </a:extLst>
            </p:cNvPr>
            <p:cNvSpPr/>
            <p:nvPr/>
          </p:nvSpPr>
          <p:spPr>
            <a:xfrm>
              <a:off x="5515228" y="4111244"/>
              <a:ext cx="43815" cy="43180"/>
            </a:xfrm>
            <a:custGeom>
              <a:avLst/>
              <a:gdLst/>
              <a:ahLst/>
              <a:cxnLst/>
              <a:rect l="l" t="t" r="r" b="b"/>
              <a:pathLst>
                <a:path w="43814" h="43179">
                  <a:moveTo>
                    <a:pt x="21717" y="0"/>
                  </a:moveTo>
                  <a:lnTo>
                    <a:pt x="13208" y="1650"/>
                  </a:lnTo>
                  <a:lnTo>
                    <a:pt x="6350" y="6222"/>
                  </a:lnTo>
                  <a:lnTo>
                    <a:pt x="1778" y="13207"/>
                  </a:lnTo>
                  <a:lnTo>
                    <a:pt x="0" y="21589"/>
                  </a:lnTo>
                  <a:lnTo>
                    <a:pt x="1778" y="29971"/>
                  </a:lnTo>
                  <a:lnTo>
                    <a:pt x="6350" y="36956"/>
                  </a:lnTo>
                  <a:lnTo>
                    <a:pt x="13208" y="41528"/>
                  </a:lnTo>
                  <a:lnTo>
                    <a:pt x="21717" y="43179"/>
                  </a:lnTo>
                  <a:lnTo>
                    <a:pt x="30099" y="41528"/>
                  </a:lnTo>
                  <a:lnTo>
                    <a:pt x="36957" y="36956"/>
                  </a:lnTo>
                  <a:lnTo>
                    <a:pt x="40005" y="32384"/>
                  </a:lnTo>
                  <a:lnTo>
                    <a:pt x="15748" y="32384"/>
                  </a:lnTo>
                  <a:lnTo>
                    <a:pt x="10795" y="27558"/>
                  </a:lnTo>
                  <a:lnTo>
                    <a:pt x="10795" y="15620"/>
                  </a:lnTo>
                  <a:lnTo>
                    <a:pt x="15748" y="10794"/>
                  </a:lnTo>
                  <a:lnTo>
                    <a:pt x="32512" y="10794"/>
                  </a:lnTo>
                  <a:lnTo>
                    <a:pt x="32512" y="3301"/>
                  </a:lnTo>
                  <a:lnTo>
                    <a:pt x="30099" y="1650"/>
                  </a:lnTo>
                  <a:lnTo>
                    <a:pt x="21717" y="0"/>
                  </a:lnTo>
                  <a:close/>
                </a:path>
                <a:path w="43814" h="43179">
                  <a:moveTo>
                    <a:pt x="32512" y="3301"/>
                  </a:moveTo>
                  <a:lnTo>
                    <a:pt x="32512" y="27558"/>
                  </a:lnTo>
                  <a:lnTo>
                    <a:pt x="27686" y="32384"/>
                  </a:lnTo>
                  <a:lnTo>
                    <a:pt x="40005" y="32384"/>
                  </a:lnTo>
                  <a:lnTo>
                    <a:pt x="41656" y="29971"/>
                  </a:lnTo>
                  <a:lnTo>
                    <a:pt x="43307" y="21589"/>
                  </a:lnTo>
                  <a:lnTo>
                    <a:pt x="41656" y="13207"/>
                  </a:lnTo>
                  <a:lnTo>
                    <a:pt x="40005" y="10794"/>
                  </a:lnTo>
                  <a:lnTo>
                    <a:pt x="36957" y="6222"/>
                  </a:lnTo>
                  <a:lnTo>
                    <a:pt x="32512" y="3301"/>
                  </a:lnTo>
                  <a:close/>
                </a:path>
                <a:path w="43814" h="43179">
                  <a:moveTo>
                    <a:pt x="32512" y="10794"/>
                  </a:moveTo>
                  <a:lnTo>
                    <a:pt x="27686" y="10794"/>
                  </a:lnTo>
                  <a:lnTo>
                    <a:pt x="32512" y="15620"/>
                  </a:lnTo>
                  <a:lnTo>
                    <a:pt x="32512" y="1079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object 87">
              <a:extLst>
                <a:ext uri="{FF2B5EF4-FFF2-40B4-BE49-F238E27FC236}">
                  <a16:creationId xmlns:a16="http://schemas.microsoft.com/office/drawing/2014/main" id="{624A7083-2025-126A-5ECA-39F6CFFD16A5}"/>
                </a:ext>
              </a:extLst>
            </p:cNvPr>
            <p:cNvSpPr/>
            <p:nvPr/>
          </p:nvSpPr>
          <p:spPr>
            <a:xfrm>
              <a:off x="5515228" y="4013834"/>
              <a:ext cx="43815" cy="43180"/>
            </a:xfrm>
            <a:custGeom>
              <a:avLst/>
              <a:gdLst/>
              <a:ahLst/>
              <a:cxnLst/>
              <a:rect l="l" t="t" r="r" b="b"/>
              <a:pathLst>
                <a:path w="43814" h="43179">
                  <a:moveTo>
                    <a:pt x="21717" y="0"/>
                  </a:moveTo>
                  <a:lnTo>
                    <a:pt x="13208" y="1650"/>
                  </a:lnTo>
                  <a:lnTo>
                    <a:pt x="6350" y="6222"/>
                  </a:lnTo>
                  <a:lnTo>
                    <a:pt x="1778" y="13207"/>
                  </a:lnTo>
                  <a:lnTo>
                    <a:pt x="0" y="21589"/>
                  </a:lnTo>
                  <a:lnTo>
                    <a:pt x="1778" y="29971"/>
                  </a:lnTo>
                  <a:lnTo>
                    <a:pt x="6350" y="36956"/>
                  </a:lnTo>
                  <a:lnTo>
                    <a:pt x="13208" y="41528"/>
                  </a:lnTo>
                  <a:lnTo>
                    <a:pt x="21717" y="43179"/>
                  </a:lnTo>
                  <a:lnTo>
                    <a:pt x="30099" y="41528"/>
                  </a:lnTo>
                  <a:lnTo>
                    <a:pt x="36957" y="36956"/>
                  </a:lnTo>
                  <a:lnTo>
                    <a:pt x="40005" y="32384"/>
                  </a:lnTo>
                  <a:lnTo>
                    <a:pt x="15748" y="32384"/>
                  </a:lnTo>
                  <a:lnTo>
                    <a:pt x="10795" y="27558"/>
                  </a:lnTo>
                  <a:lnTo>
                    <a:pt x="10795" y="15620"/>
                  </a:lnTo>
                  <a:lnTo>
                    <a:pt x="15748" y="10794"/>
                  </a:lnTo>
                  <a:lnTo>
                    <a:pt x="32512" y="10794"/>
                  </a:lnTo>
                  <a:lnTo>
                    <a:pt x="32512" y="3301"/>
                  </a:lnTo>
                  <a:lnTo>
                    <a:pt x="30099" y="1650"/>
                  </a:lnTo>
                  <a:lnTo>
                    <a:pt x="21717" y="0"/>
                  </a:lnTo>
                  <a:close/>
                </a:path>
                <a:path w="43814" h="43179">
                  <a:moveTo>
                    <a:pt x="32512" y="3301"/>
                  </a:moveTo>
                  <a:lnTo>
                    <a:pt x="32512" y="27558"/>
                  </a:lnTo>
                  <a:lnTo>
                    <a:pt x="27686" y="32384"/>
                  </a:lnTo>
                  <a:lnTo>
                    <a:pt x="40005" y="32384"/>
                  </a:lnTo>
                  <a:lnTo>
                    <a:pt x="41656" y="29971"/>
                  </a:lnTo>
                  <a:lnTo>
                    <a:pt x="43307" y="21589"/>
                  </a:lnTo>
                  <a:lnTo>
                    <a:pt x="41656" y="13207"/>
                  </a:lnTo>
                  <a:lnTo>
                    <a:pt x="40005" y="10794"/>
                  </a:lnTo>
                  <a:lnTo>
                    <a:pt x="36957" y="6222"/>
                  </a:lnTo>
                  <a:lnTo>
                    <a:pt x="32512" y="3301"/>
                  </a:lnTo>
                  <a:close/>
                </a:path>
                <a:path w="43814" h="43179">
                  <a:moveTo>
                    <a:pt x="32512" y="10794"/>
                  </a:moveTo>
                  <a:lnTo>
                    <a:pt x="27686" y="10794"/>
                  </a:lnTo>
                  <a:lnTo>
                    <a:pt x="32512" y="15620"/>
                  </a:lnTo>
                  <a:lnTo>
                    <a:pt x="32512" y="1079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object 88">
              <a:extLst>
                <a:ext uri="{FF2B5EF4-FFF2-40B4-BE49-F238E27FC236}">
                  <a16:creationId xmlns:a16="http://schemas.microsoft.com/office/drawing/2014/main" id="{8547A2CB-8AD3-3655-6F40-E939C4D375FB}"/>
                </a:ext>
              </a:extLst>
            </p:cNvPr>
            <p:cNvSpPr/>
            <p:nvPr/>
          </p:nvSpPr>
          <p:spPr>
            <a:xfrm>
              <a:off x="5515228" y="3910965"/>
              <a:ext cx="43815" cy="43815"/>
            </a:xfrm>
            <a:custGeom>
              <a:avLst/>
              <a:gdLst/>
              <a:ahLst/>
              <a:cxnLst/>
              <a:rect l="l" t="t" r="r" b="b"/>
              <a:pathLst>
                <a:path w="43814" h="43814">
                  <a:moveTo>
                    <a:pt x="21717" y="0"/>
                  </a:moveTo>
                  <a:lnTo>
                    <a:pt x="13208" y="1651"/>
                  </a:lnTo>
                  <a:lnTo>
                    <a:pt x="6350" y="6350"/>
                  </a:lnTo>
                  <a:lnTo>
                    <a:pt x="1778" y="13208"/>
                  </a:lnTo>
                  <a:lnTo>
                    <a:pt x="0" y="21590"/>
                  </a:lnTo>
                  <a:lnTo>
                    <a:pt x="1778" y="30099"/>
                  </a:lnTo>
                  <a:lnTo>
                    <a:pt x="6350" y="36957"/>
                  </a:lnTo>
                  <a:lnTo>
                    <a:pt x="13208" y="41656"/>
                  </a:lnTo>
                  <a:lnTo>
                    <a:pt x="21717" y="43307"/>
                  </a:lnTo>
                  <a:lnTo>
                    <a:pt x="30099" y="41656"/>
                  </a:lnTo>
                  <a:lnTo>
                    <a:pt x="36957" y="36957"/>
                  </a:lnTo>
                  <a:lnTo>
                    <a:pt x="40002" y="32512"/>
                  </a:lnTo>
                  <a:lnTo>
                    <a:pt x="15748" y="32512"/>
                  </a:lnTo>
                  <a:lnTo>
                    <a:pt x="10795" y="27686"/>
                  </a:lnTo>
                  <a:lnTo>
                    <a:pt x="10795" y="15621"/>
                  </a:lnTo>
                  <a:lnTo>
                    <a:pt x="15748" y="10795"/>
                  </a:lnTo>
                  <a:lnTo>
                    <a:pt x="32512" y="10795"/>
                  </a:lnTo>
                  <a:lnTo>
                    <a:pt x="32512" y="3302"/>
                  </a:lnTo>
                  <a:lnTo>
                    <a:pt x="30099" y="1651"/>
                  </a:lnTo>
                  <a:lnTo>
                    <a:pt x="21717" y="0"/>
                  </a:lnTo>
                  <a:close/>
                </a:path>
                <a:path w="43814" h="43814">
                  <a:moveTo>
                    <a:pt x="32512" y="3302"/>
                  </a:moveTo>
                  <a:lnTo>
                    <a:pt x="32512" y="27686"/>
                  </a:lnTo>
                  <a:lnTo>
                    <a:pt x="27686" y="32512"/>
                  </a:lnTo>
                  <a:lnTo>
                    <a:pt x="40002" y="32512"/>
                  </a:lnTo>
                  <a:lnTo>
                    <a:pt x="41656" y="30099"/>
                  </a:lnTo>
                  <a:lnTo>
                    <a:pt x="43307" y="21590"/>
                  </a:lnTo>
                  <a:lnTo>
                    <a:pt x="41656" y="13208"/>
                  </a:lnTo>
                  <a:lnTo>
                    <a:pt x="36957" y="6350"/>
                  </a:lnTo>
                  <a:lnTo>
                    <a:pt x="32512" y="3302"/>
                  </a:lnTo>
                  <a:close/>
                </a:path>
                <a:path w="43814" h="43814">
                  <a:moveTo>
                    <a:pt x="32512" y="10795"/>
                  </a:moveTo>
                  <a:lnTo>
                    <a:pt x="27686" y="10795"/>
                  </a:lnTo>
                  <a:lnTo>
                    <a:pt x="32512" y="15621"/>
                  </a:lnTo>
                  <a:lnTo>
                    <a:pt x="32512" y="10795"/>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object 89">
              <a:extLst>
                <a:ext uri="{FF2B5EF4-FFF2-40B4-BE49-F238E27FC236}">
                  <a16:creationId xmlns:a16="http://schemas.microsoft.com/office/drawing/2014/main" id="{2AF07921-94E9-5835-8E53-5B780201A546}"/>
                </a:ext>
              </a:extLst>
            </p:cNvPr>
            <p:cNvSpPr/>
            <p:nvPr/>
          </p:nvSpPr>
          <p:spPr>
            <a:xfrm>
              <a:off x="5515228" y="3808095"/>
              <a:ext cx="43815" cy="43815"/>
            </a:xfrm>
            <a:custGeom>
              <a:avLst/>
              <a:gdLst/>
              <a:ahLst/>
              <a:cxnLst/>
              <a:rect l="l" t="t" r="r" b="b"/>
              <a:pathLst>
                <a:path w="43814" h="43814">
                  <a:moveTo>
                    <a:pt x="21717" y="0"/>
                  </a:moveTo>
                  <a:lnTo>
                    <a:pt x="13208" y="1777"/>
                  </a:lnTo>
                  <a:lnTo>
                    <a:pt x="6350" y="6349"/>
                  </a:lnTo>
                  <a:lnTo>
                    <a:pt x="1778" y="13207"/>
                  </a:lnTo>
                  <a:lnTo>
                    <a:pt x="0" y="21716"/>
                  </a:lnTo>
                  <a:lnTo>
                    <a:pt x="1778" y="30098"/>
                  </a:lnTo>
                  <a:lnTo>
                    <a:pt x="6350" y="36956"/>
                  </a:lnTo>
                  <a:lnTo>
                    <a:pt x="13208" y="41655"/>
                  </a:lnTo>
                  <a:lnTo>
                    <a:pt x="21717" y="43306"/>
                  </a:lnTo>
                  <a:lnTo>
                    <a:pt x="30099" y="41655"/>
                  </a:lnTo>
                  <a:lnTo>
                    <a:pt x="36957" y="36956"/>
                  </a:lnTo>
                  <a:lnTo>
                    <a:pt x="40002" y="32511"/>
                  </a:lnTo>
                  <a:lnTo>
                    <a:pt x="15748" y="32511"/>
                  </a:lnTo>
                  <a:lnTo>
                    <a:pt x="10795" y="27685"/>
                  </a:lnTo>
                  <a:lnTo>
                    <a:pt x="10795" y="15747"/>
                  </a:lnTo>
                  <a:lnTo>
                    <a:pt x="15748" y="10921"/>
                  </a:lnTo>
                  <a:lnTo>
                    <a:pt x="32512" y="10921"/>
                  </a:lnTo>
                  <a:lnTo>
                    <a:pt x="32512" y="3428"/>
                  </a:lnTo>
                  <a:lnTo>
                    <a:pt x="30099" y="1777"/>
                  </a:lnTo>
                  <a:lnTo>
                    <a:pt x="21717" y="0"/>
                  </a:lnTo>
                  <a:close/>
                </a:path>
                <a:path w="43814" h="43814">
                  <a:moveTo>
                    <a:pt x="32512" y="3428"/>
                  </a:moveTo>
                  <a:lnTo>
                    <a:pt x="32512" y="27685"/>
                  </a:lnTo>
                  <a:lnTo>
                    <a:pt x="27686" y="32511"/>
                  </a:lnTo>
                  <a:lnTo>
                    <a:pt x="40002" y="32511"/>
                  </a:lnTo>
                  <a:lnTo>
                    <a:pt x="41656" y="30098"/>
                  </a:lnTo>
                  <a:lnTo>
                    <a:pt x="43307" y="21716"/>
                  </a:lnTo>
                  <a:lnTo>
                    <a:pt x="41656" y="13207"/>
                  </a:lnTo>
                  <a:lnTo>
                    <a:pt x="40005" y="10921"/>
                  </a:lnTo>
                  <a:lnTo>
                    <a:pt x="36957" y="6349"/>
                  </a:lnTo>
                  <a:lnTo>
                    <a:pt x="32512" y="3428"/>
                  </a:lnTo>
                  <a:close/>
                </a:path>
                <a:path w="43814" h="43814">
                  <a:moveTo>
                    <a:pt x="32512" y="10921"/>
                  </a:moveTo>
                  <a:lnTo>
                    <a:pt x="27686" y="10921"/>
                  </a:lnTo>
                  <a:lnTo>
                    <a:pt x="32512" y="15747"/>
                  </a:lnTo>
                  <a:lnTo>
                    <a:pt x="32512" y="1092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98" name="object 98">
            <a:extLst>
              <a:ext uri="{FF2B5EF4-FFF2-40B4-BE49-F238E27FC236}">
                <a16:creationId xmlns:a16="http://schemas.microsoft.com/office/drawing/2014/main" id="{67A53AE4-D2EF-4616-772F-123DEECA9C95}"/>
              </a:ext>
            </a:extLst>
          </p:cNvPr>
          <p:cNvSpPr/>
          <p:nvPr/>
        </p:nvSpPr>
        <p:spPr>
          <a:xfrm rot="5400000" flipV="1">
            <a:off x="2273388" y="3535297"/>
            <a:ext cx="3809175" cy="292401"/>
          </a:xfrm>
          <a:custGeom>
            <a:avLst/>
            <a:gdLst/>
            <a:ahLst/>
            <a:cxnLst/>
            <a:rect l="l" t="t" r="r" b="b"/>
            <a:pathLst>
              <a:path w="865504">
                <a:moveTo>
                  <a:pt x="0" y="0"/>
                </a:moveTo>
                <a:lnTo>
                  <a:pt x="865505" y="0"/>
                </a:lnTo>
              </a:path>
            </a:pathLst>
          </a:custGeom>
          <a:ln w="16256">
            <a:solidFill>
              <a:srgbClr val="FFFFFF"/>
            </a:solidFill>
            <a:prstDash val="sys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object 98">
            <a:extLst>
              <a:ext uri="{FF2B5EF4-FFF2-40B4-BE49-F238E27FC236}">
                <a16:creationId xmlns:a16="http://schemas.microsoft.com/office/drawing/2014/main" id="{7865F447-9FE9-6AF6-E169-818B75A0BA6B}"/>
              </a:ext>
            </a:extLst>
          </p:cNvPr>
          <p:cNvSpPr/>
          <p:nvPr/>
        </p:nvSpPr>
        <p:spPr>
          <a:xfrm rot="5400000" flipV="1">
            <a:off x="6323313" y="3572640"/>
            <a:ext cx="3809175" cy="292401"/>
          </a:xfrm>
          <a:custGeom>
            <a:avLst/>
            <a:gdLst/>
            <a:ahLst/>
            <a:cxnLst/>
            <a:rect l="l" t="t" r="r" b="b"/>
            <a:pathLst>
              <a:path w="865504">
                <a:moveTo>
                  <a:pt x="0" y="0"/>
                </a:moveTo>
                <a:lnTo>
                  <a:pt x="865505" y="0"/>
                </a:lnTo>
              </a:path>
            </a:pathLst>
          </a:custGeom>
          <a:ln w="16256">
            <a:solidFill>
              <a:srgbClr val="FFFFFF"/>
            </a:solidFill>
            <a:prstDash val="sys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00" name="Group 99">
            <a:extLst>
              <a:ext uri="{FF2B5EF4-FFF2-40B4-BE49-F238E27FC236}">
                <a16:creationId xmlns:a16="http://schemas.microsoft.com/office/drawing/2014/main" id="{87D13A04-0D2D-9077-2D78-20E348FAF3C5}"/>
              </a:ext>
            </a:extLst>
          </p:cNvPr>
          <p:cNvGrpSpPr/>
          <p:nvPr/>
        </p:nvGrpSpPr>
        <p:grpSpPr>
          <a:xfrm>
            <a:off x="8202357" y="3192848"/>
            <a:ext cx="416179" cy="390731"/>
            <a:chOff x="3761740" y="4842509"/>
            <a:chExt cx="416179" cy="390731"/>
          </a:xfrm>
        </p:grpSpPr>
        <p:pic>
          <p:nvPicPr>
            <p:cNvPr id="101" name="object 12">
              <a:extLst>
                <a:ext uri="{FF2B5EF4-FFF2-40B4-BE49-F238E27FC236}">
                  <a16:creationId xmlns:a16="http://schemas.microsoft.com/office/drawing/2014/main" id="{EFBF7AC9-B02F-646B-C4D9-06D815887EEA}"/>
                </a:ext>
              </a:extLst>
            </p:cNvPr>
            <p:cNvPicPr/>
            <p:nvPr/>
          </p:nvPicPr>
          <p:blipFill>
            <a:blip r:embed="rId9" cstate="screen">
              <a:extLst>
                <a:ext uri="{28A0092B-C50C-407E-A947-70E740481C1C}">
                  <a14:useLocalDpi xmlns:a14="http://schemas.microsoft.com/office/drawing/2010/main"/>
                </a:ext>
              </a:extLst>
            </a:blip>
            <a:stretch>
              <a:fillRect/>
            </a:stretch>
          </p:blipFill>
          <p:spPr>
            <a:xfrm>
              <a:off x="3865879" y="4907788"/>
              <a:ext cx="65024" cy="143256"/>
            </a:xfrm>
            <a:prstGeom prst="rect">
              <a:avLst/>
            </a:prstGeom>
          </p:spPr>
        </p:pic>
        <p:sp>
          <p:nvSpPr>
            <p:cNvPr id="102" name="object 13">
              <a:extLst>
                <a:ext uri="{FF2B5EF4-FFF2-40B4-BE49-F238E27FC236}">
                  <a16:creationId xmlns:a16="http://schemas.microsoft.com/office/drawing/2014/main" id="{F705CF0C-6847-F0DF-41A9-6E70B20BED48}"/>
                </a:ext>
              </a:extLst>
            </p:cNvPr>
            <p:cNvSpPr/>
            <p:nvPr/>
          </p:nvSpPr>
          <p:spPr>
            <a:xfrm>
              <a:off x="3930903" y="5194505"/>
              <a:ext cx="13335" cy="38735"/>
            </a:xfrm>
            <a:custGeom>
              <a:avLst/>
              <a:gdLst/>
              <a:ahLst/>
              <a:cxnLst/>
              <a:rect l="l" t="t" r="r" b="b"/>
              <a:pathLst>
                <a:path w="13335" h="38735">
                  <a:moveTo>
                    <a:pt x="12997" y="0"/>
                  </a:moveTo>
                  <a:lnTo>
                    <a:pt x="0" y="0"/>
                  </a:lnTo>
                  <a:lnTo>
                    <a:pt x="0" y="38275"/>
                  </a:lnTo>
                  <a:lnTo>
                    <a:pt x="12997" y="38275"/>
                  </a:lnTo>
                  <a:lnTo>
                    <a:pt x="1299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object 20">
              <a:extLst>
                <a:ext uri="{FF2B5EF4-FFF2-40B4-BE49-F238E27FC236}">
                  <a16:creationId xmlns:a16="http://schemas.microsoft.com/office/drawing/2014/main" id="{78F916BD-2FC5-A6FF-2A70-A146DCCD367C}"/>
                </a:ext>
              </a:extLst>
            </p:cNvPr>
            <p:cNvSpPr/>
            <p:nvPr/>
          </p:nvSpPr>
          <p:spPr>
            <a:xfrm>
              <a:off x="3761740" y="4842509"/>
              <a:ext cx="239395" cy="273685"/>
            </a:xfrm>
            <a:custGeom>
              <a:avLst/>
              <a:gdLst/>
              <a:ahLst/>
              <a:cxnLst/>
              <a:rect l="l" t="t" r="r" b="b"/>
              <a:pathLst>
                <a:path w="239395" h="273685">
                  <a:moveTo>
                    <a:pt x="136651" y="0"/>
                  </a:moveTo>
                  <a:lnTo>
                    <a:pt x="76581" y="13969"/>
                  </a:lnTo>
                  <a:lnTo>
                    <a:pt x="30099" y="51307"/>
                  </a:lnTo>
                  <a:lnTo>
                    <a:pt x="3683" y="105917"/>
                  </a:lnTo>
                  <a:lnTo>
                    <a:pt x="0" y="136906"/>
                  </a:lnTo>
                  <a:lnTo>
                    <a:pt x="3683" y="168656"/>
                  </a:lnTo>
                  <a:lnTo>
                    <a:pt x="30099" y="222376"/>
                  </a:lnTo>
                  <a:lnTo>
                    <a:pt x="76581" y="259841"/>
                  </a:lnTo>
                  <a:lnTo>
                    <a:pt x="136651" y="273684"/>
                  </a:lnTo>
                  <a:lnTo>
                    <a:pt x="143129" y="273684"/>
                  </a:lnTo>
                  <a:lnTo>
                    <a:pt x="143129" y="260731"/>
                  </a:lnTo>
                  <a:lnTo>
                    <a:pt x="136651" y="260731"/>
                  </a:lnTo>
                  <a:lnTo>
                    <a:pt x="108331" y="257428"/>
                  </a:lnTo>
                  <a:lnTo>
                    <a:pt x="59309" y="233044"/>
                  </a:lnTo>
                  <a:lnTo>
                    <a:pt x="25654" y="191515"/>
                  </a:lnTo>
                  <a:lnTo>
                    <a:pt x="13081" y="136906"/>
                  </a:lnTo>
                  <a:lnTo>
                    <a:pt x="16383" y="108331"/>
                  </a:lnTo>
                  <a:lnTo>
                    <a:pt x="40259" y="59562"/>
                  </a:lnTo>
                  <a:lnTo>
                    <a:pt x="82296" y="26162"/>
                  </a:lnTo>
                  <a:lnTo>
                    <a:pt x="136651" y="13081"/>
                  </a:lnTo>
                  <a:lnTo>
                    <a:pt x="163702" y="16382"/>
                  </a:lnTo>
                  <a:lnTo>
                    <a:pt x="188468" y="25272"/>
                  </a:lnTo>
                  <a:lnTo>
                    <a:pt x="210438" y="38353"/>
                  </a:lnTo>
                  <a:lnTo>
                    <a:pt x="229235" y="56260"/>
                  </a:lnTo>
                  <a:lnTo>
                    <a:pt x="239140" y="48132"/>
                  </a:lnTo>
                  <a:lnTo>
                    <a:pt x="218312" y="28575"/>
                  </a:lnTo>
                  <a:lnTo>
                    <a:pt x="194056" y="13081"/>
                  </a:lnTo>
                  <a:lnTo>
                    <a:pt x="166624" y="4190"/>
                  </a:lnTo>
                  <a:lnTo>
                    <a:pt x="13665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object 26">
              <a:extLst>
                <a:ext uri="{FF2B5EF4-FFF2-40B4-BE49-F238E27FC236}">
                  <a16:creationId xmlns:a16="http://schemas.microsoft.com/office/drawing/2014/main" id="{FA8FAB7E-3C0A-1CB5-961C-8C4AA71927E1}"/>
                </a:ext>
              </a:extLst>
            </p:cNvPr>
            <p:cNvSpPr/>
            <p:nvPr/>
          </p:nvSpPr>
          <p:spPr>
            <a:xfrm>
              <a:off x="4021836" y="5142280"/>
              <a:ext cx="13335" cy="39370"/>
            </a:xfrm>
            <a:custGeom>
              <a:avLst/>
              <a:gdLst/>
              <a:ahLst/>
              <a:cxnLst/>
              <a:rect l="l" t="t" r="r" b="b"/>
              <a:pathLst>
                <a:path w="13335" h="39370">
                  <a:moveTo>
                    <a:pt x="12992" y="26162"/>
                  </a:moveTo>
                  <a:lnTo>
                    <a:pt x="0" y="26162"/>
                  </a:lnTo>
                  <a:lnTo>
                    <a:pt x="0" y="39192"/>
                  </a:lnTo>
                  <a:lnTo>
                    <a:pt x="12992" y="39192"/>
                  </a:lnTo>
                  <a:lnTo>
                    <a:pt x="12992" y="26162"/>
                  </a:lnTo>
                  <a:close/>
                </a:path>
                <a:path w="13335" h="39370">
                  <a:moveTo>
                    <a:pt x="12992" y="0"/>
                  </a:moveTo>
                  <a:lnTo>
                    <a:pt x="0" y="0"/>
                  </a:lnTo>
                  <a:lnTo>
                    <a:pt x="0" y="13030"/>
                  </a:lnTo>
                  <a:lnTo>
                    <a:pt x="12992" y="13030"/>
                  </a:lnTo>
                  <a:lnTo>
                    <a:pt x="129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object 39">
              <a:extLst>
                <a:ext uri="{FF2B5EF4-FFF2-40B4-BE49-F238E27FC236}">
                  <a16:creationId xmlns:a16="http://schemas.microsoft.com/office/drawing/2014/main" id="{585A0532-D18B-E397-CA20-CBEFA2D4B807}"/>
                </a:ext>
              </a:extLst>
            </p:cNvPr>
            <p:cNvSpPr/>
            <p:nvPr/>
          </p:nvSpPr>
          <p:spPr>
            <a:xfrm>
              <a:off x="4112895" y="5194505"/>
              <a:ext cx="13335" cy="38735"/>
            </a:xfrm>
            <a:custGeom>
              <a:avLst/>
              <a:gdLst/>
              <a:ahLst/>
              <a:cxnLst/>
              <a:rect l="l" t="t" r="r" b="b"/>
              <a:pathLst>
                <a:path w="13335" h="38735">
                  <a:moveTo>
                    <a:pt x="12997" y="0"/>
                  </a:moveTo>
                  <a:lnTo>
                    <a:pt x="0" y="0"/>
                  </a:lnTo>
                  <a:lnTo>
                    <a:pt x="0" y="38275"/>
                  </a:lnTo>
                  <a:lnTo>
                    <a:pt x="12997" y="38275"/>
                  </a:lnTo>
                  <a:lnTo>
                    <a:pt x="1299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object 53">
              <a:extLst>
                <a:ext uri="{FF2B5EF4-FFF2-40B4-BE49-F238E27FC236}">
                  <a16:creationId xmlns:a16="http://schemas.microsoft.com/office/drawing/2014/main" id="{54BB6E7D-2AA1-504C-CA92-B696CAAEF42A}"/>
                </a:ext>
              </a:extLst>
            </p:cNvPr>
            <p:cNvSpPr/>
            <p:nvPr/>
          </p:nvSpPr>
          <p:spPr>
            <a:xfrm>
              <a:off x="3878834" y="4907788"/>
              <a:ext cx="299085" cy="325120"/>
            </a:xfrm>
            <a:custGeom>
              <a:avLst/>
              <a:gdLst/>
              <a:ahLst/>
              <a:cxnLst/>
              <a:rect l="l" t="t" r="r" b="b"/>
              <a:pathLst>
                <a:path w="299085" h="325120">
                  <a:moveTo>
                    <a:pt x="107441" y="168529"/>
                  </a:moveTo>
                  <a:lnTo>
                    <a:pt x="92963" y="190500"/>
                  </a:lnTo>
                  <a:lnTo>
                    <a:pt x="79882" y="197104"/>
                  </a:lnTo>
                  <a:lnTo>
                    <a:pt x="54737" y="206882"/>
                  </a:lnTo>
                  <a:lnTo>
                    <a:pt x="25907" y="220725"/>
                  </a:lnTo>
                  <a:lnTo>
                    <a:pt x="7238" y="242697"/>
                  </a:lnTo>
                  <a:lnTo>
                    <a:pt x="0" y="280162"/>
                  </a:lnTo>
                  <a:lnTo>
                    <a:pt x="0" y="324993"/>
                  </a:lnTo>
                  <a:lnTo>
                    <a:pt x="13080" y="324993"/>
                  </a:lnTo>
                  <a:lnTo>
                    <a:pt x="13080" y="280162"/>
                  </a:lnTo>
                  <a:lnTo>
                    <a:pt x="13715" y="267969"/>
                  </a:lnTo>
                  <a:lnTo>
                    <a:pt x="22860" y="241807"/>
                  </a:lnTo>
                  <a:lnTo>
                    <a:pt x="48387" y="223138"/>
                  </a:lnTo>
                  <a:lnTo>
                    <a:pt x="59562" y="219075"/>
                  </a:lnTo>
                  <a:lnTo>
                    <a:pt x="71374" y="214122"/>
                  </a:lnTo>
                  <a:lnTo>
                    <a:pt x="83819" y="209295"/>
                  </a:lnTo>
                  <a:lnTo>
                    <a:pt x="96392" y="203581"/>
                  </a:lnTo>
                  <a:lnTo>
                    <a:pt x="114935" y="203581"/>
                  </a:lnTo>
                  <a:lnTo>
                    <a:pt x="105917" y="194563"/>
                  </a:lnTo>
                  <a:lnTo>
                    <a:pt x="113664" y="183261"/>
                  </a:lnTo>
                  <a:lnTo>
                    <a:pt x="193166" y="183261"/>
                  </a:lnTo>
                  <a:lnTo>
                    <a:pt x="193166" y="175894"/>
                  </a:lnTo>
                  <a:lnTo>
                    <a:pt x="149605" y="175894"/>
                  </a:lnTo>
                  <a:lnTo>
                    <a:pt x="123570" y="170942"/>
                  </a:lnTo>
                  <a:lnTo>
                    <a:pt x="123570" y="169418"/>
                  </a:lnTo>
                  <a:lnTo>
                    <a:pt x="110616" y="169418"/>
                  </a:lnTo>
                  <a:lnTo>
                    <a:pt x="107441" y="168529"/>
                  </a:lnTo>
                  <a:close/>
                </a:path>
                <a:path w="299085" h="325120">
                  <a:moveTo>
                    <a:pt x="236060" y="203581"/>
                  </a:moveTo>
                  <a:lnTo>
                    <a:pt x="202691" y="203581"/>
                  </a:lnTo>
                  <a:lnTo>
                    <a:pt x="215391" y="209295"/>
                  </a:lnTo>
                  <a:lnTo>
                    <a:pt x="227711" y="214122"/>
                  </a:lnTo>
                  <a:lnTo>
                    <a:pt x="239521" y="219075"/>
                  </a:lnTo>
                  <a:lnTo>
                    <a:pt x="250698" y="223138"/>
                  </a:lnTo>
                  <a:lnTo>
                    <a:pt x="276351" y="241807"/>
                  </a:lnTo>
                  <a:lnTo>
                    <a:pt x="285495" y="267969"/>
                  </a:lnTo>
                  <a:lnTo>
                    <a:pt x="286130" y="280162"/>
                  </a:lnTo>
                  <a:lnTo>
                    <a:pt x="286130" y="324993"/>
                  </a:lnTo>
                  <a:lnTo>
                    <a:pt x="299085" y="324993"/>
                  </a:lnTo>
                  <a:lnTo>
                    <a:pt x="299085" y="280162"/>
                  </a:lnTo>
                  <a:lnTo>
                    <a:pt x="295782" y="252475"/>
                  </a:lnTo>
                  <a:lnTo>
                    <a:pt x="280542" y="227203"/>
                  </a:lnTo>
                  <a:lnTo>
                    <a:pt x="255904" y="211709"/>
                  </a:lnTo>
                  <a:lnTo>
                    <a:pt x="236060" y="203581"/>
                  </a:lnTo>
                  <a:close/>
                </a:path>
                <a:path w="299085" h="325120">
                  <a:moveTo>
                    <a:pt x="114935" y="203581"/>
                  </a:moveTo>
                  <a:lnTo>
                    <a:pt x="96392" y="203581"/>
                  </a:lnTo>
                  <a:lnTo>
                    <a:pt x="122300" y="228854"/>
                  </a:lnTo>
                  <a:lnTo>
                    <a:pt x="149605" y="215773"/>
                  </a:lnTo>
                  <a:lnTo>
                    <a:pt x="190245" y="215773"/>
                  </a:lnTo>
                  <a:lnTo>
                    <a:pt x="192658" y="213360"/>
                  </a:lnTo>
                  <a:lnTo>
                    <a:pt x="124840" y="213360"/>
                  </a:lnTo>
                  <a:lnTo>
                    <a:pt x="114935" y="203581"/>
                  </a:lnTo>
                  <a:close/>
                </a:path>
                <a:path w="299085" h="325120">
                  <a:moveTo>
                    <a:pt x="190245" y="215773"/>
                  </a:moveTo>
                  <a:lnTo>
                    <a:pt x="149605" y="215773"/>
                  </a:lnTo>
                  <a:lnTo>
                    <a:pt x="176911" y="228854"/>
                  </a:lnTo>
                  <a:lnTo>
                    <a:pt x="190245" y="215773"/>
                  </a:lnTo>
                  <a:close/>
                </a:path>
                <a:path w="299085" h="325120">
                  <a:moveTo>
                    <a:pt x="149605" y="201168"/>
                  </a:moveTo>
                  <a:lnTo>
                    <a:pt x="124840" y="213360"/>
                  </a:lnTo>
                  <a:lnTo>
                    <a:pt x="174243" y="213360"/>
                  </a:lnTo>
                  <a:lnTo>
                    <a:pt x="149605" y="201168"/>
                  </a:lnTo>
                  <a:close/>
                </a:path>
                <a:path w="299085" h="325120">
                  <a:moveTo>
                    <a:pt x="193166" y="170942"/>
                  </a:moveTo>
                  <a:lnTo>
                    <a:pt x="193166" y="194563"/>
                  </a:lnTo>
                  <a:lnTo>
                    <a:pt x="174243" y="213360"/>
                  </a:lnTo>
                  <a:lnTo>
                    <a:pt x="192658" y="213360"/>
                  </a:lnTo>
                  <a:lnTo>
                    <a:pt x="202691" y="203581"/>
                  </a:lnTo>
                  <a:lnTo>
                    <a:pt x="236060" y="203581"/>
                  </a:lnTo>
                  <a:lnTo>
                    <a:pt x="232028" y="201930"/>
                  </a:lnTo>
                  <a:lnTo>
                    <a:pt x="219201" y="197104"/>
                  </a:lnTo>
                  <a:lnTo>
                    <a:pt x="206120" y="190500"/>
                  </a:lnTo>
                  <a:lnTo>
                    <a:pt x="201294" y="183261"/>
                  </a:lnTo>
                  <a:lnTo>
                    <a:pt x="196468" y="175894"/>
                  </a:lnTo>
                  <a:lnTo>
                    <a:pt x="193166" y="170942"/>
                  </a:lnTo>
                  <a:close/>
                </a:path>
                <a:path w="299085" h="325120">
                  <a:moveTo>
                    <a:pt x="193166" y="183261"/>
                  </a:moveTo>
                  <a:lnTo>
                    <a:pt x="185546" y="183261"/>
                  </a:lnTo>
                  <a:lnTo>
                    <a:pt x="193166" y="194563"/>
                  </a:lnTo>
                  <a:lnTo>
                    <a:pt x="193166" y="183261"/>
                  </a:lnTo>
                  <a:close/>
                </a:path>
                <a:path w="299085" h="325120">
                  <a:moveTo>
                    <a:pt x="185546" y="183261"/>
                  </a:moveTo>
                  <a:lnTo>
                    <a:pt x="113664" y="183261"/>
                  </a:lnTo>
                  <a:lnTo>
                    <a:pt x="149605" y="188975"/>
                  </a:lnTo>
                  <a:lnTo>
                    <a:pt x="185546" y="183261"/>
                  </a:lnTo>
                  <a:close/>
                </a:path>
                <a:path w="299085" h="325120">
                  <a:moveTo>
                    <a:pt x="201549" y="20447"/>
                  </a:moveTo>
                  <a:lnTo>
                    <a:pt x="201549" y="90297"/>
                  </a:lnTo>
                  <a:lnTo>
                    <a:pt x="195961" y="114807"/>
                  </a:lnTo>
                  <a:lnTo>
                    <a:pt x="182371" y="140843"/>
                  </a:lnTo>
                  <a:lnTo>
                    <a:pt x="175640" y="145161"/>
                  </a:lnTo>
                  <a:lnTo>
                    <a:pt x="175640" y="170942"/>
                  </a:lnTo>
                  <a:lnTo>
                    <a:pt x="149605" y="175894"/>
                  </a:lnTo>
                  <a:lnTo>
                    <a:pt x="193166" y="175894"/>
                  </a:lnTo>
                  <a:lnTo>
                    <a:pt x="193166" y="170942"/>
                  </a:lnTo>
                  <a:lnTo>
                    <a:pt x="192150" y="169418"/>
                  </a:lnTo>
                  <a:lnTo>
                    <a:pt x="188594" y="169418"/>
                  </a:lnTo>
                  <a:lnTo>
                    <a:pt x="188594" y="153035"/>
                  </a:lnTo>
                  <a:lnTo>
                    <a:pt x="209041" y="117220"/>
                  </a:lnTo>
                  <a:lnTo>
                    <a:pt x="214629" y="70866"/>
                  </a:lnTo>
                  <a:lnTo>
                    <a:pt x="210438" y="36575"/>
                  </a:lnTo>
                  <a:lnTo>
                    <a:pt x="201549" y="20447"/>
                  </a:lnTo>
                  <a:close/>
                </a:path>
                <a:path w="299085" h="325120">
                  <a:moveTo>
                    <a:pt x="149605" y="0"/>
                  </a:moveTo>
                  <a:lnTo>
                    <a:pt x="134238" y="1524"/>
                  </a:lnTo>
                  <a:lnTo>
                    <a:pt x="109981" y="9779"/>
                  </a:lnTo>
                  <a:lnTo>
                    <a:pt x="88645" y="36575"/>
                  </a:lnTo>
                  <a:lnTo>
                    <a:pt x="84581" y="65150"/>
                  </a:lnTo>
                  <a:lnTo>
                    <a:pt x="84581" y="91948"/>
                  </a:lnTo>
                  <a:lnTo>
                    <a:pt x="90042" y="117220"/>
                  </a:lnTo>
                  <a:lnTo>
                    <a:pt x="97281" y="134366"/>
                  </a:lnTo>
                  <a:lnTo>
                    <a:pt x="104648" y="146557"/>
                  </a:lnTo>
                  <a:lnTo>
                    <a:pt x="110616" y="153035"/>
                  </a:lnTo>
                  <a:lnTo>
                    <a:pt x="110616" y="169418"/>
                  </a:lnTo>
                  <a:lnTo>
                    <a:pt x="123570" y="169418"/>
                  </a:lnTo>
                  <a:lnTo>
                    <a:pt x="123570" y="158750"/>
                  </a:lnTo>
                  <a:lnTo>
                    <a:pt x="175640" y="158750"/>
                  </a:lnTo>
                  <a:lnTo>
                    <a:pt x="175640" y="149860"/>
                  </a:lnTo>
                  <a:lnTo>
                    <a:pt x="146685" y="149860"/>
                  </a:lnTo>
                  <a:lnTo>
                    <a:pt x="120395" y="144144"/>
                  </a:lnTo>
                  <a:lnTo>
                    <a:pt x="103250" y="114807"/>
                  </a:lnTo>
                  <a:lnTo>
                    <a:pt x="97536" y="90297"/>
                  </a:lnTo>
                  <a:lnTo>
                    <a:pt x="97536" y="69214"/>
                  </a:lnTo>
                  <a:lnTo>
                    <a:pt x="117348" y="59436"/>
                  </a:lnTo>
                  <a:lnTo>
                    <a:pt x="153288" y="59436"/>
                  </a:lnTo>
                  <a:lnTo>
                    <a:pt x="141096" y="54482"/>
                  </a:lnTo>
                  <a:lnTo>
                    <a:pt x="98043" y="54482"/>
                  </a:lnTo>
                  <a:lnTo>
                    <a:pt x="99567" y="45593"/>
                  </a:lnTo>
                  <a:lnTo>
                    <a:pt x="102107" y="38226"/>
                  </a:lnTo>
                  <a:lnTo>
                    <a:pt x="126491" y="16256"/>
                  </a:lnTo>
                  <a:lnTo>
                    <a:pt x="149605" y="12954"/>
                  </a:lnTo>
                  <a:lnTo>
                    <a:pt x="190803" y="12954"/>
                  </a:lnTo>
                  <a:lnTo>
                    <a:pt x="178053" y="4063"/>
                  </a:lnTo>
                  <a:lnTo>
                    <a:pt x="149605" y="0"/>
                  </a:lnTo>
                  <a:close/>
                </a:path>
                <a:path w="299085" h="325120">
                  <a:moveTo>
                    <a:pt x="191642" y="168529"/>
                  </a:moveTo>
                  <a:lnTo>
                    <a:pt x="188594" y="169418"/>
                  </a:lnTo>
                  <a:lnTo>
                    <a:pt x="192150" y="169418"/>
                  </a:lnTo>
                  <a:lnTo>
                    <a:pt x="191642" y="168529"/>
                  </a:lnTo>
                  <a:close/>
                </a:path>
                <a:path w="299085" h="325120">
                  <a:moveTo>
                    <a:pt x="175640" y="158750"/>
                  </a:moveTo>
                  <a:lnTo>
                    <a:pt x="123570" y="158750"/>
                  </a:lnTo>
                  <a:lnTo>
                    <a:pt x="131063" y="161162"/>
                  </a:lnTo>
                  <a:lnTo>
                    <a:pt x="141604" y="162813"/>
                  </a:lnTo>
                  <a:lnTo>
                    <a:pt x="151891" y="162813"/>
                  </a:lnTo>
                  <a:lnTo>
                    <a:pt x="157861" y="162051"/>
                  </a:lnTo>
                  <a:lnTo>
                    <a:pt x="166242" y="161162"/>
                  </a:lnTo>
                  <a:lnTo>
                    <a:pt x="175640" y="158750"/>
                  </a:lnTo>
                  <a:close/>
                </a:path>
                <a:path w="299085" h="325120">
                  <a:moveTo>
                    <a:pt x="175640" y="145161"/>
                  </a:moveTo>
                  <a:lnTo>
                    <a:pt x="169163" y="147319"/>
                  </a:lnTo>
                  <a:lnTo>
                    <a:pt x="159765" y="148970"/>
                  </a:lnTo>
                  <a:lnTo>
                    <a:pt x="152400" y="149860"/>
                  </a:lnTo>
                  <a:lnTo>
                    <a:pt x="175640" y="149860"/>
                  </a:lnTo>
                  <a:lnTo>
                    <a:pt x="175640" y="145161"/>
                  </a:lnTo>
                  <a:close/>
                </a:path>
                <a:path w="299085" h="325120">
                  <a:moveTo>
                    <a:pt x="153288" y="59436"/>
                  </a:moveTo>
                  <a:lnTo>
                    <a:pt x="117348" y="59436"/>
                  </a:lnTo>
                  <a:lnTo>
                    <a:pt x="182371" y="85470"/>
                  </a:lnTo>
                  <a:lnTo>
                    <a:pt x="201549" y="75692"/>
                  </a:lnTo>
                  <a:lnTo>
                    <a:pt x="201549" y="70866"/>
                  </a:lnTo>
                  <a:lnTo>
                    <a:pt x="181737" y="70866"/>
                  </a:lnTo>
                  <a:lnTo>
                    <a:pt x="153288" y="59436"/>
                  </a:lnTo>
                  <a:close/>
                </a:path>
                <a:path w="299085" h="325120">
                  <a:moveTo>
                    <a:pt x="201549" y="61087"/>
                  </a:moveTo>
                  <a:lnTo>
                    <a:pt x="181737" y="70866"/>
                  </a:lnTo>
                  <a:lnTo>
                    <a:pt x="201549" y="70866"/>
                  </a:lnTo>
                  <a:lnTo>
                    <a:pt x="201549" y="61087"/>
                  </a:lnTo>
                  <a:close/>
                </a:path>
                <a:path w="299085" h="325120">
                  <a:moveTo>
                    <a:pt x="190803" y="12954"/>
                  </a:moveTo>
                  <a:lnTo>
                    <a:pt x="149605" y="12954"/>
                  </a:lnTo>
                  <a:lnTo>
                    <a:pt x="161925" y="13843"/>
                  </a:lnTo>
                  <a:lnTo>
                    <a:pt x="189102" y="26035"/>
                  </a:lnTo>
                  <a:lnTo>
                    <a:pt x="200405" y="50418"/>
                  </a:lnTo>
                  <a:lnTo>
                    <a:pt x="201549" y="61087"/>
                  </a:lnTo>
                  <a:lnTo>
                    <a:pt x="201549" y="20447"/>
                  </a:lnTo>
                  <a:lnTo>
                    <a:pt x="190803" y="12954"/>
                  </a:lnTo>
                  <a:close/>
                </a:path>
                <a:path w="299085" h="325120">
                  <a:moveTo>
                    <a:pt x="116712" y="44704"/>
                  </a:moveTo>
                  <a:lnTo>
                    <a:pt x="98043" y="54482"/>
                  </a:lnTo>
                  <a:lnTo>
                    <a:pt x="141096" y="54482"/>
                  </a:lnTo>
                  <a:lnTo>
                    <a:pt x="116712" y="4470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8" name="Group 107">
            <a:extLst>
              <a:ext uri="{FF2B5EF4-FFF2-40B4-BE49-F238E27FC236}">
                <a16:creationId xmlns:a16="http://schemas.microsoft.com/office/drawing/2014/main" id="{E7974924-C6BD-87F7-6A99-D9151629F602}"/>
              </a:ext>
            </a:extLst>
          </p:cNvPr>
          <p:cNvGrpSpPr/>
          <p:nvPr/>
        </p:nvGrpSpPr>
        <p:grpSpPr>
          <a:xfrm>
            <a:off x="8276106" y="4412338"/>
            <a:ext cx="390142" cy="390525"/>
            <a:chOff x="3774821" y="5525896"/>
            <a:chExt cx="390142" cy="390525"/>
          </a:xfrm>
        </p:grpSpPr>
        <p:sp>
          <p:nvSpPr>
            <p:cNvPr id="109" name="object 10">
              <a:extLst>
                <a:ext uri="{FF2B5EF4-FFF2-40B4-BE49-F238E27FC236}">
                  <a16:creationId xmlns:a16="http://schemas.microsoft.com/office/drawing/2014/main" id="{719B5CF4-F9DE-D0C5-BD61-483DC189754B}"/>
                </a:ext>
              </a:extLst>
            </p:cNvPr>
            <p:cNvSpPr/>
            <p:nvPr/>
          </p:nvSpPr>
          <p:spPr>
            <a:xfrm>
              <a:off x="3774821" y="5879591"/>
              <a:ext cx="134620" cy="36830"/>
            </a:xfrm>
            <a:custGeom>
              <a:avLst/>
              <a:gdLst/>
              <a:ahLst/>
              <a:cxnLst/>
              <a:rect l="l" t="t" r="r" b="b"/>
              <a:pathLst>
                <a:path w="134620" h="36829">
                  <a:moveTo>
                    <a:pt x="131317" y="0"/>
                  </a:moveTo>
                  <a:lnTo>
                    <a:pt x="2666" y="0"/>
                  </a:lnTo>
                  <a:lnTo>
                    <a:pt x="0" y="2717"/>
                  </a:lnTo>
                  <a:lnTo>
                    <a:pt x="0" y="36576"/>
                  </a:lnTo>
                  <a:lnTo>
                    <a:pt x="12191" y="36576"/>
                  </a:lnTo>
                  <a:lnTo>
                    <a:pt x="12191" y="12192"/>
                  </a:lnTo>
                  <a:lnTo>
                    <a:pt x="121919" y="12192"/>
                  </a:lnTo>
                  <a:lnTo>
                    <a:pt x="121919" y="36576"/>
                  </a:lnTo>
                  <a:lnTo>
                    <a:pt x="134112" y="36576"/>
                  </a:lnTo>
                  <a:lnTo>
                    <a:pt x="134112" y="2717"/>
                  </a:lnTo>
                  <a:lnTo>
                    <a:pt x="13131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object 18">
              <a:extLst>
                <a:ext uri="{FF2B5EF4-FFF2-40B4-BE49-F238E27FC236}">
                  <a16:creationId xmlns:a16="http://schemas.microsoft.com/office/drawing/2014/main" id="{3BD305E2-3CDA-11B5-9264-353AD88DA3C4}"/>
                </a:ext>
              </a:extLst>
            </p:cNvPr>
            <p:cNvSpPr/>
            <p:nvPr/>
          </p:nvSpPr>
          <p:spPr>
            <a:xfrm>
              <a:off x="3921125" y="5525896"/>
              <a:ext cx="60960" cy="61594"/>
            </a:xfrm>
            <a:custGeom>
              <a:avLst/>
              <a:gdLst/>
              <a:ahLst/>
              <a:cxnLst/>
              <a:rect l="l" t="t" r="r" b="b"/>
              <a:pathLst>
                <a:path w="60960" h="61595">
                  <a:moveTo>
                    <a:pt x="30479" y="0"/>
                  </a:moveTo>
                  <a:lnTo>
                    <a:pt x="18541" y="2412"/>
                  </a:lnTo>
                  <a:lnTo>
                    <a:pt x="8889" y="9016"/>
                  </a:lnTo>
                  <a:lnTo>
                    <a:pt x="2412" y="18668"/>
                  </a:lnTo>
                  <a:lnTo>
                    <a:pt x="0" y="30606"/>
                  </a:lnTo>
                  <a:lnTo>
                    <a:pt x="2412" y="42417"/>
                  </a:lnTo>
                  <a:lnTo>
                    <a:pt x="8889" y="52069"/>
                  </a:lnTo>
                  <a:lnTo>
                    <a:pt x="18541" y="58673"/>
                  </a:lnTo>
                  <a:lnTo>
                    <a:pt x="30479" y="61086"/>
                  </a:lnTo>
                  <a:lnTo>
                    <a:pt x="42290" y="58673"/>
                  </a:lnTo>
                  <a:lnTo>
                    <a:pt x="52070" y="52069"/>
                  </a:lnTo>
                  <a:lnTo>
                    <a:pt x="54228" y="48894"/>
                  </a:lnTo>
                  <a:lnTo>
                    <a:pt x="30479" y="48894"/>
                  </a:lnTo>
                  <a:lnTo>
                    <a:pt x="23367" y="47370"/>
                  </a:lnTo>
                  <a:lnTo>
                    <a:pt x="17525" y="43433"/>
                  </a:lnTo>
                  <a:lnTo>
                    <a:pt x="13588" y="37718"/>
                  </a:lnTo>
                  <a:lnTo>
                    <a:pt x="12191" y="30606"/>
                  </a:lnTo>
                  <a:lnTo>
                    <a:pt x="13588" y="23367"/>
                  </a:lnTo>
                  <a:lnTo>
                    <a:pt x="17525" y="17652"/>
                  </a:lnTo>
                  <a:lnTo>
                    <a:pt x="23367" y="13715"/>
                  </a:lnTo>
                  <a:lnTo>
                    <a:pt x="30479" y="12191"/>
                  </a:lnTo>
                  <a:lnTo>
                    <a:pt x="48767" y="12191"/>
                  </a:lnTo>
                  <a:lnTo>
                    <a:pt x="48767" y="6857"/>
                  </a:lnTo>
                  <a:lnTo>
                    <a:pt x="42290" y="2412"/>
                  </a:lnTo>
                  <a:lnTo>
                    <a:pt x="30479" y="0"/>
                  </a:lnTo>
                  <a:close/>
                </a:path>
                <a:path w="60960" h="61595">
                  <a:moveTo>
                    <a:pt x="48767" y="6857"/>
                  </a:moveTo>
                  <a:lnTo>
                    <a:pt x="48767" y="30606"/>
                  </a:lnTo>
                  <a:lnTo>
                    <a:pt x="47371" y="37718"/>
                  </a:lnTo>
                  <a:lnTo>
                    <a:pt x="43434" y="43433"/>
                  </a:lnTo>
                  <a:lnTo>
                    <a:pt x="37591" y="47370"/>
                  </a:lnTo>
                  <a:lnTo>
                    <a:pt x="30479" y="48894"/>
                  </a:lnTo>
                  <a:lnTo>
                    <a:pt x="54228" y="48894"/>
                  </a:lnTo>
                  <a:lnTo>
                    <a:pt x="58547" y="42417"/>
                  </a:lnTo>
                  <a:lnTo>
                    <a:pt x="60960" y="30606"/>
                  </a:lnTo>
                  <a:lnTo>
                    <a:pt x="58547" y="18668"/>
                  </a:lnTo>
                  <a:lnTo>
                    <a:pt x="54228" y="12191"/>
                  </a:lnTo>
                  <a:lnTo>
                    <a:pt x="52070" y="9016"/>
                  </a:lnTo>
                  <a:lnTo>
                    <a:pt x="48767" y="6857"/>
                  </a:lnTo>
                  <a:close/>
                </a:path>
                <a:path w="60960" h="61595">
                  <a:moveTo>
                    <a:pt x="48767" y="12191"/>
                  </a:moveTo>
                  <a:lnTo>
                    <a:pt x="30479" y="12191"/>
                  </a:lnTo>
                  <a:lnTo>
                    <a:pt x="37591" y="13715"/>
                  </a:lnTo>
                  <a:lnTo>
                    <a:pt x="43434" y="17652"/>
                  </a:lnTo>
                  <a:lnTo>
                    <a:pt x="47371" y="23367"/>
                  </a:lnTo>
                  <a:lnTo>
                    <a:pt x="48767" y="30606"/>
                  </a:lnTo>
                  <a:lnTo>
                    <a:pt x="48767" y="1219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1" name="object 25">
              <a:extLst>
                <a:ext uri="{FF2B5EF4-FFF2-40B4-BE49-F238E27FC236}">
                  <a16:creationId xmlns:a16="http://schemas.microsoft.com/office/drawing/2014/main" id="{E3FD84FD-EB84-FAAE-26D9-E8F6E8BFFCE1}"/>
                </a:ext>
              </a:extLst>
            </p:cNvPr>
            <p:cNvPicPr/>
            <p:nvPr/>
          </p:nvPicPr>
          <p:blipFill>
            <a:blip r:embed="rId10" cstate="screen">
              <a:extLst>
                <a:ext uri="{28A0092B-C50C-407E-A947-70E740481C1C}">
                  <a14:useLocalDpi xmlns:a14="http://schemas.microsoft.com/office/drawing/2010/main"/>
                </a:ext>
              </a:extLst>
            </a:blip>
            <a:stretch>
              <a:fillRect/>
            </a:stretch>
          </p:blipFill>
          <p:spPr>
            <a:xfrm>
              <a:off x="3896740" y="5843003"/>
              <a:ext cx="134112" cy="73164"/>
            </a:xfrm>
            <a:prstGeom prst="rect">
              <a:avLst/>
            </a:prstGeom>
          </p:spPr>
        </p:pic>
        <p:sp>
          <p:nvSpPr>
            <p:cNvPr id="112" name="object 31">
              <a:extLst>
                <a:ext uri="{FF2B5EF4-FFF2-40B4-BE49-F238E27FC236}">
                  <a16:creationId xmlns:a16="http://schemas.microsoft.com/office/drawing/2014/main" id="{08D25C69-0B34-4B8E-1C0D-B47CD9B17199}"/>
                </a:ext>
              </a:extLst>
            </p:cNvPr>
            <p:cNvSpPr/>
            <p:nvPr/>
          </p:nvSpPr>
          <p:spPr>
            <a:xfrm>
              <a:off x="3810761" y="5555869"/>
              <a:ext cx="251460" cy="263525"/>
            </a:xfrm>
            <a:custGeom>
              <a:avLst/>
              <a:gdLst/>
              <a:ahLst/>
              <a:cxnLst/>
              <a:rect l="l" t="t" r="r" b="b"/>
              <a:pathLst>
                <a:path w="251460" h="263525">
                  <a:moveTo>
                    <a:pt x="228091" y="0"/>
                  </a:moveTo>
                  <a:lnTo>
                    <a:pt x="224282" y="0"/>
                  </a:lnTo>
                  <a:lnTo>
                    <a:pt x="187071" y="37160"/>
                  </a:lnTo>
                  <a:lnTo>
                    <a:pt x="146938" y="37160"/>
                  </a:lnTo>
                  <a:lnTo>
                    <a:pt x="146938" y="49352"/>
                  </a:lnTo>
                  <a:lnTo>
                    <a:pt x="191262" y="49352"/>
                  </a:lnTo>
                  <a:lnTo>
                    <a:pt x="192786" y="48704"/>
                  </a:lnTo>
                  <a:lnTo>
                    <a:pt x="226187" y="15239"/>
                  </a:lnTo>
                  <a:lnTo>
                    <a:pt x="235838" y="25018"/>
                  </a:lnTo>
                  <a:lnTo>
                    <a:pt x="199009" y="61823"/>
                  </a:lnTo>
                  <a:lnTo>
                    <a:pt x="143763" y="67957"/>
                  </a:lnTo>
                  <a:lnTo>
                    <a:pt x="141732" y="69684"/>
                  </a:lnTo>
                  <a:lnTo>
                    <a:pt x="128015" y="117563"/>
                  </a:lnTo>
                  <a:lnTo>
                    <a:pt x="129412" y="120561"/>
                  </a:lnTo>
                  <a:lnTo>
                    <a:pt x="191008" y="151396"/>
                  </a:lnTo>
                  <a:lnTo>
                    <a:pt x="218186" y="211137"/>
                  </a:lnTo>
                  <a:lnTo>
                    <a:pt x="204088" y="218185"/>
                  </a:lnTo>
                  <a:lnTo>
                    <a:pt x="169672" y="160667"/>
                  </a:lnTo>
                  <a:lnTo>
                    <a:pt x="168275" y="159677"/>
                  </a:lnTo>
                  <a:lnTo>
                    <a:pt x="126364" y="149199"/>
                  </a:lnTo>
                  <a:lnTo>
                    <a:pt x="128397" y="142557"/>
                  </a:lnTo>
                  <a:lnTo>
                    <a:pt x="116712" y="139052"/>
                  </a:lnTo>
                  <a:lnTo>
                    <a:pt x="98933" y="198234"/>
                  </a:lnTo>
                  <a:lnTo>
                    <a:pt x="37591" y="248437"/>
                  </a:lnTo>
                  <a:lnTo>
                    <a:pt x="27559" y="238353"/>
                  </a:lnTo>
                  <a:lnTo>
                    <a:pt x="72643" y="193217"/>
                  </a:lnTo>
                  <a:lnTo>
                    <a:pt x="73151" y="192404"/>
                  </a:lnTo>
                  <a:lnTo>
                    <a:pt x="91948" y="136194"/>
                  </a:lnTo>
                  <a:lnTo>
                    <a:pt x="97916" y="70929"/>
                  </a:lnTo>
                  <a:lnTo>
                    <a:pt x="111887" y="67462"/>
                  </a:lnTo>
                  <a:lnTo>
                    <a:pt x="108838" y="55625"/>
                  </a:lnTo>
                  <a:lnTo>
                    <a:pt x="59054" y="68097"/>
                  </a:lnTo>
                  <a:lnTo>
                    <a:pt x="58038" y="68643"/>
                  </a:lnTo>
                  <a:lnTo>
                    <a:pt x="25018" y="101701"/>
                  </a:lnTo>
                  <a:lnTo>
                    <a:pt x="15366" y="92036"/>
                  </a:lnTo>
                  <a:lnTo>
                    <a:pt x="52577" y="54813"/>
                  </a:lnTo>
                  <a:lnTo>
                    <a:pt x="118110" y="36944"/>
                  </a:lnTo>
                  <a:lnTo>
                    <a:pt x="114808" y="25145"/>
                  </a:lnTo>
                  <a:lnTo>
                    <a:pt x="46736" y="43751"/>
                  </a:lnTo>
                  <a:lnTo>
                    <a:pt x="45847" y="44297"/>
                  </a:lnTo>
                  <a:lnTo>
                    <a:pt x="0" y="90106"/>
                  </a:lnTo>
                  <a:lnTo>
                    <a:pt x="0" y="93967"/>
                  </a:lnTo>
                  <a:lnTo>
                    <a:pt x="23113" y="117017"/>
                  </a:lnTo>
                  <a:lnTo>
                    <a:pt x="26924" y="117017"/>
                  </a:lnTo>
                  <a:lnTo>
                    <a:pt x="64642" y="79247"/>
                  </a:lnTo>
                  <a:lnTo>
                    <a:pt x="85471" y="74066"/>
                  </a:lnTo>
                  <a:lnTo>
                    <a:pt x="80010" y="133451"/>
                  </a:lnTo>
                  <a:lnTo>
                    <a:pt x="62357" y="186296"/>
                  </a:lnTo>
                  <a:lnTo>
                    <a:pt x="12191" y="236423"/>
                  </a:lnTo>
                  <a:lnTo>
                    <a:pt x="12191" y="240283"/>
                  </a:lnTo>
                  <a:lnTo>
                    <a:pt x="35051" y="263169"/>
                  </a:lnTo>
                  <a:lnTo>
                    <a:pt x="38608" y="263347"/>
                  </a:lnTo>
                  <a:lnTo>
                    <a:pt x="109092" y="205727"/>
                  </a:lnTo>
                  <a:lnTo>
                    <a:pt x="109727" y="204685"/>
                  </a:lnTo>
                  <a:lnTo>
                    <a:pt x="122936" y="160896"/>
                  </a:lnTo>
                  <a:lnTo>
                    <a:pt x="161289" y="170497"/>
                  </a:lnTo>
                  <a:lnTo>
                    <a:pt x="198247" y="232028"/>
                  </a:lnTo>
                  <a:lnTo>
                    <a:pt x="201675" y="233044"/>
                  </a:lnTo>
                  <a:lnTo>
                    <a:pt x="231901" y="217957"/>
                  </a:lnTo>
                  <a:lnTo>
                    <a:pt x="233045" y="214426"/>
                  </a:lnTo>
                  <a:lnTo>
                    <a:pt x="200660" y="143116"/>
                  </a:lnTo>
                  <a:lnTo>
                    <a:pt x="199643" y="142074"/>
                  </a:lnTo>
                  <a:lnTo>
                    <a:pt x="141986" y="113220"/>
                  </a:lnTo>
                  <a:lnTo>
                    <a:pt x="151637" y="79349"/>
                  </a:lnTo>
                  <a:lnTo>
                    <a:pt x="203835" y="73545"/>
                  </a:lnTo>
                  <a:lnTo>
                    <a:pt x="205104" y="72936"/>
                  </a:lnTo>
                  <a:lnTo>
                    <a:pt x="251205" y="26923"/>
                  </a:lnTo>
                  <a:lnTo>
                    <a:pt x="251205" y="22986"/>
                  </a:lnTo>
                  <a:lnTo>
                    <a:pt x="2280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3" name="object 47">
              <a:extLst>
                <a:ext uri="{FF2B5EF4-FFF2-40B4-BE49-F238E27FC236}">
                  <a16:creationId xmlns:a16="http://schemas.microsoft.com/office/drawing/2014/main" id="{20872522-DD5A-BDDD-16A3-A0C57C7A1DB0}"/>
                </a:ext>
              </a:extLst>
            </p:cNvPr>
            <p:cNvPicPr/>
            <p:nvPr/>
          </p:nvPicPr>
          <p:blipFill>
            <a:blip r:embed="rId11" cstate="screen">
              <a:extLst>
                <a:ext uri="{28A0092B-C50C-407E-A947-70E740481C1C}">
                  <a14:useLocalDpi xmlns:a14="http://schemas.microsoft.com/office/drawing/2010/main"/>
                </a:ext>
              </a:extLst>
            </a:blip>
            <a:stretch>
              <a:fillRect/>
            </a:stretch>
          </p:blipFill>
          <p:spPr>
            <a:xfrm>
              <a:off x="4018660" y="5806414"/>
              <a:ext cx="146303" cy="109753"/>
            </a:xfrm>
            <a:prstGeom prst="rect">
              <a:avLst/>
            </a:prstGeom>
          </p:spPr>
        </p:pic>
      </p:grpSp>
      <p:grpSp>
        <p:nvGrpSpPr>
          <p:cNvPr id="114" name="Group 113">
            <a:extLst>
              <a:ext uri="{FF2B5EF4-FFF2-40B4-BE49-F238E27FC236}">
                <a16:creationId xmlns:a16="http://schemas.microsoft.com/office/drawing/2014/main" id="{B3852C06-1E83-F2BC-E825-6EBE7EC96E3E}"/>
              </a:ext>
            </a:extLst>
          </p:cNvPr>
          <p:cNvGrpSpPr/>
          <p:nvPr/>
        </p:nvGrpSpPr>
        <p:grpSpPr>
          <a:xfrm>
            <a:off x="10446809" y="3193752"/>
            <a:ext cx="390525" cy="390398"/>
            <a:chOff x="5222747" y="4842509"/>
            <a:chExt cx="390525" cy="390398"/>
          </a:xfrm>
        </p:grpSpPr>
        <p:sp>
          <p:nvSpPr>
            <p:cNvPr id="115" name="object 59">
              <a:extLst>
                <a:ext uri="{FF2B5EF4-FFF2-40B4-BE49-F238E27FC236}">
                  <a16:creationId xmlns:a16="http://schemas.microsoft.com/office/drawing/2014/main" id="{32A2F9C6-6B9F-997F-BB9E-0E524FB3CE56}"/>
                </a:ext>
              </a:extLst>
            </p:cNvPr>
            <p:cNvSpPr/>
            <p:nvPr/>
          </p:nvSpPr>
          <p:spPr>
            <a:xfrm>
              <a:off x="5301996" y="5037582"/>
              <a:ext cx="60960" cy="30480"/>
            </a:xfrm>
            <a:custGeom>
              <a:avLst/>
              <a:gdLst/>
              <a:ahLst/>
              <a:cxnLst/>
              <a:rect l="l" t="t" r="r" b="b"/>
              <a:pathLst>
                <a:path w="60960" h="30479">
                  <a:moveTo>
                    <a:pt x="60959" y="0"/>
                  </a:moveTo>
                  <a:lnTo>
                    <a:pt x="48767" y="0"/>
                  </a:lnTo>
                  <a:lnTo>
                    <a:pt x="47370" y="7112"/>
                  </a:lnTo>
                  <a:lnTo>
                    <a:pt x="43433" y="12954"/>
                  </a:lnTo>
                  <a:lnTo>
                    <a:pt x="37591" y="16891"/>
                  </a:lnTo>
                  <a:lnTo>
                    <a:pt x="30479" y="18288"/>
                  </a:lnTo>
                  <a:lnTo>
                    <a:pt x="23367" y="16891"/>
                  </a:lnTo>
                  <a:lnTo>
                    <a:pt x="17652" y="12954"/>
                  </a:lnTo>
                  <a:lnTo>
                    <a:pt x="13715" y="7112"/>
                  </a:lnTo>
                  <a:lnTo>
                    <a:pt x="12191" y="0"/>
                  </a:lnTo>
                  <a:lnTo>
                    <a:pt x="0" y="0"/>
                  </a:lnTo>
                  <a:lnTo>
                    <a:pt x="2412" y="11557"/>
                  </a:lnTo>
                  <a:lnTo>
                    <a:pt x="2412" y="11938"/>
                  </a:lnTo>
                  <a:lnTo>
                    <a:pt x="9016" y="21590"/>
                  </a:lnTo>
                  <a:lnTo>
                    <a:pt x="18668" y="28194"/>
                  </a:lnTo>
                  <a:lnTo>
                    <a:pt x="30479" y="30480"/>
                  </a:lnTo>
                  <a:lnTo>
                    <a:pt x="42417" y="28194"/>
                  </a:lnTo>
                  <a:lnTo>
                    <a:pt x="52069" y="21590"/>
                  </a:lnTo>
                  <a:lnTo>
                    <a:pt x="58546" y="11938"/>
                  </a:lnTo>
                  <a:lnTo>
                    <a:pt x="6095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object 61">
              <a:extLst>
                <a:ext uri="{FF2B5EF4-FFF2-40B4-BE49-F238E27FC236}">
                  <a16:creationId xmlns:a16="http://schemas.microsoft.com/office/drawing/2014/main" id="{47F2DB5D-437E-D780-A3D3-2616C77247AC}"/>
                </a:ext>
              </a:extLst>
            </p:cNvPr>
            <p:cNvSpPr/>
            <p:nvPr/>
          </p:nvSpPr>
          <p:spPr>
            <a:xfrm>
              <a:off x="5387340" y="5147309"/>
              <a:ext cx="12700" cy="12700"/>
            </a:xfrm>
            <a:custGeom>
              <a:avLst/>
              <a:gdLst/>
              <a:ahLst/>
              <a:cxnLst/>
              <a:rect l="l" t="t" r="r" b="b"/>
              <a:pathLst>
                <a:path w="12700" h="12700">
                  <a:moveTo>
                    <a:pt x="12191" y="0"/>
                  </a:moveTo>
                  <a:lnTo>
                    <a:pt x="0" y="0"/>
                  </a:lnTo>
                  <a:lnTo>
                    <a:pt x="0" y="12192"/>
                  </a:lnTo>
                  <a:lnTo>
                    <a:pt x="12191" y="12192"/>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object 67">
              <a:extLst>
                <a:ext uri="{FF2B5EF4-FFF2-40B4-BE49-F238E27FC236}">
                  <a16:creationId xmlns:a16="http://schemas.microsoft.com/office/drawing/2014/main" id="{F40F17A7-B0CA-7FF6-B9C6-1B6434F28BE0}"/>
                </a:ext>
              </a:extLst>
            </p:cNvPr>
            <p:cNvSpPr/>
            <p:nvPr/>
          </p:nvSpPr>
          <p:spPr>
            <a:xfrm>
              <a:off x="5411723" y="5147309"/>
              <a:ext cx="12700" cy="12700"/>
            </a:xfrm>
            <a:custGeom>
              <a:avLst/>
              <a:gdLst/>
              <a:ahLst/>
              <a:cxnLst/>
              <a:rect l="l" t="t" r="r" b="b"/>
              <a:pathLst>
                <a:path w="12700" h="12700">
                  <a:moveTo>
                    <a:pt x="12192" y="0"/>
                  </a:moveTo>
                  <a:lnTo>
                    <a:pt x="0" y="0"/>
                  </a:lnTo>
                  <a:lnTo>
                    <a:pt x="0" y="12192"/>
                  </a:lnTo>
                  <a:lnTo>
                    <a:pt x="12192" y="12192"/>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8" name="object 69">
              <a:extLst>
                <a:ext uri="{FF2B5EF4-FFF2-40B4-BE49-F238E27FC236}">
                  <a16:creationId xmlns:a16="http://schemas.microsoft.com/office/drawing/2014/main" id="{3B58EABF-9AE9-803A-2988-09D655DBBF61}"/>
                </a:ext>
              </a:extLst>
            </p:cNvPr>
            <p:cNvSpPr/>
            <p:nvPr/>
          </p:nvSpPr>
          <p:spPr>
            <a:xfrm>
              <a:off x="5436108" y="5147309"/>
              <a:ext cx="12700" cy="12700"/>
            </a:xfrm>
            <a:custGeom>
              <a:avLst/>
              <a:gdLst/>
              <a:ahLst/>
              <a:cxnLst/>
              <a:rect l="l" t="t" r="r" b="b"/>
              <a:pathLst>
                <a:path w="12700" h="12700">
                  <a:moveTo>
                    <a:pt x="12192" y="0"/>
                  </a:moveTo>
                  <a:lnTo>
                    <a:pt x="0" y="0"/>
                  </a:lnTo>
                  <a:lnTo>
                    <a:pt x="0" y="12192"/>
                  </a:lnTo>
                  <a:lnTo>
                    <a:pt x="12192" y="12192"/>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 name="object 70">
              <a:extLst>
                <a:ext uri="{FF2B5EF4-FFF2-40B4-BE49-F238E27FC236}">
                  <a16:creationId xmlns:a16="http://schemas.microsoft.com/office/drawing/2014/main" id="{C922775D-119A-0912-7A3B-443EBF656543}"/>
                </a:ext>
              </a:extLst>
            </p:cNvPr>
            <p:cNvSpPr/>
            <p:nvPr/>
          </p:nvSpPr>
          <p:spPr>
            <a:xfrm>
              <a:off x="5436108" y="4854701"/>
              <a:ext cx="12700" cy="60960"/>
            </a:xfrm>
            <a:custGeom>
              <a:avLst/>
              <a:gdLst/>
              <a:ahLst/>
              <a:cxnLst/>
              <a:rect l="l" t="t" r="r" b="b"/>
              <a:pathLst>
                <a:path w="12700" h="60960">
                  <a:moveTo>
                    <a:pt x="12192" y="24384"/>
                  </a:moveTo>
                  <a:lnTo>
                    <a:pt x="0" y="24384"/>
                  </a:lnTo>
                  <a:lnTo>
                    <a:pt x="0" y="60960"/>
                  </a:lnTo>
                  <a:lnTo>
                    <a:pt x="12192" y="60960"/>
                  </a:lnTo>
                  <a:lnTo>
                    <a:pt x="12192" y="24384"/>
                  </a:lnTo>
                  <a:close/>
                </a:path>
                <a:path w="12700" h="60960">
                  <a:moveTo>
                    <a:pt x="12192" y="0"/>
                  </a:moveTo>
                  <a:lnTo>
                    <a:pt x="0" y="0"/>
                  </a:lnTo>
                  <a:lnTo>
                    <a:pt x="0" y="12192"/>
                  </a:lnTo>
                  <a:lnTo>
                    <a:pt x="12192" y="12192"/>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object 75">
              <a:extLst>
                <a:ext uri="{FF2B5EF4-FFF2-40B4-BE49-F238E27FC236}">
                  <a16:creationId xmlns:a16="http://schemas.microsoft.com/office/drawing/2014/main" id="{1A89E4CD-4E1C-4EBA-B37D-4CCC9191759F}"/>
                </a:ext>
              </a:extLst>
            </p:cNvPr>
            <p:cNvSpPr/>
            <p:nvPr/>
          </p:nvSpPr>
          <p:spPr>
            <a:xfrm>
              <a:off x="5460492" y="4842509"/>
              <a:ext cx="12700" cy="60960"/>
            </a:xfrm>
            <a:custGeom>
              <a:avLst/>
              <a:gdLst/>
              <a:ahLst/>
              <a:cxnLst/>
              <a:rect l="l" t="t" r="r" b="b"/>
              <a:pathLst>
                <a:path w="12700" h="60960">
                  <a:moveTo>
                    <a:pt x="12179" y="48768"/>
                  </a:moveTo>
                  <a:lnTo>
                    <a:pt x="0" y="48768"/>
                  </a:lnTo>
                  <a:lnTo>
                    <a:pt x="0" y="60960"/>
                  </a:lnTo>
                  <a:lnTo>
                    <a:pt x="12179" y="60960"/>
                  </a:lnTo>
                  <a:lnTo>
                    <a:pt x="12179" y="48768"/>
                  </a:lnTo>
                  <a:close/>
                </a:path>
                <a:path w="12700" h="60960">
                  <a:moveTo>
                    <a:pt x="12179" y="0"/>
                  </a:moveTo>
                  <a:lnTo>
                    <a:pt x="0" y="0"/>
                  </a:lnTo>
                  <a:lnTo>
                    <a:pt x="0" y="36576"/>
                  </a:lnTo>
                  <a:lnTo>
                    <a:pt x="12179" y="36576"/>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object 78">
              <a:extLst>
                <a:ext uri="{FF2B5EF4-FFF2-40B4-BE49-F238E27FC236}">
                  <a16:creationId xmlns:a16="http://schemas.microsoft.com/office/drawing/2014/main" id="{9F69B2DA-8B3D-1843-1A53-516619D1AA61}"/>
                </a:ext>
              </a:extLst>
            </p:cNvPr>
            <p:cNvSpPr/>
            <p:nvPr/>
          </p:nvSpPr>
          <p:spPr>
            <a:xfrm>
              <a:off x="5395976" y="4927853"/>
              <a:ext cx="104775" cy="84455"/>
            </a:xfrm>
            <a:custGeom>
              <a:avLst/>
              <a:gdLst/>
              <a:ahLst/>
              <a:cxnLst/>
              <a:rect l="l" t="t" r="r" b="b"/>
              <a:pathLst>
                <a:path w="104775" h="84454">
                  <a:moveTo>
                    <a:pt x="19304" y="48895"/>
                  </a:moveTo>
                  <a:lnTo>
                    <a:pt x="9652" y="48895"/>
                  </a:lnTo>
                  <a:lnTo>
                    <a:pt x="9652" y="60960"/>
                  </a:lnTo>
                  <a:lnTo>
                    <a:pt x="34036" y="62103"/>
                  </a:lnTo>
                  <a:lnTo>
                    <a:pt x="57150" y="66040"/>
                  </a:lnTo>
                  <a:lnTo>
                    <a:pt x="78486" y="73152"/>
                  </a:lnTo>
                  <a:lnTo>
                    <a:pt x="97536" y="84201"/>
                  </a:lnTo>
                  <a:lnTo>
                    <a:pt x="104775" y="74422"/>
                  </a:lnTo>
                  <a:lnTo>
                    <a:pt x="99949" y="70993"/>
                  </a:lnTo>
                  <a:lnTo>
                    <a:pt x="94996" y="67818"/>
                  </a:lnTo>
                  <a:lnTo>
                    <a:pt x="89789" y="65024"/>
                  </a:lnTo>
                  <a:lnTo>
                    <a:pt x="84328" y="62484"/>
                  </a:lnTo>
                  <a:lnTo>
                    <a:pt x="88519" y="57404"/>
                  </a:lnTo>
                  <a:lnTo>
                    <a:pt x="71247" y="57404"/>
                  </a:lnTo>
                  <a:lnTo>
                    <a:pt x="63373" y="54991"/>
                  </a:lnTo>
                  <a:lnTo>
                    <a:pt x="55245" y="53086"/>
                  </a:lnTo>
                  <a:lnTo>
                    <a:pt x="46863" y="51562"/>
                  </a:lnTo>
                  <a:lnTo>
                    <a:pt x="38354" y="50419"/>
                  </a:lnTo>
                  <a:lnTo>
                    <a:pt x="37465" y="49149"/>
                  </a:lnTo>
                  <a:lnTo>
                    <a:pt x="24130" y="49149"/>
                  </a:lnTo>
                  <a:lnTo>
                    <a:pt x="19304" y="48895"/>
                  </a:lnTo>
                  <a:close/>
                </a:path>
                <a:path w="104775" h="84454">
                  <a:moveTo>
                    <a:pt x="82804" y="9779"/>
                  </a:moveTo>
                  <a:lnTo>
                    <a:pt x="82804" y="36576"/>
                  </a:lnTo>
                  <a:lnTo>
                    <a:pt x="82042" y="42926"/>
                  </a:lnTo>
                  <a:lnTo>
                    <a:pt x="79629" y="48641"/>
                  </a:lnTo>
                  <a:lnTo>
                    <a:pt x="76073" y="53594"/>
                  </a:lnTo>
                  <a:lnTo>
                    <a:pt x="71247" y="57404"/>
                  </a:lnTo>
                  <a:lnTo>
                    <a:pt x="88519" y="57404"/>
                  </a:lnTo>
                  <a:lnTo>
                    <a:pt x="88773" y="57023"/>
                  </a:lnTo>
                  <a:lnTo>
                    <a:pt x="92202" y="50800"/>
                  </a:lnTo>
                  <a:lnTo>
                    <a:pt x="94361" y="43942"/>
                  </a:lnTo>
                  <a:lnTo>
                    <a:pt x="94996" y="36576"/>
                  </a:lnTo>
                  <a:lnTo>
                    <a:pt x="92202" y="22352"/>
                  </a:lnTo>
                  <a:lnTo>
                    <a:pt x="85344" y="12192"/>
                  </a:lnTo>
                  <a:lnTo>
                    <a:pt x="84328" y="10795"/>
                  </a:lnTo>
                  <a:lnTo>
                    <a:pt x="82804" y="9779"/>
                  </a:lnTo>
                  <a:close/>
                </a:path>
                <a:path w="104775" h="84454">
                  <a:moveTo>
                    <a:pt x="58420" y="0"/>
                  </a:moveTo>
                  <a:lnTo>
                    <a:pt x="44196" y="2921"/>
                  </a:lnTo>
                  <a:lnTo>
                    <a:pt x="32639" y="10795"/>
                  </a:lnTo>
                  <a:lnTo>
                    <a:pt x="24765" y="22352"/>
                  </a:lnTo>
                  <a:lnTo>
                    <a:pt x="21844" y="36576"/>
                  </a:lnTo>
                  <a:lnTo>
                    <a:pt x="21844" y="41021"/>
                  </a:lnTo>
                  <a:lnTo>
                    <a:pt x="22733" y="45212"/>
                  </a:lnTo>
                  <a:lnTo>
                    <a:pt x="23949" y="48641"/>
                  </a:lnTo>
                  <a:lnTo>
                    <a:pt x="24039" y="48895"/>
                  </a:lnTo>
                  <a:lnTo>
                    <a:pt x="24130" y="49149"/>
                  </a:lnTo>
                  <a:lnTo>
                    <a:pt x="37465" y="49149"/>
                  </a:lnTo>
                  <a:lnTo>
                    <a:pt x="35687" y="46482"/>
                  </a:lnTo>
                  <a:lnTo>
                    <a:pt x="34036" y="41783"/>
                  </a:lnTo>
                  <a:lnTo>
                    <a:pt x="34036" y="36576"/>
                  </a:lnTo>
                  <a:lnTo>
                    <a:pt x="35941" y="27178"/>
                  </a:lnTo>
                  <a:lnTo>
                    <a:pt x="41275" y="19304"/>
                  </a:lnTo>
                  <a:lnTo>
                    <a:pt x="49022" y="14097"/>
                  </a:lnTo>
                  <a:lnTo>
                    <a:pt x="58420" y="12192"/>
                  </a:lnTo>
                  <a:lnTo>
                    <a:pt x="82804" y="12192"/>
                  </a:lnTo>
                  <a:lnTo>
                    <a:pt x="82804" y="9779"/>
                  </a:lnTo>
                  <a:lnTo>
                    <a:pt x="72644" y="2921"/>
                  </a:lnTo>
                  <a:lnTo>
                    <a:pt x="58420" y="0"/>
                  </a:lnTo>
                  <a:close/>
                </a:path>
                <a:path w="104775" h="84454">
                  <a:moveTo>
                    <a:pt x="9652" y="48641"/>
                  </a:moveTo>
                  <a:lnTo>
                    <a:pt x="0" y="48641"/>
                  </a:lnTo>
                  <a:lnTo>
                    <a:pt x="19304" y="48895"/>
                  </a:lnTo>
                  <a:lnTo>
                    <a:pt x="9652" y="48895"/>
                  </a:lnTo>
                  <a:lnTo>
                    <a:pt x="9652" y="48641"/>
                  </a:lnTo>
                  <a:close/>
                </a:path>
                <a:path w="104775" h="84454">
                  <a:moveTo>
                    <a:pt x="82804" y="12192"/>
                  </a:moveTo>
                  <a:lnTo>
                    <a:pt x="58420" y="12192"/>
                  </a:lnTo>
                  <a:lnTo>
                    <a:pt x="67945" y="14097"/>
                  </a:lnTo>
                  <a:lnTo>
                    <a:pt x="75692" y="19304"/>
                  </a:lnTo>
                  <a:lnTo>
                    <a:pt x="80899" y="27178"/>
                  </a:lnTo>
                  <a:lnTo>
                    <a:pt x="82804" y="36576"/>
                  </a:lnTo>
                  <a:lnTo>
                    <a:pt x="82804" y="12192"/>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 name="object 95">
              <a:extLst>
                <a:ext uri="{FF2B5EF4-FFF2-40B4-BE49-F238E27FC236}">
                  <a16:creationId xmlns:a16="http://schemas.microsoft.com/office/drawing/2014/main" id="{A0AA870A-E125-B307-559E-19740156370A}"/>
                </a:ext>
              </a:extLst>
            </p:cNvPr>
            <p:cNvSpPr/>
            <p:nvPr/>
          </p:nvSpPr>
          <p:spPr>
            <a:xfrm>
              <a:off x="5222747" y="4935092"/>
              <a:ext cx="390525" cy="297815"/>
            </a:xfrm>
            <a:custGeom>
              <a:avLst/>
              <a:gdLst/>
              <a:ahLst/>
              <a:cxnLst/>
              <a:rect l="l" t="t" r="r" b="b"/>
              <a:pathLst>
                <a:path w="390525" h="297814">
                  <a:moveTo>
                    <a:pt x="390143" y="285368"/>
                  </a:moveTo>
                  <a:lnTo>
                    <a:pt x="0" y="285368"/>
                  </a:lnTo>
                  <a:lnTo>
                    <a:pt x="0" y="297687"/>
                  </a:lnTo>
                  <a:lnTo>
                    <a:pt x="390143" y="297687"/>
                  </a:lnTo>
                  <a:lnTo>
                    <a:pt x="390143" y="285368"/>
                  </a:lnTo>
                  <a:close/>
                </a:path>
                <a:path w="390525" h="297814">
                  <a:moveTo>
                    <a:pt x="56261" y="181736"/>
                  </a:moveTo>
                  <a:lnTo>
                    <a:pt x="43179" y="181736"/>
                  </a:lnTo>
                  <a:lnTo>
                    <a:pt x="51180" y="199008"/>
                  </a:lnTo>
                  <a:lnTo>
                    <a:pt x="62102" y="214883"/>
                  </a:lnTo>
                  <a:lnTo>
                    <a:pt x="75564" y="229361"/>
                  </a:lnTo>
                  <a:lnTo>
                    <a:pt x="91439" y="242188"/>
                  </a:lnTo>
                  <a:lnTo>
                    <a:pt x="91439" y="285368"/>
                  </a:lnTo>
                  <a:lnTo>
                    <a:pt x="103631" y="285368"/>
                  </a:lnTo>
                  <a:lnTo>
                    <a:pt x="103631" y="226948"/>
                  </a:lnTo>
                  <a:lnTo>
                    <a:pt x="91439" y="226948"/>
                  </a:lnTo>
                  <a:lnTo>
                    <a:pt x="80390" y="217042"/>
                  </a:lnTo>
                  <a:lnTo>
                    <a:pt x="70738" y="206120"/>
                  </a:lnTo>
                  <a:lnTo>
                    <a:pt x="62611" y="194309"/>
                  </a:lnTo>
                  <a:lnTo>
                    <a:pt x="56261" y="181736"/>
                  </a:lnTo>
                  <a:close/>
                </a:path>
                <a:path w="390525" h="297814">
                  <a:moveTo>
                    <a:pt x="152400" y="242696"/>
                  </a:moveTo>
                  <a:lnTo>
                    <a:pt x="140207" y="242696"/>
                  </a:lnTo>
                  <a:lnTo>
                    <a:pt x="140207" y="285368"/>
                  </a:lnTo>
                  <a:lnTo>
                    <a:pt x="152400" y="285368"/>
                  </a:lnTo>
                  <a:lnTo>
                    <a:pt x="152400" y="268604"/>
                  </a:lnTo>
                  <a:lnTo>
                    <a:pt x="237743" y="268604"/>
                  </a:lnTo>
                  <a:lnTo>
                    <a:pt x="237743" y="260984"/>
                  </a:lnTo>
                  <a:lnTo>
                    <a:pt x="195072" y="260984"/>
                  </a:lnTo>
                  <a:lnTo>
                    <a:pt x="184023" y="260730"/>
                  </a:lnTo>
                  <a:lnTo>
                    <a:pt x="173227" y="259714"/>
                  </a:lnTo>
                  <a:lnTo>
                    <a:pt x="162687" y="258190"/>
                  </a:lnTo>
                  <a:lnTo>
                    <a:pt x="152400" y="256031"/>
                  </a:lnTo>
                  <a:lnTo>
                    <a:pt x="152400" y="242696"/>
                  </a:lnTo>
                  <a:close/>
                </a:path>
                <a:path w="390525" h="297814">
                  <a:moveTo>
                    <a:pt x="249936" y="242696"/>
                  </a:moveTo>
                  <a:lnTo>
                    <a:pt x="237743" y="242696"/>
                  </a:lnTo>
                  <a:lnTo>
                    <a:pt x="237743" y="285368"/>
                  </a:lnTo>
                  <a:lnTo>
                    <a:pt x="249936" y="285368"/>
                  </a:lnTo>
                  <a:lnTo>
                    <a:pt x="249936" y="242696"/>
                  </a:lnTo>
                  <a:close/>
                </a:path>
                <a:path w="390525" h="297814">
                  <a:moveTo>
                    <a:pt x="298703" y="212216"/>
                  </a:moveTo>
                  <a:lnTo>
                    <a:pt x="286512" y="212216"/>
                  </a:lnTo>
                  <a:lnTo>
                    <a:pt x="286512" y="285368"/>
                  </a:lnTo>
                  <a:lnTo>
                    <a:pt x="298703" y="285368"/>
                  </a:lnTo>
                  <a:lnTo>
                    <a:pt x="298703" y="242188"/>
                  </a:lnTo>
                  <a:lnTo>
                    <a:pt x="316611" y="226948"/>
                  </a:lnTo>
                  <a:lnTo>
                    <a:pt x="298703" y="226948"/>
                  </a:lnTo>
                  <a:lnTo>
                    <a:pt x="298703" y="212216"/>
                  </a:lnTo>
                  <a:close/>
                </a:path>
                <a:path w="390525" h="297814">
                  <a:moveTo>
                    <a:pt x="237743" y="268604"/>
                  </a:moveTo>
                  <a:lnTo>
                    <a:pt x="152400" y="268604"/>
                  </a:lnTo>
                  <a:lnTo>
                    <a:pt x="162813" y="270636"/>
                  </a:lnTo>
                  <a:lnTo>
                    <a:pt x="173354" y="272033"/>
                  </a:lnTo>
                  <a:lnTo>
                    <a:pt x="184150" y="272922"/>
                  </a:lnTo>
                  <a:lnTo>
                    <a:pt x="195072" y="273176"/>
                  </a:lnTo>
                  <a:lnTo>
                    <a:pt x="206121" y="272922"/>
                  </a:lnTo>
                  <a:lnTo>
                    <a:pt x="216915" y="272033"/>
                  </a:lnTo>
                  <a:lnTo>
                    <a:pt x="227456" y="270636"/>
                  </a:lnTo>
                  <a:lnTo>
                    <a:pt x="237743" y="268604"/>
                  </a:lnTo>
                  <a:close/>
                </a:path>
                <a:path w="390525" h="297814">
                  <a:moveTo>
                    <a:pt x="237743" y="256031"/>
                  </a:moveTo>
                  <a:lnTo>
                    <a:pt x="227329" y="258190"/>
                  </a:lnTo>
                  <a:lnTo>
                    <a:pt x="216915" y="259714"/>
                  </a:lnTo>
                  <a:lnTo>
                    <a:pt x="206121" y="260730"/>
                  </a:lnTo>
                  <a:lnTo>
                    <a:pt x="195072" y="260984"/>
                  </a:lnTo>
                  <a:lnTo>
                    <a:pt x="237743" y="260984"/>
                  </a:lnTo>
                  <a:lnTo>
                    <a:pt x="237743" y="256031"/>
                  </a:lnTo>
                  <a:close/>
                </a:path>
                <a:path w="390525" h="297814">
                  <a:moveTo>
                    <a:pt x="103631" y="212216"/>
                  </a:moveTo>
                  <a:lnTo>
                    <a:pt x="91439" y="212216"/>
                  </a:lnTo>
                  <a:lnTo>
                    <a:pt x="91439" y="226948"/>
                  </a:lnTo>
                  <a:lnTo>
                    <a:pt x="103631" y="226948"/>
                  </a:lnTo>
                  <a:lnTo>
                    <a:pt x="103631" y="212216"/>
                  </a:lnTo>
                  <a:close/>
                </a:path>
                <a:path w="390525" h="297814">
                  <a:moveTo>
                    <a:pt x="289687" y="42417"/>
                  </a:moveTo>
                  <a:lnTo>
                    <a:pt x="283463" y="52831"/>
                  </a:lnTo>
                  <a:lnTo>
                    <a:pt x="307339" y="70865"/>
                  </a:lnTo>
                  <a:lnTo>
                    <a:pt x="325627" y="92836"/>
                  </a:lnTo>
                  <a:lnTo>
                    <a:pt x="337312" y="117855"/>
                  </a:lnTo>
                  <a:lnTo>
                    <a:pt x="341375" y="145160"/>
                  </a:lnTo>
                  <a:lnTo>
                    <a:pt x="338454" y="168528"/>
                  </a:lnTo>
                  <a:lnTo>
                    <a:pt x="329946" y="190245"/>
                  </a:lnTo>
                  <a:lnTo>
                    <a:pt x="316484" y="209803"/>
                  </a:lnTo>
                  <a:lnTo>
                    <a:pt x="298703" y="226948"/>
                  </a:lnTo>
                  <a:lnTo>
                    <a:pt x="316611" y="226948"/>
                  </a:lnTo>
                  <a:lnTo>
                    <a:pt x="320548" y="223519"/>
                  </a:lnTo>
                  <a:lnTo>
                    <a:pt x="337438" y="201802"/>
                  </a:lnTo>
                  <a:lnTo>
                    <a:pt x="348614" y="177291"/>
                  </a:lnTo>
                  <a:lnTo>
                    <a:pt x="353440" y="150875"/>
                  </a:lnTo>
                  <a:lnTo>
                    <a:pt x="367918" y="146049"/>
                  </a:lnTo>
                  <a:lnTo>
                    <a:pt x="377316" y="138556"/>
                  </a:lnTo>
                  <a:lnTo>
                    <a:pt x="353440" y="138556"/>
                  </a:lnTo>
                  <a:lnTo>
                    <a:pt x="347599" y="110108"/>
                  </a:lnTo>
                  <a:lnTo>
                    <a:pt x="334390" y="84073"/>
                  </a:lnTo>
                  <a:lnTo>
                    <a:pt x="314832" y="61340"/>
                  </a:lnTo>
                  <a:lnTo>
                    <a:pt x="289687" y="42417"/>
                  </a:lnTo>
                  <a:close/>
                </a:path>
                <a:path w="390525" h="297814">
                  <a:moveTo>
                    <a:pt x="88900" y="0"/>
                  </a:moveTo>
                  <a:lnTo>
                    <a:pt x="79248" y="4952"/>
                  </a:lnTo>
                  <a:lnTo>
                    <a:pt x="79248" y="57022"/>
                  </a:lnTo>
                  <a:lnTo>
                    <a:pt x="66801" y="68452"/>
                  </a:lnTo>
                  <a:lnTo>
                    <a:pt x="55372" y="80898"/>
                  </a:lnTo>
                  <a:lnTo>
                    <a:pt x="45592" y="94487"/>
                  </a:lnTo>
                  <a:lnTo>
                    <a:pt x="38480" y="108584"/>
                  </a:lnTo>
                  <a:lnTo>
                    <a:pt x="18287" y="108584"/>
                  </a:lnTo>
                  <a:lnTo>
                    <a:pt x="11175" y="110108"/>
                  </a:lnTo>
                  <a:lnTo>
                    <a:pt x="5461" y="114045"/>
                  </a:lnTo>
                  <a:lnTo>
                    <a:pt x="1524" y="119760"/>
                  </a:lnTo>
                  <a:lnTo>
                    <a:pt x="0" y="126872"/>
                  </a:lnTo>
                  <a:lnTo>
                    <a:pt x="0" y="163448"/>
                  </a:lnTo>
                  <a:lnTo>
                    <a:pt x="1524" y="170560"/>
                  </a:lnTo>
                  <a:lnTo>
                    <a:pt x="5461" y="176402"/>
                  </a:lnTo>
                  <a:lnTo>
                    <a:pt x="11175" y="180339"/>
                  </a:lnTo>
                  <a:lnTo>
                    <a:pt x="18287" y="181736"/>
                  </a:lnTo>
                  <a:lnTo>
                    <a:pt x="67055" y="181736"/>
                  </a:lnTo>
                  <a:lnTo>
                    <a:pt x="67055" y="169544"/>
                  </a:lnTo>
                  <a:lnTo>
                    <a:pt x="14986" y="169544"/>
                  </a:lnTo>
                  <a:lnTo>
                    <a:pt x="12191" y="166877"/>
                  </a:lnTo>
                  <a:lnTo>
                    <a:pt x="12191" y="123570"/>
                  </a:lnTo>
                  <a:lnTo>
                    <a:pt x="14986" y="120776"/>
                  </a:lnTo>
                  <a:lnTo>
                    <a:pt x="47116" y="120776"/>
                  </a:lnTo>
                  <a:lnTo>
                    <a:pt x="48513" y="116585"/>
                  </a:lnTo>
                  <a:lnTo>
                    <a:pt x="64897" y="88518"/>
                  </a:lnTo>
                  <a:lnTo>
                    <a:pt x="89280" y="64515"/>
                  </a:lnTo>
                  <a:lnTo>
                    <a:pt x="91439" y="62737"/>
                  </a:lnTo>
                  <a:lnTo>
                    <a:pt x="91439" y="16763"/>
                  </a:lnTo>
                  <a:lnTo>
                    <a:pt x="112522" y="16763"/>
                  </a:lnTo>
                  <a:lnTo>
                    <a:pt x="88900" y="0"/>
                  </a:lnTo>
                  <a:close/>
                </a:path>
                <a:path w="390525" h="297814">
                  <a:moveTo>
                    <a:pt x="390143" y="108584"/>
                  </a:moveTo>
                  <a:lnTo>
                    <a:pt x="377951" y="108584"/>
                  </a:lnTo>
                  <a:lnTo>
                    <a:pt x="376174" y="119125"/>
                  </a:lnTo>
                  <a:lnTo>
                    <a:pt x="370966" y="128142"/>
                  </a:lnTo>
                  <a:lnTo>
                    <a:pt x="363092" y="134746"/>
                  </a:lnTo>
                  <a:lnTo>
                    <a:pt x="353440" y="138556"/>
                  </a:lnTo>
                  <a:lnTo>
                    <a:pt x="377316" y="138556"/>
                  </a:lnTo>
                  <a:lnTo>
                    <a:pt x="379602" y="136778"/>
                  </a:lnTo>
                  <a:lnTo>
                    <a:pt x="387350" y="123951"/>
                  </a:lnTo>
                  <a:lnTo>
                    <a:pt x="390143" y="108584"/>
                  </a:lnTo>
                  <a:close/>
                </a:path>
                <a:path w="390525" h="297814">
                  <a:moveTo>
                    <a:pt x="112522" y="16763"/>
                  </a:moveTo>
                  <a:lnTo>
                    <a:pt x="91439" y="16763"/>
                  </a:lnTo>
                  <a:lnTo>
                    <a:pt x="127253" y="42290"/>
                  </a:lnTo>
                  <a:lnTo>
                    <a:pt x="141731" y="36702"/>
                  </a:lnTo>
                  <a:lnTo>
                    <a:pt x="153035" y="32892"/>
                  </a:lnTo>
                  <a:lnTo>
                    <a:pt x="164464" y="30352"/>
                  </a:lnTo>
                  <a:lnTo>
                    <a:pt x="176784" y="29336"/>
                  </a:lnTo>
                  <a:lnTo>
                    <a:pt x="176784" y="28574"/>
                  </a:lnTo>
                  <a:lnTo>
                    <a:pt x="128904" y="28574"/>
                  </a:lnTo>
                  <a:lnTo>
                    <a:pt x="112522" y="16763"/>
                  </a:lnTo>
                  <a:close/>
                </a:path>
                <a:path w="390525" h="297814">
                  <a:moveTo>
                    <a:pt x="176784" y="17144"/>
                  </a:moveTo>
                  <a:lnTo>
                    <a:pt x="164084" y="18033"/>
                  </a:lnTo>
                  <a:lnTo>
                    <a:pt x="152146" y="20446"/>
                  </a:lnTo>
                  <a:lnTo>
                    <a:pt x="140715" y="24129"/>
                  </a:lnTo>
                  <a:lnTo>
                    <a:pt x="128904" y="28574"/>
                  </a:lnTo>
                  <a:lnTo>
                    <a:pt x="176784" y="28574"/>
                  </a:lnTo>
                  <a:lnTo>
                    <a:pt x="176784" y="171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3" name="Group 122">
            <a:extLst>
              <a:ext uri="{FF2B5EF4-FFF2-40B4-BE49-F238E27FC236}">
                <a16:creationId xmlns:a16="http://schemas.microsoft.com/office/drawing/2014/main" id="{19D995FB-A123-A494-78FC-B4197358B326}"/>
              </a:ext>
            </a:extLst>
          </p:cNvPr>
          <p:cNvGrpSpPr/>
          <p:nvPr/>
        </p:nvGrpSpPr>
        <p:grpSpPr>
          <a:xfrm>
            <a:off x="10425569" y="4446459"/>
            <a:ext cx="346710" cy="346862"/>
            <a:chOff x="5244719" y="5569839"/>
            <a:chExt cx="346710" cy="346862"/>
          </a:xfrm>
        </p:grpSpPr>
        <p:sp>
          <p:nvSpPr>
            <p:cNvPr id="124" name="object 66">
              <a:extLst>
                <a:ext uri="{FF2B5EF4-FFF2-40B4-BE49-F238E27FC236}">
                  <a16:creationId xmlns:a16="http://schemas.microsoft.com/office/drawing/2014/main" id="{23C26647-8D28-3C2C-FFB6-65ED06A4B53D}"/>
                </a:ext>
              </a:extLst>
            </p:cNvPr>
            <p:cNvSpPr/>
            <p:nvPr/>
          </p:nvSpPr>
          <p:spPr>
            <a:xfrm>
              <a:off x="5412486" y="5667260"/>
              <a:ext cx="11430" cy="33020"/>
            </a:xfrm>
            <a:custGeom>
              <a:avLst/>
              <a:gdLst/>
              <a:ahLst/>
              <a:cxnLst/>
              <a:rect l="l" t="t" r="r" b="b"/>
              <a:pathLst>
                <a:path w="11429" h="33020">
                  <a:moveTo>
                    <a:pt x="10807" y="21640"/>
                  </a:moveTo>
                  <a:lnTo>
                    <a:pt x="0" y="21640"/>
                  </a:lnTo>
                  <a:lnTo>
                    <a:pt x="0" y="32448"/>
                  </a:lnTo>
                  <a:lnTo>
                    <a:pt x="10807" y="32448"/>
                  </a:lnTo>
                  <a:lnTo>
                    <a:pt x="10807" y="21640"/>
                  </a:lnTo>
                  <a:close/>
                </a:path>
                <a:path w="11429" h="33020">
                  <a:moveTo>
                    <a:pt x="10807" y="0"/>
                  </a:moveTo>
                  <a:lnTo>
                    <a:pt x="0" y="0"/>
                  </a:lnTo>
                  <a:lnTo>
                    <a:pt x="0" y="10807"/>
                  </a:lnTo>
                  <a:lnTo>
                    <a:pt x="10807" y="10807"/>
                  </a:lnTo>
                  <a:lnTo>
                    <a:pt x="1080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25" name="object 72">
              <a:extLst>
                <a:ext uri="{FF2B5EF4-FFF2-40B4-BE49-F238E27FC236}">
                  <a16:creationId xmlns:a16="http://schemas.microsoft.com/office/drawing/2014/main" id="{A4F76E36-8B2D-AAEB-D012-5D822D516E64}"/>
                </a:ext>
              </a:extLst>
            </p:cNvPr>
            <p:cNvPicPr/>
            <p:nvPr/>
          </p:nvPicPr>
          <p:blipFill>
            <a:blip r:embed="rId12" cstate="screen">
              <a:extLst>
                <a:ext uri="{28A0092B-C50C-407E-A947-70E740481C1C}">
                  <a14:useLocalDpi xmlns:a14="http://schemas.microsoft.com/office/drawing/2010/main"/>
                </a:ext>
              </a:extLst>
            </a:blip>
            <a:stretch>
              <a:fillRect/>
            </a:stretch>
          </p:blipFill>
          <p:spPr>
            <a:xfrm>
              <a:off x="5385434" y="5569839"/>
              <a:ext cx="64897" cy="64935"/>
            </a:xfrm>
            <a:prstGeom prst="rect">
              <a:avLst/>
            </a:prstGeom>
          </p:spPr>
        </p:pic>
        <p:sp>
          <p:nvSpPr>
            <p:cNvPr id="126" name="object 94">
              <a:extLst>
                <a:ext uri="{FF2B5EF4-FFF2-40B4-BE49-F238E27FC236}">
                  <a16:creationId xmlns:a16="http://schemas.microsoft.com/office/drawing/2014/main" id="{D092744E-8F64-912C-3938-92944136FADE}"/>
                </a:ext>
              </a:extLst>
            </p:cNvPr>
            <p:cNvSpPr/>
            <p:nvPr/>
          </p:nvSpPr>
          <p:spPr>
            <a:xfrm>
              <a:off x="5244719" y="5590946"/>
              <a:ext cx="346710" cy="325755"/>
            </a:xfrm>
            <a:custGeom>
              <a:avLst/>
              <a:gdLst/>
              <a:ahLst/>
              <a:cxnLst/>
              <a:rect l="l" t="t" r="r" b="b"/>
              <a:pathLst>
                <a:path w="346710" h="325754">
                  <a:moveTo>
                    <a:pt x="21589" y="108762"/>
                  </a:moveTo>
                  <a:lnTo>
                    <a:pt x="2412" y="108762"/>
                  </a:lnTo>
                  <a:lnTo>
                    <a:pt x="0" y="111175"/>
                  </a:lnTo>
                  <a:lnTo>
                    <a:pt x="0" y="325221"/>
                  </a:lnTo>
                  <a:lnTo>
                    <a:pt x="10794" y="325221"/>
                  </a:lnTo>
                  <a:lnTo>
                    <a:pt x="10794" y="173697"/>
                  </a:lnTo>
                  <a:lnTo>
                    <a:pt x="72164" y="173697"/>
                  </a:lnTo>
                  <a:lnTo>
                    <a:pt x="33400" y="162941"/>
                  </a:lnTo>
                  <a:lnTo>
                    <a:pt x="10794" y="162941"/>
                  </a:lnTo>
                  <a:lnTo>
                    <a:pt x="10794" y="141236"/>
                  </a:lnTo>
                  <a:lnTo>
                    <a:pt x="21589" y="141236"/>
                  </a:lnTo>
                  <a:lnTo>
                    <a:pt x="21589" y="130479"/>
                  </a:lnTo>
                  <a:lnTo>
                    <a:pt x="10794" y="130479"/>
                  </a:lnTo>
                  <a:lnTo>
                    <a:pt x="10794" y="119583"/>
                  </a:lnTo>
                  <a:lnTo>
                    <a:pt x="21589" y="119583"/>
                  </a:lnTo>
                  <a:lnTo>
                    <a:pt x="21589" y="108762"/>
                  </a:lnTo>
                  <a:close/>
                </a:path>
                <a:path w="346710" h="325754">
                  <a:moveTo>
                    <a:pt x="72164" y="173697"/>
                  </a:moveTo>
                  <a:lnTo>
                    <a:pt x="21589" y="173697"/>
                  </a:lnTo>
                  <a:lnTo>
                    <a:pt x="21589" y="325221"/>
                  </a:lnTo>
                  <a:lnTo>
                    <a:pt x="32511" y="325221"/>
                  </a:lnTo>
                  <a:lnTo>
                    <a:pt x="32511" y="173901"/>
                  </a:lnTo>
                  <a:lnTo>
                    <a:pt x="72896" y="173901"/>
                  </a:lnTo>
                  <a:lnTo>
                    <a:pt x="72164" y="173697"/>
                  </a:lnTo>
                  <a:close/>
                </a:path>
                <a:path w="346710" h="325754">
                  <a:moveTo>
                    <a:pt x="178561" y="267957"/>
                  </a:moveTo>
                  <a:lnTo>
                    <a:pt x="167766" y="267957"/>
                  </a:lnTo>
                  <a:lnTo>
                    <a:pt x="167766" y="325221"/>
                  </a:lnTo>
                  <a:lnTo>
                    <a:pt x="178561" y="325221"/>
                  </a:lnTo>
                  <a:lnTo>
                    <a:pt x="178561" y="267957"/>
                  </a:lnTo>
                  <a:close/>
                </a:path>
                <a:path w="346710" h="325754">
                  <a:moveTo>
                    <a:pt x="216407" y="206171"/>
                  </a:moveTo>
                  <a:lnTo>
                    <a:pt x="205612" y="206171"/>
                  </a:lnTo>
                  <a:lnTo>
                    <a:pt x="205612" y="325221"/>
                  </a:lnTo>
                  <a:lnTo>
                    <a:pt x="216407" y="325221"/>
                  </a:lnTo>
                  <a:lnTo>
                    <a:pt x="216407" y="206171"/>
                  </a:lnTo>
                  <a:close/>
                </a:path>
                <a:path w="346710" h="325754">
                  <a:moveTo>
                    <a:pt x="324611" y="173901"/>
                  </a:moveTo>
                  <a:lnTo>
                    <a:pt x="313816" y="173901"/>
                  </a:lnTo>
                  <a:lnTo>
                    <a:pt x="313816" y="325221"/>
                  </a:lnTo>
                  <a:lnTo>
                    <a:pt x="324611" y="325221"/>
                  </a:lnTo>
                  <a:lnTo>
                    <a:pt x="324611" y="173901"/>
                  </a:lnTo>
                  <a:close/>
                </a:path>
                <a:path w="346710" h="325754">
                  <a:moveTo>
                    <a:pt x="346328" y="173697"/>
                  </a:moveTo>
                  <a:lnTo>
                    <a:pt x="335406" y="173697"/>
                  </a:lnTo>
                  <a:lnTo>
                    <a:pt x="335406" y="325221"/>
                  </a:lnTo>
                  <a:lnTo>
                    <a:pt x="346328" y="325221"/>
                  </a:lnTo>
                  <a:lnTo>
                    <a:pt x="346328" y="173697"/>
                  </a:lnTo>
                  <a:close/>
                </a:path>
                <a:path w="346710" h="325754">
                  <a:moveTo>
                    <a:pt x="72896" y="173901"/>
                  </a:moveTo>
                  <a:lnTo>
                    <a:pt x="32511" y="173901"/>
                  </a:lnTo>
                  <a:lnTo>
                    <a:pt x="127000" y="200177"/>
                  </a:lnTo>
                  <a:lnTo>
                    <a:pt x="129920" y="202996"/>
                  </a:lnTo>
                  <a:lnTo>
                    <a:pt x="129920" y="249466"/>
                  </a:lnTo>
                  <a:lnTo>
                    <a:pt x="131698" y="258597"/>
                  </a:lnTo>
                  <a:lnTo>
                    <a:pt x="136905" y="265404"/>
                  </a:lnTo>
                  <a:lnTo>
                    <a:pt x="144652" y="269646"/>
                  </a:lnTo>
                  <a:lnTo>
                    <a:pt x="154177" y="271106"/>
                  </a:lnTo>
                  <a:lnTo>
                    <a:pt x="159257" y="271106"/>
                  </a:lnTo>
                  <a:lnTo>
                    <a:pt x="163956" y="270014"/>
                  </a:lnTo>
                  <a:lnTo>
                    <a:pt x="167766" y="267957"/>
                  </a:lnTo>
                  <a:lnTo>
                    <a:pt x="178561" y="267957"/>
                  </a:lnTo>
                  <a:lnTo>
                    <a:pt x="178561" y="260273"/>
                  </a:lnTo>
                  <a:lnTo>
                    <a:pt x="154177" y="260273"/>
                  </a:lnTo>
                  <a:lnTo>
                    <a:pt x="148970" y="259613"/>
                  </a:lnTo>
                  <a:lnTo>
                    <a:pt x="144779" y="257594"/>
                  </a:lnTo>
                  <a:lnTo>
                    <a:pt x="141731" y="254215"/>
                  </a:lnTo>
                  <a:lnTo>
                    <a:pt x="140715" y="249466"/>
                  </a:lnTo>
                  <a:lnTo>
                    <a:pt x="140715" y="206171"/>
                  </a:lnTo>
                  <a:lnTo>
                    <a:pt x="167766" y="206171"/>
                  </a:lnTo>
                  <a:lnTo>
                    <a:pt x="167766" y="195338"/>
                  </a:lnTo>
                  <a:lnTo>
                    <a:pt x="140715" y="195338"/>
                  </a:lnTo>
                  <a:lnTo>
                    <a:pt x="140715" y="189725"/>
                  </a:lnTo>
                  <a:lnTo>
                    <a:pt x="129920" y="189725"/>
                  </a:lnTo>
                  <a:lnTo>
                    <a:pt x="72896" y="173901"/>
                  </a:lnTo>
                  <a:close/>
                </a:path>
                <a:path w="346710" h="325754">
                  <a:moveTo>
                    <a:pt x="306196" y="6870"/>
                  </a:moveTo>
                  <a:lnTo>
                    <a:pt x="306196" y="22174"/>
                  </a:lnTo>
                  <a:lnTo>
                    <a:pt x="256412" y="71932"/>
                  </a:lnTo>
                  <a:lnTo>
                    <a:pt x="206628" y="99568"/>
                  </a:lnTo>
                  <a:lnTo>
                    <a:pt x="205612" y="101384"/>
                  </a:lnTo>
                  <a:lnTo>
                    <a:pt x="205612" y="195338"/>
                  </a:lnTo>
                  <a:lnTo>
                    <a:pt x="167766" y="195338"/>
                  </a:lnTo>
                  <a:lnTo>
                    <a:pt x="167766" y="249466"/>
                  </a:lnTo>
                  <a:lnTo>
                    <a:pt x="166623" y="254215"/>
                  </a:lnTo>
                  <a:lnTo>
                    <a:pt x="163702" y="257594"/>
                  </a:lnTo>
                  <a:lnTo>
                    <a:pt x="159384" y="259613"/>
                  </a:lnTo>
                  <a:lnTo>
                    <a:pt x="154177" y="260273"/>
                  </a:lnTo>
                  <a:lnTo>
                    <a:pt x="178561" y="260273"/>
                  </a:lnTo>
                  <a:lnTo>
                    <a:pt x="178561" y="206171"/>
                  </a:lnTo>
                  <a:lnTo>
                    <a:pt x="216407" y="206171"/>
                  </a:lnTo>
                  <a:lnTo>
                    <a:pt x="216407" y="202996"/>
                  </a:lnTo>
                  <a:lnTo>
                    <a:pt x="219201" y="200177"/>
                  </a:lnTo>
                  <a:lnTo>
                    <a:pt x="256920" y="189725"/>
                  </a:lnTo>
                  <a:lnTo>
                    <a:pt x="216407" y="189725"/>
                  </a:lnTo>
                  <a:lnTo>
                    <a:pt x="216407" y="170522"/>
                  </a:lnTo>
                  <a:lnTo>
                    <a:pt x="219201" y="167703"/>
                  </a:lnTo>
                  <a:lnTo>
                    <a:pt x="256920" y="157251"/>
                  </a:lnTo>
                  <a:lnTo>
                    <a:pt x="216407" y="157251"/>
                  </a:lnTo>
                  <a:lnTo>
                    <a:pt x="216407" y="106540"/>
                  </a:lnTo>
                  <a:lnTo>
                    <a:pt x="262763" y="80784"/>
                  </a:lnTo>
                  <a:lnTo>
                    <a:pt x="263143" y="80467"/>
                  </a:lnTo>
                  <a:lnTo>
                    <a:pt x="319785" y="23888"/>
                  </a:lnTo>
                  <a:lnTo>
                    <a:pt x="319785" y="20459"/>
                  </a:lnTo>
                  <a:lnTo>
                    <a:pt x="306196" y="6870"/>
                  </a:lnTo>
                  <a:close/>
                </a:path>
                <a:path w="346710" h="325754">
                  <a:moveTo>
                    <a:pt x="50418" y="0"/>
                  </a:moveTo>
                  <a:lnTo>
                    <a:pt x="46989" y="0"/>
                  </a:lnTo>
                  <a:lnTo>
                    <a:pt x="26542" y="20459"/>
                  </a:lnTo>
                  <a:lnTo>
                    <a:pt x="26542" y="23888"/>
                  </a:lnTo>
                  <a:lnTo>
                    <a:pt x="83057" y="80467"/>
                  </a:lnTo>
                  <a:lnTo>
                    <a:pt x="83565" y="80784"/>
                  </a:lnTo>
                  <a:lnTo>
                    <a:pt x="129920" y="106540"/>
                  </a:lnTo>
                  <a:lnTo>
                    <a:pt x="129920" y="189725"/>
                  </a:lnTo>
                  <a:lnTo>
                    <a:pt x="140715" y="189725"/>
                  </a:lnTo>
                  <a:lnTo>
                    <a:pt x="140715" y="173697"/>
                  </a:lnTo>
                  <a:lnTo>
                    <a:pt x="205612" y="173697"/>
                  </a:lnTo>
                  <a:lnTo>
                    <a:pt x="205612" y="162941"/>
                  </a:lnTo>
                  <a:lnTo>
                    <a:pt x="140715" y="162941"/>
                  </a:lnTo>
                  <a:lnTo>
                    <a:pt x="140715" y="101384"/>
                  </a:lnTo>
                  <a:lnTo>
                    <a:pt x="139572" y="99568"/>
                  </a:lnTo>
                  <a:lnTo>
                    <a:pt x="89915" y="71932"/>
                  </a:lnTo>
                  <a:lnTo>
                    <a:pt x="40131" y="22174"/>
                  </a:lnTo>
                  <a:lnTo>
                    <a:pt x="48640" y="13601"/>
                  </a:lnTo>
                  <a:lnTo>
                    <a:pt x="64012" y="13601"/>
                  </a:lnTo>
                  <a:lnTo>
                    <a:pt x="50418" y="0"/>
                  </a:lnTo>
                  <a:close/>
                </a:path>
                <a:path w="346710" h="325754">
                  <a:moveTo>
                    <a:pt x="343915" y="108762"/>
                  </a:moveTo>
                  <a:lnTo>
                    <a:pt x="335406" y="108762"/>
                  </a:lnTo>
                  <a:lnTo>
                    <a:pt x="335406" y="162941"/>
                  </a:lnTo>
                  <a:lnTo>
                    <a:pt x="312800" y="162941"/>
                  </a:lnTo>
                  <a:lnTo>
                    <a:pt x="216407" y="189725"/>
                  </a:lnTo>
                  <a:lnTo>
                    <a:pt x="256920" y="189725"/>
                  </a:lnTo>
                  <a:lnTo>
                    <a:pt x="313816" y="173901"/>
                  </a:lnTo>
                  <a:lnTo>
                    <a:pt x="324611" y="173901"/>
                  </a:lnTo>
                  <a:lnTo>
                    <a:pt x="324611" y="173697"/>
                  </a:lnTo>
                  <a:lnTo>
                    <a:pt x="346328" y="173697"/>
                  </a:lnTo>
                  <a:lnTo>
                    <a:pt x="346328" y="111175"/>
                  </a:lnTo>
                  <a:lnTo>
                    <a:pt x="343915" y="108762"/>
                  </a:lnTo>
                  <a:close/>
                </a:path>
                <a:path w="346710" h="325754">
                  <a:moveTo>
                    <a:pt x="72897" y="141427"/>
                  </a:moveTo>
                  <a:lnTo>
                    <a:pt x="32511" y="141427"/>
                  </a:lnTo>
                  <a:lnTo>
                    <a:pt x="127000" y="167703"/>
                  </a:lnTo>
                  <a:lnTo>
                    <a:pt x="129920" y="170522"/>
                  </a:lnTo>
                  <a:lnTo>
                    <a:pt x="129920" y="157251"/>
                  </a:lnTo>
                  <a:lnTo>
                    <a:pt x="72897" y="141427"/>
                  </a:lnTo>
                  <a:close/>
                </a:path>
                <a:path w="346710" h="325754">
                  <a:moveTo>
                    <a:pt x="30098" y="108762"/>
                  </a:moveTo>
                  <a:lnTo>
                    <a:pt x="21589" y="108762"/>
                  </a:lnTo>
                  <a:lnTo>
                    <a:pt x="21589" y="162941"/>
                  </a:lnTo>
                  <a:lnTo>
                    <a:pt x="32511" y="162941"/>
                  </a:lnTo>
                  <a:lnTo>
                    <a:pt x="32511" y="141427"/>
                  </a:lnTo>
                  <a:lnTo>
                    <a:pt x="72897" y="141427"/>
                  </a:lnTo>
                  <a:lnTo>
                    <a:pt x="72135" y="141236"/>
                  </a:lnTo>
                  <a:lnTo>
                    <a:pt x="33400" y="130479"/>
                  </a:lnTo>
                  <a:lnTo>
                    <a:pt x="32511" y="130479"/>
                  </a:lnTo>
                  <a:lnTo>
                    <a:pt x="32511" y="111175"/>
                  </a:lnTo>
                  <a:lnTo>
                    <a:pt x="30098" y="108762"/>
                  </a:lnTo>
                  <a:close/>
                </a:path>
                <a:path w="346710" h="325754">
                  <a:moveTo>
                    <a:pt x="335406" y="108762"/>
                  </a:moveTo>
                  <a:lnTo>
                    <a:pt x="316229" y="108762"/>
                  </a:lnTo>
                  <a:lnTo>
                    <a:pt x="313816" y="111175"/>
                  </a:lnTo>
                  <a:lnTo>
                    <a:pt x="313816" y="162941"/>
                  </a:lnTo>
                  <a:lnTo>
                    <a:pt x="324611" y="162941"/>
                  </a:lnTo>
                  <a:lnTo>
                    <a:pt x="324611" y="141236"/>
                  </a:lnTo>
                  <a:lnTo>
                    <a:pt x="335406" y="141236"/>
                  </a:lnTo>
                  <a:lnTo>
                    <a:pt x="335406" y="130479"/>
                  </a:lnTo>
                  <a:lnTo>
                    <a:pt x="324611" y="130479"/>
                  </a:lnTo>
                  <a:lnTo>
                    <a:pt x="324611" y="119583"/>
                  </a:lnTo>
                  <a:lnTo>
                    <a:pt x="335406" y="119583"/>
                  </a:lnTo>
                  <a:lnTo>
                    <a:pt x="335406" y="108762"/>
                  </a:lnTo>
                  <a:close/>
                </a:path>
                <a:path w="346710" h="325754">
                  <a:moveTo>
                    <a:pt x="313816" y="130479"/>
                  </a:moveTo>
                  <a:lnTo>
                    <a:pt x="312800" y="130479"/>
                  </a:lnTo>
                  <a:lnTo>
                    <a:pt x="216407" y="157251"/>
                  </a:lnTo>
                  <a:lnTo>
                    <a:pt x="256920" y="157251"/>
                  </a:lnTo>
                  <a:lnTo>
                    <a:pt x="313816" y="141427"/>
                  </a:lnTo>
                  <a:lnTo>
                    <a:pt x="313816" y="130479"/>
                  </a:lnTo>
                  <a:close/>
                </a:path>
                <a:path w="346710" h="325754">
                  <a:moveTo>
                    <a:pt x="64012" y="13601"/>
                  </a:moveTo>
                  <a:lnTo>
                    <a:pt x="48640" y="13601"/>
                  </a:lnTo>
                  <a:lnTo>
                    <a:pt x="88900" y="53759"/>
                  </a:lnTo>
                  <a:lnTo>
                    <a:pt x="89661" y="54241"/>
                  </a:lnTo>
                  <a:lnTo>
                    <a:pt x="134365" y="65405"/>
                  </a:lnTo>
                  <a:lnTo>
                    <a:pt x="211962" y="65405"/>
                  </a:lnTo>
                  <a:lnTo>
                    <a:pt x="254967" y="54635"/>
                  </a:lnTo>
                  <a:lnTo>
                    <a:pt x="135889" y="54635"/>
                  </a:lnTo>
                  <a:lnTo>
                    <a:pt x="94741" y="44348"/>
                  </a:lnTo>
                  <a:lnTo>
                    <a:pt x="64012" y="13601"/>
                  </a:lnTo>
                  <a:close/>
                </a:path>
                <a:path w="346710" h="325754">
                  <a:moveTo>
                    <a:pt x="299338" y="0"/>
                  </a:moveTo>
                  <a:lnTo>
                    <a:pt x="295909" y="0"/>
                  </a:lnTo>
                  <a:lnTo>
                    <a:pt x="251586" y="44348"/>
                  </a:lnTo>
                  <a:lnTo>
                    <a:pt x="210311" y="54635"/>
                  </a:lnTo>
                  <a:lnTo>
                    <a:pt x="254967" y="54635"/>
                  </a:lnTo>
                  <a:lnTo>
                    <a:pt x="256539" y="54241"/>
                  </a:lnTo>
                  <a:lnTo>
                    <a:pt x="257428" y="53759"/>
                  </a:lnTo>
                  <a:lnTo>
                    <a:pt x="297560" y="13601"/>
                  </a:lnTo>
                  <a:lnTo>
                    <a:pt x="306196" y="13601"/>
                  </a:lnTo>
                  <a:lnTo>
                    <a:pt x="306196" y="6870"/>
                  </a:lnTo>
                  <a:lnTo>
                    <a:pt x="299338" y="0"/>
                  </a:lnTo>
                  <a:close/>
                </a:path>
                <a:path w="346710" h="325754">
                  <a:moveTo>
                    <a:pt x="306196" y="13601"/>
                  </a:moveTo>
                  <a:lnTo>
                    <a:pt x="297560" y="13601"/>
                  </a:lnTo>
                  <a:lnTo>
                    <a:pt x="306196" y="22174"/>
                  </a:lnTo>
                  <a:lnTo>
                    <a:pt x="306196" y="1360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27" name="Google Shape;436;p9">
            <a:extLst>
              <a:ext uri="{FF2B5EF4-FFF2-40B4-BE49-F238E27FC236}">
                <a16:creationId xmlns:a16="http://schemas.microsoft.com/office/drawing/2014/main" id="{1D326D62-0943-6BF1-3E3F-5E225A0274E2}"/>
              </a:ext>
            </a:extLst>
          </p:cNvPr>
          <p:cNvSpPr/>
          <p:nvPr/>
        </p:nvSpPr>
        <p:spPr>
          <a:xfrm>
            <a:off x="1499165" y="6468502"/>
            <a:ext cx="9276078" cy="367873"/>
          </a:xfrm>
          <a:prstGeom prst="roundRect">
            <a:avLst>
              <a:gd name="adj" fmla="val 50000"/>
            </a:avLst>
          </a:prstGeom>
          <a:solidFill>
            <a:schemeClr val="accen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0" i="0" u="sng" strike="noStrike" kern="0" cap="none" spc="0" normalizeH="0" baseline="0" noProof="0">
                <a:ln>
                  <a:noFill/>
                </a:ln>
                <a:solidFill>
                  <a:prstClr val="white"/>
                </a:solidFill>
                <a:effectLst/>
                <a:uLnTx/>
                <a:uFillTx/>
                <a:latin typeface="Arial"/>
                <a:ea typeface="Arial"/>
                <a:cs typeface="Arial"/>
                <a:sym typeface="Arial"/>
                <a:hlinkClick r:id="rId13">
                  <a:extLst>
                    <a:ext uri="{A12FA001-AC4F-418D-AE19-62706E023703}">
                      <ahyp:hlinkClr xmlns:ahyp="http://schemas.microsoft.com/office/drawing/2018/hyperlinkcolor" val="tx"/>
                    </a:ext>
                  </a:extLst>
                </a:hlinkClick>
              </a:rPr>
              <a:t>READ CEO MONA MOURSHED’S ARTICLE ABOUT HOW WE DEFINE IMPACT IN STANFORD SOCIAL INNOVATION REVIEW</a:t>
            </a:r>
            <a:endParaRPr kumimoji="0" sz="1100" b="0" i="0" u="none" strike="noStrike" kern="0" cap="none" spc="0" normalizeH="0" baseline="0" noProof="0">
              <a:ln>
                <a:noFill/>
              </a:ln>
              <a:solidFill>
                <a:prstClr val="white"/>
              </a:solidFill>
              <a:effectLst/>
              <a:uLnTx/>
              <a:uFillTx/>
              <a:latin typeface="Arial"/>
              <a:ea typeface="Arial"/>
              <a:cs typeface="Arial"/>
              <a:sym typeface="Arial"/>
            </a:endParaRPr>
          </a:p>
        </p:txBody>
      </p:sp>
      <p:pic>
        <p:nvPicPr>
          <p:cNvPr id="130" name="Google Shape;175;p35" descr="Picture 221">
            <a:extLst>
              <a:ext uri="{FF2B5EF4-FFF2-40B4-BE49-F238E27FC236}">
                <a16:creationId xmlns:a16="http://schemas.microsoft.com/office/drawing/2014/main" id="{E0830E72-D466-CE0D-6453-312BAABFCC34}"/>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l="21188" t="27680" r="28895" b="35718"/>
          <a:stretch/>
        </p:blipFill>
        <p:spPr>
          <a:xfrm>
            <a:off x="10477144" y="314424"/>
            <a:ext cx="1543407" cy="63658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20162-FCB7-DB71-C38F-D1A8CB225EAD}"/>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C524293-9EA7-03D7-F78D-1F417E9F83C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33" imgH="233" progId="TCLayout.ActiveDocument.1">
                  <p:embed/>
                </p:oleObj>
              </mc:Choice>
              <mc:Fallback>
                <p:oleObj name="think-cell Slide" r:id="rId3" imgW="233" imgH="233" progId="TCLayout.ActiveDocument.1">
                  <p:embed/>
                  <p:pic>
                    <p:nvPicPr>
                      <p:cNvPr id="8" name="think-cell data - do not delete" hidden="1">
                        <a:extLst>
                          <a:ext uri="{FF2B5EF4-FFF2-40B4-BE49-F238E27FC236}">
                            <a16:creationId xmlns:a16="http://schemas.microsoft.com/office/drawing/2014/main" id="{6C524293-9EA7-03D7-F78D-1F417E9F8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object 5">
            <a:extLst>
              <a:ext uri="{FF2B5EF4-FFF2-40B4-BE49-F238E27FC236}">
                <a16:creationId xmlns:a16="http://schemas.microsoft.com/office/drawing/2014/main" id="{E6BE6092-9DD2-69E6-75AB-17D26E8EEE64}"/>
              </a:ext>
            </a:extLst>
          </p:cNvPr>
          <p:cNvSpPr txBox="1"/>
          <p:nvPr/>
        </p:nvSpPr>
        <p:spPr>
          <a:xfrm>
            <a:off x="618880" y="859204"/>
            <a:ext cx="7267551"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en-US" sz="2400" b="0" i="0" u="none" strike="noStrike" kern="0" cap="none" spc="-6"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Generation is present in 5 European countries</a:t>
            </a:r>
            <a:endParaRPr kumimoji="0" sz="2400" b="0" i="0" u="none" strike="noStrike" kern="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sym typeface="Arial"/>
            </a:endParaRPr>
          </a:p>
        </p:txBody>
      </p:sp>
      <p:sp>
        <p:nvSpPr>
          <p:cNvPr id="9" name="Google Shape;483;p4">
            <a:extLst>
              <a:ext uri="{FF2B5EF4-FFF2-40B4-BE49-F238E27FC236}">
                <a16:creationId xmlns:a16="http://schemas.microsoft.com/office/drawing/2014/main" id="{128EB2F9-74F3-F0DE-F1C1-1017B3FB108F}"/>
              </a:ext>
            </a:extLst>
          </p:cNvPr>
          <p:cNvSpPr/>
          <p:nvPr/>
        </p:nvSpPr>
        <p:spPr>
          <a:xfrm>
            <a:off x="1041551" y="3830927"/>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3,542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graduates</a:t>
            </a:r>
            <a:endParaRPr kumimoji="0" sz="1200" b="0"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19" name="Google Shape;484;p4">
            <a:extLst>
              <a:ext uri="{FF2B5EF4-FFF2-40B4-BE49-F238E27FC236}">
                <a16:creationId xmlns:a16="http://schemas.microsoft.com/office/drawing/2014/main" id="{46793A24-20D9-B829-D1D0-0C55A1D9B08A}"/>
              </a:ext>
            </a:extLst>
          </p:cNvPr>
          <p:cNvSpPr/>
          <p:nvPr/>
        </p:nvSpPr>
        <p:spPr>
          <a:xfrm>
            <a:off x="982113" y="1962230"/>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Roboto"/>
                <a:sym typeface="Roboto"/>
              </a:rPr>
              <a:t>9,224</a:t>
            </a:r>
            <a:r>
              <a:rPr kumimoji="0" lang="en-US" sz="2800" b="1" i="0" u="none" strike="noStrike" kern="0" cap="none" spc="0" normalizeH="0" baseline="0" noProof="0">
                <a:ln>
                  <a:noFill/>
                </a:ln>
                <a:solidFill>
                  <a:prstClr val="white"/>
                </a:solidFill>
                <a:effectLst/>
                <a:uLnTx/>
                <a:uFillTx/>
                <a:latin typeface="Roboto"/>
                <a:ea typeface="Roboto"/>
                <a:cs typeface="Roboto"/>
                <a:sym typeface="Roboto"/>
              </a:rPr>
              <a:t>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graduates</a:t>
            </a:r>
            <a:endParaRPr kumimoji="0" sz="2800" b="0"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42" name="Google Shape;485;p4">
            <a:extLst>
              <a:ext uri="{FF2B5EF4-FFF2-40B4-BE49-F238E27FC236}">
                <a16:creationId xmlns:a16="http://schemas.microsoft.com/office/drawing/2014/main" id="{C169BAF9-2B84-262A-F611-65B961AC640A}"/>
              </a:ext>
            </a:extLst>
          </p:cNvPr>
          <p:cNvSpPr/>
          <p:nvPr/>
        </p:nvSpPr>
        <p:spPr>
          <a:xfrm>
            <a:off x="1102154" y="5644842"/>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586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graduates</a:t>
            </a:r>
            <a:endParaRPr kumimoji="0" sz="2800" b="1"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54" name="Google Shape;486;p4">
            <a:extLst>
              <a:ext uri="{FF2B5EF4-FFF2-40B4-BE49-F238E27FC236}">
                <a16:creationId xmlns:a16="http://schemas.microsoft.com/office/drawing/2014/main" id="{43909BCA-0E71-A384-9AF4-83D60E9BDE43}"/>
              </a:ext>
            </a:extLst>
          </p:cNvPr>
          <p:cNvSpPr/>
          <p:nvPr/>
        </p:nvSpPr>
        <p:spPr>
          <a:xfrm>
            <a:off x="1073039" y="4726621"/>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2,035</a:t>
            </a:r>
            <a:r>
              <a:rPr kumimoji="0" lang="en-US" sz="2800" b="1" i="0" u="none" strike="noStrike" kern="0" cap="none" spc="0" normalizeH="0" baseline="0" noProof="0">
                <a:ln>
                  <a:noFill/>
                </a:ln>
                <a:solidFill>
                  <a:prstClr val="white"/>
                </a:solidFill>
                <a:effectLst/>
                <a:uLnTx/>
                <a:uFillTx/>
                <a:latin typeface="Roboto"/>
                <a:ea typeface="Roboto"/>
                <a:cs typeface="Roboto"/>
                <a:sym typeface="Roboto"/>
              </a:rPr>
              <a:t>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graduates</a:t>
            </a:r>
            <a:endParaRPr kumimoji="0" sz="2800" b="1"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55" name="Google Shape;487;p4">
            <a:extLst>
              <a:ext uri="{FF2B5EF4-FFF2-40B4-BE49-F238E27FC236}">
                <a16:creationId xmlns:a16="http://schemas.microsoft.com/office/drawing/2014/main" id="{DE6F625F-F998-0308-7096-A6EB6ED33909}"/>
              </a:ext>
            </a:extLst>
          </p:cNvPr>
          <p:cNvSpPr/>
          <p:nvPr/>
        </p:nvSpPr>
        <p:spPr>
          <a:xfrm>
            <a:off x="1022871" y="2893318"/>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5,299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graduates</a:t>
            </a:r>
            <a:endParaRPr kumimoji="0" sz="2800" b="1" i="0" u="none" strike="noStrike" kern="0" cap="none" spc="0" normalizeH="0" baseline="0" noProof="0">
              <a:ln>
                <a:noFill/>
              </a:ln>
              <a:solidFill>
                <a:prstClr val="white"/>
              </a:solidFill>
              <a:effectLst/>
              <a:uLnTx/>
              <a:uFillTx/>
              <a:latin typeface="Roboto"/>
              <a:ea typeface="Roboto"/>
              <a:cs typeface="Roboto"/>
              <a:sym typeface="Roboto"/>
            </a:endParaRPr>
          </a:p>
        </p:txBody>
      </p:sp>
      <p:grpSp>
        <p:nvGrpSpPr>
          <p:cNvPr id="56" name="Google Shape;488;p4">
            <a:extLst>
              <a:ext uri="{FF2B5EF4-FFF2-40B4-BE49-F238E27FC236}">
                <a16:creationId xmlns:a16="http://schemas.microsoft.com/office/drawing/2014/main" id="{5026B101-E532-23F0-7B20-FF225AF10C34}"/>
              </a:ext>
            </a:extLst>
          </p:cNvPr>
          <p:cNvGrpSpPr/>
          <p:nvPr/>
        </p:nvGrpSpPr>
        <p:grpSpPr>
          <a:xfrm>
            <a:off x="487941" y="3899370"/>
            <a:ext cx="544630" cy="2382124"/>
            <a:chOff x="241744" y="4036619"/>
            <a:chExt cx="544630" cy="2382124"/>
          </a:xfrm>
        </p:grpSpPr>
        <p:pic>
          <p:nvPicPr>
            <p:cNvPr id="67" name="Google Shape;490;p4" descr="A picture containing clipart&#10;&#10;Description automatically generated">
              <a:extLst>
                <a:ext uri="{FF2B5EF4-FFF2-40B4-BE49-F238E27FC236}">
                  <a16:creationId xmlns:a16="http://schemas.microsoft.com/office/drawing/2014/main" id="{CFA1C7D9-9E9D-0D3E-F6F6-933725B71D3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744" y="4036619"/>
              <a:ext cx="544630" cy="546168"/>
            </a:xfrm>
            <a:prstGeom prst="rect">
              <a:avLst/>
            </a:prstGeom>
            <a:noFill/>
            <a:ln>
              <a:noFill/>
            </a:ln>
          </p:spPr>
        </p:pic>
        <p:pic>
          <p:nvPicPr>
            <p:cNvPr id="86" name="Google Shape;491;p4" descr="Ireland Flag">
              <a:extLst>
                <a:ext uri="{FF2B5EF4-FFF2-40B4-BE49-F238E27FC236}">
                  <a16:creationId xmlns:a16="http://schemas.microsoft.com/office/drawing/2014/main" id="{62CA2507-785F-9DF7-D092-5CD811EDAF89}"/>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1744" y="5872575"/>
              <a:ext cx="544630" cy="546168"/>
            </a:xfrm>
            <a:prstGeom prst="ellipse">
              <a:avLst/>
            </a:prstGeom>
            <a:noFill/>
            <a:ln>
              <a:noFill/>
            </a:ln>
          </p:spPr>
        </p:pic>
        <p:pic>
          <p:nvPicPr>
            <p:cNvPr id="128" name="Google Shape;493;p4" descr="France - Free flags icons">
              <a:extLst>
                <a:ext uri="{FF2B5EF4-FFF2-40B4-BE49-F238E27FC236}">
                  <a16:creationId xmlns:a16="http://schemas.microsoft.com/office/drawing/2014/main" id="{6743E9E6-C392-A42B-4560-209AD2D4800D}"/>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41744" y="4971639"/>
              <a:ext cx="544630" cy="546400"/>
            </a:xfrm>
            <a:prstGeom prst="rect">
              <a:avLst/>
            </a:prstGeom>
            <a:noFill/>
            <a:ln>
              <a:noFill/>
            </a:ln>
          </p:spPr>
        </p:pic>
      </p:grpSp>
      <p:sp>
        <p:nvSpPr>
          <p:cNvPr id="129" name="Google Shape;494;p4">
            <a:extLst>
              <a:ext uri="{FF2B5EF4-FFF2-40B4-BE49-F238E27FC236}">
                <a16:creationId xmlns:a16="http://schemas.microsoft.com/office/drawing/2014/main" id="{F02DB33F-E497-5FB3-0F50-48E7B1CBC0AB}"/>
              </a:ext>
            </a:extLst>
          </p:cNvPr>
          <p:cNvSpPr/>
          <p:nvPr/>
        </p:nvSpPr>
        <p:spPr>
          <a:xfrm>
            <a:off x="2095453" y="1909040"/>
            <a:ext cx="248968" cy="4496839"/>
          </a:xfrm>
          <a:prstGeom prst="rightBrace">
            <a:avLst>
              <a:gd name="adj1" fmla="val 36065"/>
              <a:gd name="adj2" fmla="val 50000"/>
            </a:avLst>
          </a:prstGeom>
          <a:ln>
            <a:solidFill>
              <a:schemeClr val="bg1">
                <a:alpha val="42000"/>
              </a:schemeClr>
            </a:solidFill>
          </a:ln>
        </p:spPr>
        <p:style>
          <a:lnRef idx="1">
            <a:schemeClr val="accent1"/>
          </a:lnRef>
          <a:fillRef idx="0">
            <a:schemeClr val="accent1"/>
          </a:fillRef>
          <a:effectRef idx="0">
            <a:schemeClr val="accent1"/>
          </a:effectRef>
          <a:fontRef idx="minor">
            <a:schemeClr val="tx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prstClr val="white"/>
              </a:solidFill>
              <a:effectLst/>
              <a:uLnTx/>
              <a:uFillTx/>
              <a:latin typeface="Arial"/>
              <a:ea typeface="Arial"/>
              <a:cs typeface="Arial"/>
              <a:sym typeface="Arial"/>
            </a:endParaRPr>
          </a:p>
        </p:txBody>
      </p:sp>
      <p:pic>
        <p:nvPicPr>
          <p:cNvPr id="1026" name="Picture 2">
            <a:extLst>
              <a:ext uri="{FF2B5EF4-FFF2-40B4-BE49-F238E27FC236}">
                <a16:creationId xmlns:a16="http://schemas.microsoft.com/office/drawing/2014/main" id="{793D8A4C-A59A-8A3C-F922-3D44936C8D3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flipV="1">
            <a:off x="461215" y="1980102"/>
            <a:ext cx="544630" cy="5446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F215AD3-19B2-8B8A-0BB3-FEAC2FA5F72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flipV="1">
            <a:off x="478943" y="2931722"/>
            <a:ext cx="544630" cy="544630"/>
          </a:xfrm>
          <a:prstGeom prst="rect">
            <a:avLst/>
          </a:prstGeom>
          <a:noFill/>
          <a:extLst>
            <a:ext uri="{909E8E84-426E-40DD-AFC4-6F175D3DCCD1}">
              <a14:hiddenFill xmlns:a14="http://schemas.microsoft.com/office/drawing/2010/main">
                <a:solidFill>
                  <a:srgbClr val="FFFFFF"/>
                </a:solidFill>
              </a14:hiddenFill>
            </a:ext>
          </a:extLst>
        </p:spPr>
      </p:pic>
      <p:pic>
        <p:nvPicPr>
          <p:cNvPr id="224" name="Google Shape;175;p35" descr="Picture 221">
            <a:extLst>
              <a:ext uri="{FF2B5EF4-FFF2-40B4-BE49-F238E27FC236}">
                <a16:creationId xmlns:a16="http://schemas.microsoft.com/office/drawing/2014/main" id="{69943B77-B33B-4A54-AD79-C0CA768DBF1D}"/>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l="21188" t="27680" r="28895" b="35718"/>
          <a:stretch/>
        </p:blipFill>
        <p:spPr>
          <a:xfrm>
            <a:off x="10477144" y="314424"/>
            <a:ext cx="1543407" cy="636589"/>
          </a:xfrm>
          <a:prstGeom prst="rect">
            <a:avLst/>
          </a:prstGeom>
          <a:noFill/>
          <a:ln>
            <a:noFill/>
          </a:ln>
        </p:spPr>
      </p:pic>
      <p:sp>
        <p:nvSpPr>
          <p:cNvPr id="10" name="Freeform: Shape 9">
            <a:extLst>
              <a:ext uri="{FF2B5EF4-FFF2-40B4-BE49-F238E27FC236}">
                <a16:creationId xmlns:a16="http://schemas.microsoft.com/office/drawing/2014/main" id="{205FEDB8-C1CB-70F9-E4A8-BE78BB2EF21B}"/>
              </a:ext>
            </a:extLst>
          </p:cNvPr>
          <p:cNvSpPr>
            <a:spLocks/>
          </p:cNvSpPr>
          <p:nvPr/>
        </p:nvSpPr>
        <p:spPr>
          <a:xfrm>
            <a:off x="-1" y="282786"/>
            <a:ext cx="6545722" cy="506706"/>
          </a:xfrm>
          <a:custGeom>
            <a:avLst/>
            <a:gdLst>
              <a:gd name="connsiteX0" fmla="*/ 0 w 6545722"/>
              <a:gd name="connsiteY0" fmla="*/ 0 h 506706"/>
              <a:gd name="connsiteX1" fmla="*/ 1388533 w 6545722"/>
              <a:gd name="connsiteY1" fmla="*/ 0 h 506706"/>
              <a:gd name="connsiteX2" fmla="*/ 2190656 w 6545722"/>
              <a:gd name="connsiteY2" fmla="*/ 0 h 506706"/>
              <a:gd name="connsiteX3" fmla="*/ 3158067 w 6545722"/>
              <a:gd name="connsiteY3" fmla="*/ 0 h 506706"/>
              <a:gd name="connsiteX4" fmla="*/ 3579189 w 6545722"/>
              <a:gd name="connsiteY4" fmla="*/ 0 h 506706"/>
              <a:gd name="connsiteX5" fmla="*/ 4309533 w 6545722"/>
              <a:gd name="connsiteY5" fmla="*/ 0 h 506706"/>
              <a:gd name="connsiteX6" fmla="*/ 5348723 w 6545722"/>
              <a:gd name="connsiteY6" fmla="*/ 0 h 506706"/>
              <a:gd name="connsiteX7" fmla="*/ 6500189 w 6545722"/>
              <a:gd name="connsiteY7" fmla="*/ 0 h 506706"/>
              <a:gd name="connsiteX8" fmla="*/ 6545722 w 6545722"/>
              <a:gd name="connsiteY8" fmla="*/ 45533 h 506706"/>
              <a:gd name="connsiteX9" fmla="*/ 6545722 w 6545722"/>
              <a:gd name="connsiteY9" fmla="*/ 461173 h 506706"/>
              <a:gd name="connsiteX10" fmla="*/ 6500189 w 6545722"/>
              <a:gd name="connsiteY10" fmla="*/ 506706 h 506706"/>
              <a:gd name="connsiteX11" fmla="*/ 5348723 w 6545722"/>
              <a:gd name="connsiteY11" fmla="*/ 506706 h 506706"/>
              <a:gd name="connsiteX12" fmla="*/ 4309533 w 6545722"/>
              <a:gd name="connsiteY12" fmla="*/ 506706 h 506706"/>
              <a:gd name="connsiteX13" fmla="*/ 3579189 w 6545722"/>
              <a:gd name="connsiteY13" fmla="*/ 506706 h 506706"/>
              <a:gd name="connsiteX14" fmla="*/ 3158067 w 6545722"/>
              <a:gd name="connsiteY14" fmla="*/ 506706 h 506706"/>
              <a:gd name="connsiteX15" fmla="*/ 2190656 w 6545722"/>
              <a:gd name="connsiteY15" fmla="*/ 506706 h 506706"/>
              <a:gd name="connsiteX16" fmla="*/ 1388533 w 6545722"/>
              <a:gd name="connsiteY16" fmla="*/ 506706 h 506706"/>
              <a:gd name="connsiteX17" fmla="*/ 0 w 6545722"/>
              <a:gd name="connsiteY17"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45722" h="506706">
                <a:moveTo>
                  <a:pt x="0" y="0"/>
                </a:moveTo>
                <a:lnTo>
                  <a:pt x="1388533" y="0"/>
                </a:lnTo>
                <a:lnTo>
                  <a:pt x="2190656" y="0"/>
                </a:lnTo>
                <a:lnTo>
                  <a:pt x="3158067" y="0"/>
                </a:lnTo>
                <a:lnTo>
                  <a:pt x="3579189" y="0"/>
                </a:lnTo>
                <a:lnTo>
                  <a:pt x="4309533" y="0"/>
                </a:lnTo>
                <a:lnTo>
                  <a:pt x="5348723" y="0"/>
                </a:lnTo>
                <a:lnTo>
                  <a:pt x="6500189" y="0"/>
                </a:lnTo>
                <a:cubicBezTo>
                  <a:pt x="6525336" y="0"/>
                  <a:pt x="6545722" y="20386"/>
                  <a:pt x="6545722" y="45533"/>
                </a:cubicBezTo>
                <a:lnTo>
                  <a:pt x="6545722" y="461173"/>
                </a:lnTo>
                <a:cubicBezTo>
                  <a:pt x="6545722" y="486320"/>
                  <a:pt x="6525336" y="506706"/>
                  <a:pt x="6500189" y="506706"/>
                </a:cubicBezTo>
                <a:lnTo>
                  <a:pt x="5348723" y="506706"/>
                </a:lnTo>
                <a:lnTo>
                  <a:pt x="4309533" y="506706"/>
                </a:lnTo>
                <a:lnTo>
                  <a:pt x="3579189" y="506706"/>
                </a:lnTo>
                <a:lnTo>
                  <a:pt x="3158067" y="506706"/>
                </a:lnTo>
                <a:lnTo>
                  <a:pt x="2190656" y="506706"/>
                </a:lnTo>
                <a:lnTo>
                  <a:pt x="1388533"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11" name="object 3">
            <a:extLst>
              <a:ext uri="{FF2B5EF4-FFF2-40B4-BE49-F238E27FC236}">
                <a16:creationId xmlns:a16="http://schemas.microsoft.com/office/drawing/2014/main" id="{FF64602C-9484-9DCB-0998-F4866D9B9973}"/>
              </a:ext>
            </a:extLst>
          </p:cNvPr>
          <p:cNvSpPr txBox="1">
            <a:spLocks/>
          </p:cNvSpPr>
          <p:nvPr/>
        </p:nvSpPr>
        <p:spPr>
          <a:xfrm>
            <a:off x="618880" y="319795"/>
            <a:ext cx="7728298" cy="553998"/>
          </a:xfrm>
          <a:prstGeom prst="rect">
            <a:avLst/>
          </a:prstGeom>
          <a:noFill/>
          <a:ln>
            <a:noFill/>
          </a:ln>
        </p:spPr>
        <p:txBody>
          <a:bodyPr spcFirstLastPara="1" wrap="square" lIns="0" tIns="0" rIns="0" bIns="0" anchor="t" anchorCtr="0">
            <a:noAutofit/>
          </a:bodyPr>
          <a:lstStyle>
            <a:lvl1pPr>
              <a:defRPr sz="3078" b="1" i="0">
                <a:solidFill>
                  <a:schemeClr val="bg1"/>
                </a:solidFill>
                <a:latin typeface="Arial"/>
                <a:ea typeface="+mj-ea"/>
                <a:cs typeface="Arial"/>
              </a:defRPr>
            </a:lvl1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it-IT" sz="3600" b="1" i="0" u="none" strike="noStrike" kern="0" cap="none" spc="0" normalizeH="0" baseline="0" noProof="0">
                <a:ln>
                  <a:noFill/>
                </a:ln>
                <a:solidFill>
                  <a:srgbClr val="0673A2"/>
                </a:solidFill>
                <a:effectLst/>
                <a:uLnTx/>
                <a:uFillTx/>
                <a:latin typeface="Azo Sans" panose="02000000000000000000" pitchFamily="50" charset="0"/>
                <a:ea typeface="Roboto"/>
                <a:cs typeface="Arial"/>
                <a:sym typeface="Arial"/>
              </a:rPr>
              <a:t>OUR IMPACT IN EUROPE</a:t>
            </a:r>
          </a:p>
        </p:txBody>
      </p:sp>
      <p:sp>
        <p:nvSpPr>
          <p:cNvPr id="18" name="Freeform: Shape 17">
            <a:extLst>
              <a:ext uri="{FF2B5EF4-FFF2-40B4-BE49-F238E27FC236}">
                <a16:creationId xmlns:a16="http://schemas.microsoft.com/office/drawing/2014/main" id="{27D7A580-318A-D5E2-9CE7-877125168E68}"/>
              </a:ext>
            </a:extLst>
          </p:cNvPr>
          <p:cNvSpPr>
            <a:spLocks/>
          </p:cNvSpPr>
          <p:nvPr/>
        </p:nvSpPr>
        <p:spPr>
          <a:xfrm>
            <a:off x="518161" y="1281006"/>
            <a:ext cx="3391041" cy="506706"/>
          </a:xfrm>
          <a:custGeom>
            <a:avLst/>
            <a:gdLst>
              <a:gd name="connsiteX0" fmla="*/ 0 w 3391041"/>
              <a:gd name="connsiteY0" fmla="*/ 0 h 506706"/>
              <a:gd name="connsiteX1" fmla="*/ 3386 w 3391041"/>
              <a:gd name="connsiteY1" fmla="*/ 0 h 506706"/>
              <a:gd name="connsiteX2" fmla="*/ 424508 w 3391041"/>
              <a:gd name="connsiteY2" fmla="*/ 0 h 506706"/>
              <a:gd name="connsiteX3" fmla="*/ 1154852 w 3391041"/>
              <a:gd name="connsiteY3" fmla="*/ 0 h 506706"/>
              <a:gd name="connsiteX4" fmla="*/ 2194042 w 3391041"/>
              <a:gd name="connsiteY4" fmla="*/ 0 h 506706"/>
              <a:gd name="connsiteX5" fmla="*/ 3345508 w 3391041"/>
              <a:gd name="connsiteY5" fmla="*/ 0 h 506706"/>
              <a:gd name="connsiteX6" fmla="*/ 3391041 w 3391041"/>
              <a:gd name="connsiteY6" fmla="*/ 45533 h 506706"/>
              <a:gd name="connsiteX7" fmla="*/ 3391041 w 3391041"/>
              <a:gd name="connsiteY7" fmla="*/ 461173 h 506706"/>
              <a:gd name="connsiteX8" fmla="*/ 3345508 w 3391041"/>
              <a:gd name="connsiteY8" fmla="*/ 506706 h 506706"/>
              <a:gd name="connsiteX9" fmla="*/ 2194042 w 3391041"/>
              <a:gd name="connsiteY9" fmla="*/ 506706 h 506706"/>
              <a:gd name="connsiteX10" fmla="*/ 1154852 w 3391041"/>
              <a:gd name="connsiteY10" fmla="*/ 506706 h 506706"/>
              <a:gd name="connsiteX11" fmla="*/ 424508 w 3391041"/>
              <a:gd name="connsiteY11" fmla="*/ 506706 h 506706"/>
              <a:gd name="connsiteX12" fmla="*/ 3386 w 3391041"/>
              <a:gd name="connsiteY12" fmla="*/ 506706 h 506706"/>
              <a:gd name="connsiteX13" fmla="*/ 0 w 3391041"/>
              <a:gd name="connsiteY13"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1041" h="506706">
                <a:moveTo>
                  <a:pt x="0" y="0"/>
                </a:moveTo>
                <a:lnTo>
                  <a:pt x="3386" y="0"/>
                </a:lnTo>
                <a:lnTo>
                  <a:pt x="424508" y="0"/>
                </a:lnTo>
                <a:lnTo>
                  <a:pt x="1154852" y="0"/>
                </a:lnTo>
                <a:lnTo>
                  <a:pt x="2194042" y="0"/>
                </a:lnTo>
                <a:lnTo>
                  <a:pt x="3345508" y="0"/>
                </a:lnTo>
                <a:cubicBezTo>
                  <a:pt x="3370655" y="0"/>
                  <a:pt x="3391041" y="20386"/>
                  <a:pt x="3391041" y="45533"/>
                </a:cubicBezTo>
                <a:lnTo>
                  <a:pt x="3391041" y="461173"/>
                </a:lnTo>
                <a:cubicBezTo>
                  <a:pt x="3391041" y="486320"/>
                  <a:pt x="3370655" y="506706"/>
                  <a:pt x="3345508" y="506706"/>
                </a:cubicBezTo>
                <a:lnTo>
                  <a:pt x="2194042" y="506706"/>
                </a:lnTo>
                <a:lnTo>
                  <a:pt x="1154852" y="506706"/>
                </a:lnTo>
                <a:lnTo>
                  <a:pt x="424508" y="506706"/>
                </a:lnTo>
                <a:lnTo>
                  <a:pt x="3386"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20" name="Google Shape;468;p4">
            <a:extLst>
              <a:ext uri="{FF2B5EF4-FFF2-40B4-BE49-F238E27FC236}">
                <a16:creationId xmlns:a16="http://schemas.microsoft.com/office/drawing/2014/main" id="{EB55E4B3-1051-1AAD-122C-0E37A43F77FC}"/>
              </a:ext>
            </a:extLst>
          </p:cNvPr>
          <p:cNvSpPr txBox="1">
            <a:spLocks/>
          </p:cNvSpPr>
          <p:nvPr/>
        </p:nvSpPr>
        <p:spPr>
          <a:xfrm>
            <a:off x="618880" y="1403182"/>
            <a:ext cx="3153020" cy="33855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a:buClr>
                <a:schemeClr val="accent5"/>
              </a:buClr>
              <a:buSzPts val="3000"/>
              <a:buFontTx/>
              <a:defRPr sz="3600" b="1">
                <a:solidFill>
                  <a:srgbClr val="0673A2"/>
                </a:solidFill>
                <a:latin typeface="Azo Sans" panose="02000000000000000000" pitchFamily="50" charset="0"/>
                <a:ea typeface="Roboto"/>
              </a:defRPr>
            </a:lvl1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en-US" sz="2200" b="1" i="0" u="none" strike="noStrike" kern="0" cap="none" spc="0" normalizeH="0" baseline="0" noProof="0">
                <a:ln>
                  <a:noFill/>
                </a:ln>
                <a:solidFill>
                  <a:srgbClr val="4F81BD"/>
                </a:solidFill>
                <a:effectLst/>
                <a:uLnTx/>
                <a:uFillTx/>
                <a:latin typeface="Azo Sans" panose="02000000000000000000" pitchFamily="50" charset="0"/>
                <a:ea typeface="Roboto"/>
                <a:cs typeface="Arial"/>
                <a:sym typeface="Roboto"/>
              </a:rPr>
              <a:t>COUNTRIES</a:t>
            </a:r>
          </a:p>
        </p:txBody>
      </p:sp>
      <p:cxnSp>
        <p:nvCxnSpPr>
          <p:cNvPr id="24" name="Straight Connector 23">
            <a:extLst>
              <a:ext uri="{FF2B5EF4-FFF2-40B4-BE49-F238E27FC236}">
                <a16:creationId xmlns:a16="http://schemas.microsoft.com/office/drawing/2014/main" id="{F2A2B6F3-1882-556C-EBE6-D9228FC1325B}"/>
              </a:ext>
            </a:extLst>
          </p:cNvPr>
          <p:cNvCxnSpPr>
            <a:cxnSpLocks/>
          </p:cNvCxnSpPr>
          <p:nvPr/>
        </p:nvCxnSpPr>
        <p:spPr>
          <a:xfrm>
            <a:off x="4181547" y="1272540"/>
            <a:ext cx="0" cy="5277298"/>
          </a:xfrm>
          <a:prstGeom prst="line">
            <a:avLst/>
          </a:prstGeom>
          <a:ln>
            <a:solidFill>
              <a:schemeClr val="bg1">
                <a:alpha val="42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3D75E8A-CC1D-E992-0BDD-6EC9AC92F482}"/>
              </a:ext>
            </a:extLst>
          </p:cNvPr>
          <p:cNvCxnSpPr>
            <a:cxnSpLocks/>
          </p:cNvCxnSpPr>
          <p:nvPr/>
        </p:nvCxnSpPr>
        <p:spPr>
          <a:xfrm>
            <a:off x="8117276" y="1272540"/>
            <a:ext cx="0" cy="5277298"/>
          </a:xfrm>
          <a:prstGeom prst="line">
            <a:avLst/>
          </a:prstGeom>
          <a:ln>
            <a:solidFill>
              <a:schemeClr val="bg1">
                <a:alpha val="42000"/>
              </a:schemeClr>
            </a:solidFil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757F7C61-3031-26B5-E066-24227AE9CE7A}"/>
              </a:ext>
            </a:extLst>
          </p:cNvPr>
          <p:cNvSpPr>
            <a:spLocks/>
          </p:cNvSpPr>
          <p:nvPr/>
        </p:nvSpPr>
        <p:spPr>
          <a:xfrm>
            <a:off x="4400480" y="1281006"/>
            <a:ext cx="3391041" cy="506706"/>
          </a:xfrm>
          <a:custGeom>
            <a:avLst/>
            <a:gdLst>
              <a:gd name="connsiteX0" fmla="*/ 0 w 3391041"/>
              <a:gd name="connsiteY0" fmla="*/ 0 h 506706"/>
              <a:gd name="connsiteX1" fmla="*/ 3386 w 3391041"/>
              <a:gd name="connsiteY1" fmla="*/ 0 h 506706"/>
              <a:gd name="connsiteX2" fmla="*/ 424508 w 3391041"/>
              <a:gd name="connsiteY2" fmla="*/ 0 h 506706"/>
              <a:gd name="connsiteX3" fmla="*/ 1154852 w 3391041"/>
              <a:gd name="connsiteY3" fmla="*/ 0 h 506706"/>
              <a:gd name="connsiteX4" fmla="*/ 2194042 w 3391041"/>
              <a:gd name="connsiteY4" fmla="*/ 0 h 506706"/>
              <a:gd name="connsiteX5" fmla="*/ 3345508 w 3391041"/>
              <a:gd name="connsiteY5" fmla="*/ 0 h 506706"/>
              <a:gd name="connsiteX6" fmla="*/ 3391041 w 3391041"/>
              <a:gd name="connsiteY6" fmla="*/ 45533 h 506706"/>
              <a:gd name="connsiteX7" fmla="*/ 3391041 w 3391041"/>
              <a:gd name="connsiteY7" fmla="*/ 461173 h 506706"/>
              <a:gd name="connsiteX8" fmla="*/ 3345508 w 3391041"/>
              <a:gd name="connsiteY8" fmla="*/ 506706 h 506706"/>
              <a:gd name="connsiteX9" fmla="*/ 2194042 w 3391041"/>
              <a:gd name="connsiteY9" fmla="*/ 506706 h 506706"/>
              <a:gd name="connsiteX10" fmla="*/ 1154852 w 3391041"/>
              <a:gd name="connsiteY10" fmla="*/ 506706 h 506706"/>
              <a:gd name="connsiteX11" fmla="*/ 424508 w 3391041"/>
              <a:gd name="connsiteY11" fmla="*/ 506706 h 506706"/>
              <a:gd name="connsiteX12" fmla="*/ 3386 w 3391041"/>
              <a:gd name="connsiteY12" fmla="*/ 506706 h 506706"/>
              <a:gd name="connsiteX13" fmla="*/ 0 w 3391041"/>
              <a:gd name="connsiteY13"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1041" h="506706">
                <a:moveTo>
                  <a:pt x="0" y="0"/>
                </a:moveTo>
                <a:lnTo>
                  <a:pt x="3386" y="0"/>
                </a:lnTo>
                <a:lnTo>
                  <a:pt x="424508" y="0"/>
                </a:lnTo>
                <a:lnTo>
                  <a:pt x="1154852" y="0"/>
                </a:lnTo>
                <a:lnTo>
                  <a:pt x="2194042" y="0"/>
                </a:lnTo>
                <a:lnTo>
                  <a:pt x="3345508" y="0"/>
                </a:lnTo>
                <a:cubicBezTo>
                  <a:pt x="3370655" y="0"/>
                  <a:pt x="3391041" y="20386"/>
                  <a:pt x="3391041" y="45533"/>
                </a:cubicBezTo>
                <a:lnTo>
                  <a:pt x="3391041" y="461173"/>
                </a:lnTo>
                <a:cubicBezTo>
                  <a:pt x="3391041" y="486320"/>
                  <a:pt x="3370655" y="506706"/>
                  <a:pt x="3345508" y="506706"/>
                </a:cubicBezTo>
                <a:lnTo>
                  <a:pt x="2194042" y="506706"/>
                </a:lnTo>
                <a:lnTo>
                  <a:pt x="1154852" y="506706"/>
                </a:lnTo>
                <a:lnTo>
                  <a:pt x="424508" y="506706"/>
                </a:lnTo>
                <a:lnTo>
                  <a:pt x="3386"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78" name="Google Shape;518;p4">
            <a:extLst>
              <a:ext uri="{FF2B5EF4-FFF2-40B4-BE49-F238E27FC236}">
                <a16:creationId xmlns:a16="http://schemas.microsoft.com/office/drawing/2014/main" id="{C3E8C572-DFB0-9AAF-10E7-8AF124047E76}"/>
              </a:ext>
            </a:extLst>
          </p:cNvPr>
          <p:cNvSpPr/>
          <p:nvPr/>
        </p:nvSpPr>
        <p:spPr>
          <a:xfrm>
            <a:off x="4411133" y="1887658"/>
            <a:ext cx="936000" cy="936000"/>
          </a:xfrm>
          <a:custGeom>
            <a:avLst/>
            <a:gdLst/>
            <a:ahLst/>
            <a:cxnLst/>
            <a:rect l="l" t="t" r="r" b="b"/>
            <a:pathLst>
              <a:path w="21600" h="21600" extrusionOk="0">
                <a:moveTo>
                  <a:pt x="21600" y="10804"/>
                </a:moveTo>
                <a:cubicBezTo>
                  <a:pt x="21600" y="16764"/>
                  <a:pt x="16766" y="21600"/>
                  <a:pt x="10800" y="21600"/>
                </a:cubicBezTo>
                <a:cubicBezTo>
                  <a:pt x="4827" y="21600"/>
                  <a:pt x="0" y="16764"/>
                  <a:pt x="0" y="10804"/>
                </a:cubicBezTo>
                <a:cubicBezTo>
                  <a:pt x="0" y="4836"/>
                  <a:pt x="4827" y="0"/>
                  <a:pt x="10800" y="0"/>
                </a:cubicBezTo>
                <a:cubicBezTo>
                  <a:pt x="16766" y="0"/>
                  <a:pt x="21600" y="4836"/>
                  <a:pt x="21600" y="10804"/>
                </a:cubicBezTo>
              </a:path>
            </a:pathLst>
          </a:custGeom>
          <a:solidFill>
            <a:schemeClr val="bg1">
              <a:alpha val="63000"/>
            </a:schemeClr>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Poppins"/>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84" name="Google Shape;518;p4">
            <a:extLst>
              <a:ext uri="{FF2B5EF4-FFF2-40B4-BE49-F238E27FC236}">
                <a16:creationId xmlns:a16="http://schemas.microsoft.com/office/drawing/2014/main" id="{30605E91-A743-6928-C147-946A6F8A219F}"/>
              </a:ext>
            </a:extLst>
          </p:cNvPr>
          <p:cNvSpPr/>
          <p:nvPr/>
        </p:nvSpPr>
        <p:spPr>
          <a:xfrm>
            <a:off x="4411133" y="2819203"/>
            <a:ext cx="936000" cy="936000"/>
          </a:xfrm>
          <a:custGeom>
            <a:avLst/>
            <a:gdLst/>
            <a:ahLst/>
            <a:cxnLst/>
            <a:rect l="l" t="t" r="r" b="b"/>
            <a:pathLst>
              <a:path w="21600" h="21600" extrusionOk="0">
                <a:moveTo>
                  <a:pt x="21600" y="10804"/>
                </a:moveTo>
                <a:cubicBezTo>
                  <a:pt x="21600" y="16764"/>
                  <a:pt x="16766" y="21600"/>
                  <a:pt x="10800" y="21600"/>
                </a:cubicBezTo>
                <a:cubicBezTo>
                  <a:pt x="4827" y="21600"/>
                  <a:pt x="0" y="16764"/>
                  <a:pt x="0" y="10804"/>
                </a:cubicBezTo>
                <a:cubicBezTo>
                  <a:pt x="0" y="4836"/>
                  <a:pt x="4827" y="0"/>
                  <a:pt x="10800" y="0"/>
                </a:cubicBezTo>
                <a:cubicBezTo>
                  <a:pt x="16766" y="0"/>
                  <a:pt x="21600" y="4836"/>
                  <a:pt x="21600" y="10804"/>
                </a:cubicBezTo>
              </a:path>
            </a:pathLst>
          </a:custGeom>
          <a:solidFill>
            <a:schemeClr val="bg1">
              <a:alpha val="63000"/>
            </a:schemeClr>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Poppins"/>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85" name="Google Shape;518;p4">
            <a:extLst>
              <a:ext uri="{FF2B5EF4-FFF2-40B4-BE49-F238E27FC236}">
                <a16:creationId xmlns:a16="http://schemas.microsoft.com/office/drawing/2014/main" id="{8F51277A-28CF-1FD4-B408-B45510ACDDBC}"/>
              </a:ext>
            </a:extLst>
          </p:cNvPr>
          <p:cNvSpPr/>
          <p:nvPr/>
        </p:nvSpPr>
        <p:spPr>
          <a:xfrm>
            <a:off x="4411133" y="3750748"/>
            <a:ext cx="936000" cy="936000"/>
          </a:xfrm>
          <a:custGeom>
            <a:avLst/>
            <a:gdLst/>
            <a:ahLst/>
            <a:cxnLst/>
            <a:rect l="l" t="t" r="r" b="b"/>
            <a:pathLst>
              <a:path w="21600" h="21600" extrusionOk="0">
                <a:moveTo>
                  <a:pt x="21600" y="10804"/>
                </a:moveTo>
                <a:cubicBezTo>
                  <a:pt x="21600" y="16764"/>
                  <a:pt x="16766" y="21600"/>
                  <a:pt x="10800" y="21600"/>
                </a:cubicBezTo>
                <a:cubicBezTo>
                  <a:pt x="4827" y="21600"/>
                  <a:pt x="0" y="16764"/>
                  <a:pt x="0" y="10804"/>
                </a:cubicBezTo>
                <a:cubicBezTo>
                  <a:pt x="0" y="4836"/>
                  <a:pt x="4827" y="0"/>
                  <a:pt x="10800" y="0"/>
                </a:cubicBezTo>
                <a:cubicBezTo>
                  <a:pt x="16766" y="0"/>
                  <a:pt x="21600" y="4836"/>
                  <a:pt x="21600" y="10804"/>
                </a:cubicBezTo>
              </a:path>
            </a:pathLst>
          </a:custGeom>
          <a:solidFill>
            <a:schemeClr val="bg1">
              <a:alpha val="63000"/>
            </a:schemeClr>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Poppins"/>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87" name="Google Shape;518;p4">
            <a:extLst>
              <a:ext uri="{FF2B5EF4-FFF2-40B4-BE49-F238E27FC236}">
                <a16:creationId xmlns:a16="http://schemas.microsoft.com/office/drawing/2014/main" id="{23ADD219-9BDD-CEFC-F557-2AB807761567}"/>
              </a:ext>
            </a:extLst>
          </p:cNvPr>
          <p:cNvSpPr/>
          <p:nvPr/>
        </p:nvSpPr>
        <p:spPr>
          <a:xfrm>
            <a:off x="4411133" y="4682293"/>
            <a:ext cx="936000" cy="936000"/>
          </a:xfrm>
          <a:custGeom>
            <a:avLst/>
            <a:gdLst/>
            <a:ahLst/>
            <a:cxnLst/>
            <a:rect l="l" t="t" r="r" b="b"/>
            <a:pathLst>
              <a:path w="21600" h="21600" extrusionOk="0">
                <a:moveTo>
                  <a:pt x="21600" y="10804"/>
                </a:moveTo>
                <a:cubicBezTo>
                  <a:pt x="21600" y="16764"/>
                  <a:pt x="16766" y="21600"/>
                  <a:pt x="10800" y="21600"/>
                </a:cubicBezTo>
                <a:cubicBezTo>
                  <a:pt x="4827" y="21600"/>
                  <a:pt x="0" y="16764"/>
                  <a:pt x="0" y="10804"/>
                </a:cubicBezTo>
                <a:cubicBezTo>
                  <a:pt x="0" y="4836"/>
                  <a:pt x="4827" y="0"/>
                  <a:pt x="10800" y="0"/>
                </a:cubicBezTo>
                <a:cubicBezTo>
                  <a:pt x="16766" y="0"/>
                  <a:pt x="21600" y="4836"/>
                  <a:pt x="21600" y="10804"/>
                </a:cubicBezTo>
              </a:path>
            </a:pathLst>
          </a:custGeom>
          <a:solidFill>
            <a:schemeClr val="bg1">
              <a:alpha val="63000"/>
            </a:schemeClr>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Poppins"/>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88" name="Google Shape;518;p4">
            <a:extLst>
              <a:ext uri="{FF2B5EF4-FFF2-40B4-BE49-F238E27FC236}">
                <a16:creationId xmlns:a16="http://schemas.microsoft.com/office/drawing/2014/main" id="{6EEAA1E2-9D0A-F031-23A2-6A9AFEDB2D41}"/>
              </a:ext>
            </a:extLst>
          </p:cNvPr>
          <p:cNvSpPr/>
          <p:nvPr/>
        </p:nvSpPr>
        <p:spPr>
          <a:xfrm>
            <a:off x="4411133" y="5613838"/>
            <a:ext cx="936000" cy="936000"/>
          </a:xfrm>
          <a:custGeom>
            <a:avLst/>
            <a:gdLst/>
            <a:ahLst/>
            <a:cxnLst/>
            <a:rect l="l" t="t" r="r" b="b"/>
            <a:pathLst>
              <a:path w="21600" h="21600" extrusionOk="0">
                <a:moveTo>
                  <a:pt x="21600" y="10804"/>
                </a:moveTo>
                <a:cubicBezTo>
                  <a:pt x="21600" y="16764"/>
                  <a:pt x="16766" y="21600"/>
                  <a:pt x="10800" y="21600"/>
                </a:cubicBezTo>
                <a:cubicBezTo>
                  <a:pt x="4827" y="21600"/>
                  <a:pt x="0" y="16764"/>
                  <a:pt x="0" y="10804"/>
                </a:cubicBezTo>
                <a:cubicBezTo>
                  <a:pt x="0" y="4836"/>
                  <a:pt x="4827" y="0"/>
                  <a:pt x="10800" y="0"/>
                </a:cubicBezTo>
                <a:cubicBezTo>
                  <a:pt x="16766" y="0"/>
                  <a:pt x="21600" y="4836"/>
                  <a:pt x="21600" y="10804"/>
                </a:cubicBezTo>
              </a:path>
            </a:pathLst>
          </a:custGeom>
          <a:solidFill>
            <a:schemeClr val="bg1">
              <a:alpha val="63000"/>
            </a:schemeClr>
          </a:solidFill>
          <a:ln>
            <a:noFill/>
          </a:ln>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303135"/>
              </a:buClr>
              <a:buSzPts val="1800"/>
              <a:buFont typeface="Poppins"/>
              <a:buNone/>
              <a:tabLst/>
              <a:defRPr/>
            </a:pPr>
            <a:endParaRPr kumimoji="0" sz="1800" b="0" i="0" u="none" strike="noStrike" kern="0" cap="none" spc="0" normalizeH="0" baseline="0" noProof="0">
              <a:ln>
                <a:noFill/>
              </a:ln>
              <a:solidFill>
                <a:srgbClr val="303135"/>
              </a:solidFill>
              <a:effectLst/>
              <a:uLnTx/>
              <a:uFillTx/>
              <a:latin typeface="Roboto"/>
              <a:ea typeface="Roboto"/>
              <a:cs typeface="Roboto"/>
              <a:sym typeface="Roboto"/>
            </a:endParaRPr>
          </a:p>
        </p:txBody>
      </p:sp>
      <p:sp>
        <p:nvSpPr>
          <p:cNvPr id="22" name="Google Shape;468;p4">
            <a:extLst>
              <a:ext uri="{FF2B5EF4-FFF2-40B4-BE49-F238E27FC236}">
                <a16:creationId xmlns:a16="http://schemas.microsoft.com/office/drawing/2014/main" id="{E77DC7B2-CEFB-EE83-0304-73236BD53084}"/>
              </a:ext>
            </a:extLst>
          </p:cNvPr>
          <p:cNvSpPr txBox="1">
            <a:spLocks/>
          </p:cNvSpPr>
          <p:nvPr/>
        </p:nvSpPr>
        <p:spPr>
          <a:xfrm>
            <a:off x="4501199" y="1403182"/>
            <a:ext cx="3153020" cy="33855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a:buClr>
                <a:schemeClr val="accent5"/>
              </a:buClr>
              <a:buSzPts val="3000"/>
              <a:buFontTx/>
              <a:defRPr sz="2800" b="1">
                <a:solidFill>
                  <a:srgbClr val="2DAE52"/>
                </a:solidFill>
                <a:latin typeface="Azo Sans" panose="02000000000000000000" pitchFamily="50" charset="0"/>
                <a:ea typeface="Roboto"/>
              </a:defRPr>
            </a:lvl1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en-US" sz="2200" b="1" i="0" u="none" strike="noStrike" kern="0" cap="none" spc="0" normalizeH="0" baseline="0" noProof="0">
                <a:ln>
                  <a:noFill/>
                </a:ln>
                <a:solidFill>
                  <a:srgbClr val="4F81BD"/>
                </a:solidFill>
                <a:effectLst/>
                <a:uLnTx/>
                <a:uFillTx/>
                <a:latin typeface="Azo Sans" panose="02000000000000000000" pitchFamily="50" charset="0"/>
                <a:ea typeface="Roboto"/>
                <a:cs typeface="Arial"/>
                <a:sym typeface="Roboto"/>
              </a:rPr>
              <a:t>PROGRAM PORTFOLIO</a:t>
            </a:r>
          </a:p>
        </p:txBody>
      </p:sp>
      <p:pic>
        <p:nvPicPr>
          <p:cNvPr id="80" name="Google Shape;520;p4">
            <a:extLst>
              <a:ext uri="{FF2B5EF4-FFF2-40B4-BE49-F238E27FC236}">
                <a16:creationId xmlns:a16="http://schemas.microsoft.com/office/drawing/2014/main" id="{43AB12A6-4FFB-625E-A129-5134FF329A38}"/>
              </a:ext>
            </a:extLst>
          </p:cNvPr>
          <p:cNvPicPr preferRelativeResize="0">
            <a:picLocks/>
          </p:cNvPicPr>
          <p:nvPr/>
        </p:nvPicPr>
        <p:blipFill rotWithShape="1">
          <a:blip r:embed="rId11" cstate="screen">
            <a:alphaModFix/>
            <a:extLst>
              <a:ext uri="{28A0092B-C50C-407E-A947-70E740481C1C}">
                <a14:useLocalDpi xmlns:a14="http://schemas.microsoft.com/office/drawing/2010/main"/>
              </a:ext>
            </a:extLst>
          </a:blip>
          <a:srcRect/>
          <a:stretch/>
        </p:blipFill>
        <p:spPr>
          <a:xfrm>
            <a:off x="4489243" y="1965768"/>
            <a:ext cx="779780" cy="779780"/>
          </a:xfrm>
          <a:custGeom>
            <a:avLst/>
            <a:gdLst/>
            <a:ahLst/>
            <a:cxnLst/>
            <a:rect l="l" t="t" r="r" b="b"/>
            <a:pathLst>
              <a:path w="21600" h="21600" extrusionOk="0">
                <a:moveTo>
                  <a:pt x="9895" y="0"/>
                </a:moveTo>
                <a:cubicBezTo>
                  <a:pt x="4349" y="461"/>
                  <a:pt x="0" y="5109"/>
                  <a:pt x="0" y="10780"/>
                </a:cubicBezTo>
                <a:cubicBezTo>
                  <a:pt x="0" y="16757"/>
                  <a:pt x="4829" y="21600"/>
                  <a:pt x="10800" y="21600"/>
                </a:cubicBezTo>
                <a:cubicBezTo>
                  <a:pt x="16763" y="21600"/>
                  <a:pt x="21600" y="16757"/>
                  <a:pt x="21600" y="10780"/>
                </a:cubicBezTo>
                <a:cubicBezTo>
                  <a:pt x="21600" y="5108"/>
                  <a:pt x="17241" y="461"/>
                  <a:pt x="11700" y="0"/>
                </a:cubicBezTo>
                <a:lnTo>
                  <a:pt x="9895" y="0"/>
                </a:lnTo>
                <a:close/>
              </a:path>
            </a:pathLst>
          </a:custGeom>
          <a:noFill/>
          <a:ln>
            <a:noFill/>
          </a:ln>
          <a:effectLst>
            <a:outerShdw blurRad="50800" dist="38100" dir="5400000" algn="t" rotWithShape="0">
              <a:prstClr val="black">
                <a:alpha val="40000"/>
              </a:prstClr>
            </a:outerShdw>
          </a:effectLst>
        </p:spPr>
      </p:pic>
      <p:pic>
        <p:nvPicPr>
          <p:cNvPr id="81" name="Google Shape;521;p4">
            <a:extLst>
              <a:ext uri="{FF2B5EF4-FFF2-40B4-BE49-F238E27FC236}">
                <a16:creationId xmlns:a16="http://schemas.microsoft.com/office/drawing/2014/main" id="{96B88617-8B57-DC02-9193-A0A831BA2F3E}"/>
              </a:ext>
            </a:extLst>
          </p:cNvPr>
          <p:cNvPicPr preferRelativeResize="0">
            <a:picLocks/>
          </p:cNvPicPr>
          <p:nvPr/>
        </p:nvPicPr>
        <p:blipFill rotWithShape="1">
          <a:blip r:embed="rId12" cstate="screen">
            <a:alphaModFix/>
            <a:extLst>
              <a:ext uri="{28A0092B-C50C-407E-A947-70E740481C1C}">
                <a14:useLocalDpi xmlns:a14="http://schemas.microsoft.com/office/drawing/2010/main"/>
              </a:ext>
            </a:extLst>
          </a:blip>
          <a:srcRect/>
          <a:stretch/>
        </p:blipFill>
        <p:spPr>
          <a:xfrm>
            <a:off x="4489243" y="2886995"/>
            <a:ext cx="779780" cy="779780"/>
          </a:xfrm>
          <a:custGeom>
            <a:avLst/>
            <a:gdLst/>
            <a:ahLst/>
            <a:cxnLst/>
            <a:rect l="l" t="t" r="r" b="b"/>
            <a:pathLst>
              <a:path w="21600" h="21600" extrusionOk="0">
                <a:moveTo>
                  <a:pt x="10800" y="0"/>
                </a:moveTo>
                <a:cubicBezTo>
                  <a:pt x="4837" y="0"/>
                  <a:pt x="0" y="4838"/>
                  <a:pt x="0" y="10802"/>
                </a:cubicBezTo>
                <a:cubicBezTo>
                  <a:pt x="0" y="16767"/>
                  <a:pt x="4837" y="21600"/>
                  <a:pt x="10800" y="21600"/>
                </a:cubicBezTo>
                <a:cubicBezTo>
                  <a:pt x="16763" y="21600"/>
                  <a:pt x="21600" y="16767"/>
                  <a:pt x="21600" y="10802"/>
                </a:cubicBezTo>
                <a:cubicBezTo>
                  <a:pt x="21600" y="4838"/>
                  <a:pt x="16763" y="0"/>
                  <a:pt x="10800" y="0"/>
                </a:cubicBezTo>
                <a:close/>
              </a:path>
            </a:pathLst>
          </a:custGeom>
          <a:noFill/>
          <a:ln>
            <a:noFill/>
          </a:ln>
          <a:effectLst>
            <a:outerShdw blurRad="50800" dist="38100" dir="5400000" algn="t" rotWithShape="0">
              <a:prstClr val="black">
                <a:alpha val="40000"/>
              </a:prstClr>
            </a:outerShdw>
          </a:effectLst>
        </p:spPr>
      </p:pic>
      <p:pic>
        <p:nvPicPr>
          <p:cNvPr id="82" name="Google Shape;522;p4">
            <a:extLst>
              <a:ext uri="{FF2B5EF4-FFF2-40B4-BE49-F238E27FC236}">
                <a16:creationId xmlns:a16="http://schemas.microsoft.com/office/drawing/2014/main" id="{0012CB3B-8E36-A9F2-EA2B-8C4A576B5770}"/>
              </a:ext>
            </a:extLst>
          </p:cNvPr>
          <p:cNvPicPr preferRelativeResize="0">
            <a:picLocks/>
          </p:cNvPicPr>
          <p:nvPr/>
        </p:nvPicPr>
        <p:blipFill rotWithShape="1">
          <a:blip r:embed="rId13" cstate="screen">
            <a:alphaModFix/>
            <a:extLst>
              <a:ext uri="{28A0092B-C50C-407E-A947-70E740481C1C}">
                <a14:useLocalDpi xmlns:a14="http://schemas.microsoft.com/office/drawing/2010/main"/>
              </a:ext>
            </a:extLst>
          </a:blip>
          <a:srcRect/>
          <a:stretch/>
        </p:blipFill>
        <p:spPr>
          <a:xfrm>
            <a:off x="4489243" y="3818540"/>
            <a:ext cx="779780" cy="779780"/>
          </a:xfrm>
          <a:prstGeom prst="ellipse">
            <a:avLst/>
          </a:prstGeom>
          <a:noFill/>
          <a:ln>
            <a:noFill/>
          </a:ln>
          <a:effectLst>
            <a:outerShdw blurRad="50800" dist="38100" dir="5400000" algn="t" rotWithShape="0">
              <a:prstClr val="black">
                <a:alpha val="40000"/>
              </a:prstClr>
            </a:outerShdw>
          </a:effectLst>
        </p:spPr>
      </p:pic>
      <p:pic>
        <p:nvPicPr>
          <p:cNvPr id="83" name="Google Shape;523;p4">
            <a:extLst>
              <a:ext uri="{FF2B5EF4-FFF2-40B4-BE49-F238E27FC236}">
                <a16:creationId xmlns:a16="http://schemas.microsoft.com/office/drawing/2014/main" id="{6ACC4558-05C4-7E00-1D61-6037726225E3}"/>
              </a:ext>
            </a:extLst>
          </p:cNvPr>
          <p:cNvPicPr preferRelativeResize="0">
            <a:picLocks/>
          </p:cNvPicPr>
          <p:nvPr/>
        </p:nvPicPr>
        <p:blipFill rotWithShape="1">
          <a:blip r:embed="rId14" cstate="screen">
            <a:alphaModFix/>
            <a:extLst>
              <a:ext uri="{28A0092B-C50C-407E-A947-70E740481C1C}">
                <a14:useLocalDpi xmlns:a14="http://schemas.microsoft.com/office/drawing/2010/main"/>
              </a:ext>
            </a:extLst>
          </a:blip>
          <a:srcRect/>
          <a:stretch/>
        </p:blipFill>
        <p:spPr>
          <a:xfrm>
            <a:off x="4489243" y="4750085"/>
            <a:ext cx="779780" cy="779780"/>
          </a:xfrm>
          <a:custGeom>
            <a:avLst/>
            <a:gdLst/>
            <a:ahLst/>
            <a:cxnLst/>
            <a:rect l="l" t="t" r="r" b="b"/>
            <a:pathLst>
              <a:path w="21600" h="21600" extrusionOk="0">
                <a:moveTo>
                  <a:pt x="10800" y="0"/>
                </a:moveTo>
                <a:cubicBezTo>
                  <a:pt x="4829" y="0"/>
                  <a:pt x="0" y="4838"/>
                  <a:pt x="0" y="10802"/>
                </a:cubicBezTo>
                <a:cubicBezTo>
                  <a:pt x="0" y="16767"/>
                  <a:pt x="4829" y="21600"/>
                  <a:pt x="10800" y="21600"/>
                </a:cubicBezTo>
                <a:cubicBezTo>
                  <a:pt x="16755" y="21600"/>
                  <a:pt x="21600" y="16767"/>
                  <a:pt x="21600" y="10802"/>
                </a:cubicBezTo>
                <a:cubicBezTo>
                  <a:pt x="21600" y="4838"/>
                  <a:pt x="16755" y="0"/>
                  <a:pt x="10800" y="0"/>
                </a:cubicBezTo>
                <a:close/>
              </a:path>
            </a:pathLst>
          </a:custGeom>
          <a:noFill/>
          <a:ln>
            <a:noFill/>
          </a:ln>
          <a:effectLst>
            <a:outerShdw blurRad="50800" dist="38100" dir="5400000" algn="t" rotWithShape="0">
              <a:prstClr val="black">
                <a:alpha val="40000"/>
              </a:prstClr>
            </a:outerShdw>
          </a:effectLst>
        </p:spPr>
      </p:pic>
      <p:sp>
        <p:nvSpPr>
          <p:cNvPr id="64" name="Google Shape;524;p4">
            <a:extLst>
              <a:ext uri="{FF2B5EF4-FFF2-40B4-BE49-F238E27FC236}">
                <a16:creationId xmlns:a16="http://schemas.microsoft.com/office/drawing/2014/main" id="{9088946D-F0FE-C536-04A8-A79F68DA1F47}"/>
              </a:ext>
            </a:extLst>
          </p:cNvPr>
          <p:cNvSpPr txBox="1">
            <a:spLocks/>
          </p:cNvSpPr>
          <p:nvPr/>
        </p:nvSpPr>
        <p:spPr>
          <a:xfrm>
            <a:off x="5456781" y="2063291"/>
            <a:ext cx="2256484" cy="58473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2pPr algn="r">
              <a:defRPr sz="2800" b="1">
                <a:solidFill>
                  <a:schemeClr val="bg1"/>
                </a:solidFill>
                <a:latin typeface="Azo Sans" panose="02000000000000000000" pitchFamily="50" charset="0"/>
                <a:ea typeface="Roboto"/>
              </a:defRPr>
            </a:lvl2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rPr>
              <a:t>TECH</a:t>
            </a:r>
            <a:endParaRPr kumimoji="0"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endParaRPr>
          </a:p>
        </p:txBody>
      </p:sp>
      <p:sp>
        <p:nvSpPr>
          <p:cNvPr id="65" name="Google Shape;525;p4">
            <a:extLst>
              <a:ext uri="{FF2B5EF4-FFF2-40B4-BE49-F238E27FC236}">
                <a16:creationId xmlns:a16="http://schemas.microsoft.com/office/drawing/2014/main" id="{B97384EC-117A-28F5-67EF-37445CF7ADAF}"/>
              </a:ext>
            </a:extLst>
          </p:cNvPr>
          <p:cNvSpPr txBox="1">
            <a:spLocks/>
          </p:cNvSpPr>
          <p:nvPr/>
        </p:nvSpPr>
        <p:spPr>
          <a:xfrm>
            <a:off x="5456781" y="2985511"/>
            <a:ext cx="2258645" cy="58473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a:defRPr sz="2200" b="1">
                <a:solidFill>
                  <a:schemeClr val="bg1"/>
                </a:solidFill>
                <a:latin typeface="Azo Sans" panose="02000000000000000000" pitchFamily="50" charset="0"/>
                <a:ea typeface="Roboto"/>
              </a:defRPr>
            </a:lvl1pPr>
            <a:lvl2pPr algn="r">
              <a:defRPr sz="2800" b="1">
                <a:solidFill>
                  <a:schemeClr val="bg1"/>
                </a:solidFill>
                <a:latin typeface="Azo Sans" panose="02000000000000000000" pitchFamily="50" charset="0"/>
                <a:ea typeface="Roboto"/>
              </a:defRPr>
            </a:lvl2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rPr>
              <a:t>HEALTHCARE</a:t>
            </a:r>
            <a:endParaRPr kumimoji="0"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endParaRPr>
          </a:p>
        </p:txBody>
      </p:sp>
      <p:sp>
        <p:nvSpPr>
          <p:cNvPr id="66" name="Google Shape;526;p4">
            <a:extLst>
              <a:ext uri="{FF2B5EF4-FFF2-40B4-BE49-F238E27FC236}">
                <a16:creationId xmlns:a16="http://schemas.microsoft.com/office/drawing/2014/main" id="{9C7554F3-3D70-865C-15D4-10565E631AEE}"/>
              </a:ext>
            </a:extLst>
          </p:cNvPr>
          <p:cNvSpPr txBox="1">
            <a:spLocks/>
          </p:cNvSpPr>
          <p:nvPr/>
        </p:nvSpPr>
        <p:spPr>
          <a:xfrm>
            <a:off x="5456781" y="3909284"/>
            <a:ext cx="1998075" cy="58473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a:defRPr sz="2200" b="1">
                <a:solidFill>
                  <a:schemeClr val="bg1"/>
                </a:solidFill>
                <a:latin typeface="Azo Sans" panose="02000000000000000000" pitchFamily="50" charset="0"/>
                <a:ea typeface="Roboto"/>
              </a:defRPr>
            </a:lvl1pPr>
            <a:lvl2pPr algn="r">
              <a:defRPr sz="2800" b="1">
                <a:solidFill>
                  <a:schemeClr val="bg1"/>
                </a:solidFill>
                <a:latin typeface="Azo Sans" panose="02000000000000000000" pitchFamily="50" charset="0"/>
                <a:ea typeface="Roboto"/>
              </a:defRPr>
            </a:lvl2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rPr>
              <a:t>CUSTOMER SERVICE &amp; SALES</a:t>
            </a:r>
            <a:endParaRPr kumimoji="0"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endParaRPr>
          </a:p>
        </p:txBody>
      </p:sp>
      <p:sp>
        <p:nvSpPr>
          <p:cNvPr id="68" name="Google Shape;527;p4">
            <a:extLst>
              <a:ext uri="{FF2B5EF4-FFF2-40B4-BE49-F238E27FC236}">
                <a16:creationId xmlns:a16="http://schemas.microsoft.com/office/drawing/2014/main" id="{78C7FB78-11D0-406B-5993-50BC2012CA7E}"/>
              </a:ext>
            </a:extLst>
          </p:cNvPr>
          <p:cNvSpPr txBox="1">
            <a:spLocks/>
          </p:cNvSpPr>
          <p:nvPr/>
        </p:nvSpPr>
        <p:spPr>
          <a:xfrm>
            <a:off x="5456781" y="4833057"/>
            <a:ext cx="1925549" cy="58473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a:defRPr sz="2200" b="1">
                <a:solidFill>
                  <a:schemeClr val="bg1"/>
                </a:solidFill>
                <a:latin typeface="Azo Sans" panose="02000000000000000000" pitchFamily="50" charset="0"/>
                <a:ea typeface="Roboto"/>
              </a:defRPr>
            </a:lvl1pPr>
            <a:lvl2pPr algn="r">
              <a:defRPr sz="2800" b="1">
                <a:solidFill>
                  <a:schemeClr val="bg1"/>
                </a:solidFill>
                <a:latin typeface="Azo Sans" panose="02000000000000000000" pitchFamily="50" charset="0"/>
                <a:ea typeface="Roboto"/>
              </a:defRPr>
            </a:lvl2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rPr>
              <a:t>SKILLED TRADES</a:t>
            </a:r>
            <a:endParaRPr kumimoji="0"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endParaRPr>
          </a:p>
        </p:txBody>
      </p:sp>
      <p:sp>
        <p:nvSpPr>
          <p:cNvPr id="69" name="Google Shape;528;p4">
            <a:extLst>
              <a:ext uri="{FF2B5EF4-FFF2-40B4-BE49-F238E27FC236}">
                <a16:creationId xmlns:a16="http://schemas.microsoft.com/office/drawing/2014/main" id="{71898785-12D0-A00E-E544-9F71BFCFF605}"/>
              </a:ext>
            </a:extLst>
          </p:cNvPr>
          <p:cNvSpPr txBox="1">
            <a:spLocks/>
          </p:cNvSpPr>
          <p:nvPr/>
        </p:nvSpPr>
        <p:spPr>
          <a:xfrm>
            <a:off x="5456781" y="5789471"/>
            <a:ext cx="1539817" cy="58473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a:defRPr sz="2200" b="1">
                <a:solidFill>
                  <a:schemeClr val="bg1"/>
                </a:solidFill>
                <a:latin typeface="Azo Sans" panose="02000000000000000000" pitchFamily="50" charset="0"/>
                <a:ea typeface="Roboto"/>
              </a:defRPr>
            </a:lvl1pPr>
            <a:lvl2pPr algn="r">
              <a:defRPr sz="2800" b="1">
                <a:solidFill>
                  <a:schemeClr val="bg1"/>
                </a:solidFill>
                <a:latin typeface="Azo Sans" panose="02000000000000000000" pitchFamily="50" charset="0"/>
                <a:ea typeface="Roboto"/>
              </a:defRPr>
            </a:lvl2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rPr>
              <a:t>GREEN JOBS</a:t>
            </a:r>
            <a:endParaRPr kumimoji="0" sz="16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endParaRPr>
          </a:p>
        </p:txBody>
      </p:sp>
      <p:pic>
        <p:nvPicPr>
          <p:cNvPr id="70" name="Google Shape;529;p4" descr="Picture 30">
            <a:extLst>
              <a:ext uri="{FF2B5EF4-FFF2-40B4-BE49-F238E27FC236}">
                <a16:creationId xmlns:a16="http://schemas.microsoft.com/office/drawing/2014/main" id="{00ECF4EC-71CB-FF5C-70D2-A4163B48A29A}"/>
              </a:ext>
            </a:extLst>
          </p:cNvPr>
          <p:cNvPicPr preferRelativeResize="0">
            <a:picLocks/>
          </p:cNvPicPr>
          <p:nvPr/>
        </p:nvPicPr>
        <p:blipFill rotWithShape="1">
          <a:blip r:embed="rId15" cstate="screen">
            <a:alphaModFix/>
            <a:extLst>
              <a:ext uri="{28A0092B-C50C-407E-A947-70E740481C1C}">
                <a14:useLocalDpi xmlns:a14="http://schemas.microsoft.com/office/drawing/2010/main"/>
              </a:ext>
            </a:extLst>
          </a:blip>
          <a:srcRect/>
          <a:stretch/>
        </p:blipFill>
        <p:spPr>
          <a:xfrm>
            <a:off x="4489243" y="5691948"/>
            <a:ext cx="779780" cy="779780"/>
          </a:xfrm>
          <a:custGeom>
            <a:avLst/>
            <a:gdLst/>
            <a:ahLst/>
            <a:cxnLst/>
            <a:rect l="l" t="t" r="r" b="b"/>
            <a:pathLst>
              <a:path w="21600" h="21600" extrusionOk="0">
                <a:moveTo>
                  <a:pt x="10800" y="0"/>
                </a:moveTo>
                <a:cubicBezTo>
                  <a:pt x="4829" y="0"/>
                  <a:pt x="0" y="4838"/>
                  <a:pt x="0" y="10802"/>
                </a:cubicBezTo>
                <a:cubicBezTo>
                  <a:pt x="0" y="16767"/>
                  <a:pt x="4829" y="21600"/>
                  <a:pt x="10800" y="21600"/>
                </a:cubicBezTo>
                <a:cubicBezTo>
                  <a:pt x="16763" y="21600"/>
                  <a:pt x="21600" y="16767"/>
                  <a:pt x="21600" y="10802"/>
                </a:cubicBezTo>
                <a:cubicBezTo>
                  <a:pt x="21600" y="4838"/>
                  <a:pt x="16763" y="0"/>
                  <a:pt x="10800" y="0"/>
                </a:cubicBezTo>
                <a:close/>
              </a:path>
            </a:pathLst>
          </a:custGeom>
          <a:noFill/>
          <a:ln>
            <a:noFill/>
          </a:ln>
          <a:effectLst>
            <a:outerShdw blurRad="50800" dist="38100" dir="5400000" algn="t" rotWithShape="0">
              <a:prstClr val="black">
                <a:alpha val="40000"/>
              </a:prstClr>
            </a:outerShdw>
          </a:effectLst>
        </p:spPr>
      </p:pic>
      <p:grpSp>
        <p:nvGrpSpPr>
          <p:cNvPr id="32" name="Group 31">
            <a:extLst>
              <a:ext uri="{FF2B5EF4-FFF2-40B4-BE49-F238E27FC236}">
                <a16:creationId xmlns:a16="http://schemas.microsoft.com/office/drawing/2014/main" id="{F77B7E9E-1467-8C93-FAE8-874D3F6B9B50}"/>
              </a:ext>
            </a:extLst>
          </p:cNvPr>
          <p:cNvGrpSpPr/>
          <p:nvPr/>
        </p:nvGrpSpPr>
        <p:grpSpPr>
          <a:xfrm>
            <a:off x="8352131" y="1272612"/>
            <a:ext cx="3391041" cy="506706"/>
            <a:chOff x="8389165" y="2984556"/>
            <a:chExt cx="3391041" cy="506706"/>
          </a:xfrm>
        </p:grpSpPr>
        <p:sp>
          <p:nvSpPr>
            <p:cNvPr id="13" name="Freeform: Shape 12">
              <a:extLst>
                <a:ext uri="{FF2B5EF4-FFF2-40B4-BE49-F238E27FC236}">
                  <a16:creationId xmlns:a16="http://schemas.microsoft.com/office/drawing/2014/main" id="{DAC47C07-8A36-4D84-EB9F-B9744E2646FC}"/>
                </a:ext>
              </a:extLst>
            </p:cNvPr>
            <p:cNvSpPr>
              <a:spLocks/>
            </p:cNvSpPr>
            <p:nvPr/>
          </p:nvSpPr>
          <p:spPr>
            <a:xfrm>
              <a:off x="8389165" y="2984556"/>
              <a:ext cx="3391041" cy="506706"/>
            </a:xfrm>
            <a:custGeom>
              <a:avLst/>
              <a:gdLst>
                <a:gd name="connsiteX0" fmla="*/ 0 w 3391041"/>
                <a:gd name="connsiteY0" fmla="*/ 0 h 506706"/>
                <a:gd name="connsiteX1" fmla="*/ 3386 w 3391041"/>
                <a:gd name="connsiteY1" fmla="*/ 0 h 506706"/>
                <a:gd name="connsiteX2" fmla="*/ 424508 w 3391041"/>
                <a:gd name="connsiteY2" fmla="*/ 0 h 506706"/>
                <a:gd name="connsiteX3" fmla="*/ 1154852 w 3391041"/>
                <a:gd name="connsiteY3" fmla="*/ 0 h 506706"/>
                <a:gd name="connsiteX4" fmla="*/ 2194042 w 3391041"/>
                <a:gd name="connsiteY4" fmla="*/ 0 h 506706"/>
                <a:gd name="connsiteX5" fmla="*/ 3345508 w 3391041"/>
                <a:gd name="connsiteY5" fmla="*/ 0 h 506706"/>
                <a:gd name="connsiteX6" fmla="*/ 3391041 w 3391041"/>
                <a:gd name="connsiteY6" fmla="*/ 45533 h 506706"/>
                <a:gd name="connsiteX7" fmla="*/ 3391041 w 3391041"/>
                <a:gd name="connsiteY7" fmla="*/ 461173 h 506706"/>
                <a:gd name="connsiteX8" fmla="*/ 3345508 w 3391041"/>
                <a:gd name="connsiteY8" fmla="*/ 506706 h 506706"/>
                <a:gd name="connsiteX9" fmla="*/ 2194042 w 3391041"/>
                <a:gd name="connsiteY9" fmla="*/ 506706 h 506706"/>
                <a:gd name="connsiteX10" fmla="*/ 1154852 w 3391041"/>
                <a:gd name="connsiteY10" fmla="*/ 506706 h 506706"/>
                <a:gd name="connsiteX11" fmla="*/ 424508 w 3391041"/>
                <a:gd name="connsiteY11" fmla="*/ 506706 h 506706"/>
                <a:gd name="connsiteX12" fmla="*/ 3386 w 3391041"/>
                <a:gd name="connsiteY12" fmla="*/ 506706 h 506706"/>
                <a:gd name="connsiteX13" fmla="*/ 0 w 3391041"/>
                <a:gd name="connsiteY13"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1041" h="506706">
                  <a:moveTo>
                    <a:pt x="0" y="0"/>
                  </a:moveTo>
                  <a:lnTo>
                    <a:pt x="3386" y="0"/>
                  </a:lnTo>
                  <a:lnTo>
                    <a:pt x="424508" y="0"/>
                  </a:lnTo>
                  <a:lnTo>
                    <a:pt x="1154852" y="0"/>
                  </a:lnTo>
                  <a:lnTo>
                    <a:pt x="2194042" y="0"/>
                  </a:lnTo>
                  <a:lnTo>
                    <a:pt x="3345508" y="0"/>
                  </a:lnTo>
                  <a:cubicBezTo>
                    <a:pt x="3370655" y="0"/>
                    <a:pt x="3391041" y="20386"/>
                    <a:pt x="3391041" y="45533"/>
                  </a:cubicBezTo>
                  <a:lnTo>
                    <a:pt x="3391041" y="461173"/>
                  </a:lnTo>
                  <a:cubicBezTo>
                    <a:pt x="3391041" y="486320"/>
                    <a:pt x="3370655" y="506706"/>
                    <a:pt x="3345508" y="506706"/>
                  </a:cubicBezTo>
                  <a:lnTo>
                    <a:pt x="2194042" y="506706"/>
                  </a:lnTo>
                  <a:lnTo>
                    <a:pt x="1154852" y="506706"/>
                  </a:lnTo>
                  <a:lnTo>
                    <a:pt x="424508" y="506706"/>
                  </a:lnTo>
                  <a:lnTo>
                    <a:pt x="3386"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15" name="Google Shape;468;p4">
              <a:extLst>
                <a:ext uri="{FF2B5EF4-FFF2-40B4-BE49-F238E27FC236}">
                  <a16:creationId xmlns:a16="http://schemas.microsoft.com/office/drawing/2014/main" id="{03D0D882-81CA-104F-1D01-49D51A49D92A}"/>
                </a:ext>
              </a:extLst>
            </p:cNvPr>
            <p:cNvSpPr txBox="1">
              <a:spLocks/>
            </p:cNvSpPr>
            <p:nvPr/>
          </p:nvSpPr>
          <p:spPr>
            <a:xfrm>
              <a:off x="8489884" y="3106732"/>
              <a:ext cx="3153020" cy="33855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a:buClr>
                  <a:schemeClr val="accent5"/>
                </a:buClr>
                <a:buSzPts val="3000"/>
                <a:buFontTx/>
                <a:defRPr sz="3600" b="1">
                  <a:solidFill>
                    <a:srgbClr val="0673A2"/>
                  </a:solidFill>
                  <a:latin typeface="Azo Sans" panose="02000000000000000000" pitchFamily="50" charset="0"/>
                  <a:ea typeface="Roboto"/>
                </a:defRPr>
              </a:lvl1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en-US" sz="2200" b="1" i="0" u="none" strike="noStrike" kern="0" cap="none" spc="0" normalizeH="0" baseline="0" noProof="0">
                  <a:ln>
                    <a:noFill/>
                  </a:ln>
                  <a:solidFill>
                    <a:srgbClr val="4F81BD"/>
                  </a:solidFill>
                  <a:effectLst/>
                  <a:uLnTx/>
                  <a:uFillTx/>
                  <a:latin typeface="Azo Sans" panose="02000000000000000000" pitchFamily="50" charset="0"/>
                  <a:ea typeface="Roboto"/>
                  <a:cs typeface="Arial"/>
                  <a:sym typeface="Roboto"/>
                </a:rPr>
                <a:t>Depth</a:t>
              </a:r>
            </a:p>
          </p:txBody>
        </p:sp>
      </p:grpSp>
      <p:grpSp>
        <p:nvGrpSpPr>
          <p:cNvPr id="31" name="Group 30">
            <a:extLst>
              <a:ext uri="{FF2B5EF4-FFF2-40B4-BE49-F238E27FC236}">
                <a16:creationId xmlns:a16="http://schemas.microsoft.com/office/drawing/2014/main" id="{6E258552-152D-2082-3282-6F2A438D6893}"/>
              </a:ext>
            </a:extLst>
          </p:cNvPr>
          <p:cNvGrpSpPr/>
          <p:nvPr/>
        </p:nvGrpSpPr>
        <p:grpSpPr>
          <a:xfrm>
            <a:off x="8347178" y="3822881"/>
            <a:ext cx="3391041" cy="506706"/>
            <a:chOff x="8456952" y="4825329"/>
            <a:chExt cx="3391041" cy="506706"/>
          </a:xfrm>
        </p:grpSpPr>
        <p:sp>
          <p:nvSpPr>
            <p:cNvPr id="16" name="Freeform: Shape 15">
              <a:extLst>
                <a:ext uri="{FF2B5EF4-FFF2-40B4-BE49-F238E27FC236}">
                  <a16:creationId xmlns:a16="http://schemas.microsoft.com/office/drawing/2014/main" id="{BCC0387B-FC39-2FE2-2D9D-D7CAA2E16125}"/>
                </a:ext>
              </a:extLst>
            </p:cNvPr>
            <p:cNvSpPr>
              <a:spLocks/>
            </p:cNvSpPr>
            <p:nvPr/>
          </p:nvSpPr>
          <p:spPr>
            <a:xfrm>
              <a:off x="8456952" y="4825329"/>
              <a:ext cx="3391041" cy="506706"/>
            </a:xfrm>
            <a:custGeom>
              <a:avLst/>
              <a:gdLst>
                <a:gd name="connsiteX0" fmla="*/ 0 w 3391041"/>
                <a:gd name="connsiteY0" fmla="*/ 0 h 506706"/>
                <a:gd name="connsiteX1" fmla="*/ 3386 w 3391041"/>
                <a:gd name="connsiteY1" fmla="*/ 0 h 506706"/>
                <a:gd name="connsiteX2" fmla="*/ 424508 w 3391041"/>
                <a:gd name="connsiteY2" fmla="*/ 0 h 506706"/>
                <a:gd name="connsiteX3" fmla="*/ 1154852 w 3391041"/>
                <a:gd name="connsiteY3" fmla="*/ 0 h 506706"/>
                <a:gd name="connsiteX4" fmla="*/ 2194042 w 3391041"/>
                <a:gd name="connsiteY4" fmla="*/ 0 h 506706"/>
                <a:gd name="connsiteX5" fmla="*/ 3345508 w 3391041"/>
                <a:gd name="connsiteY5" fmla="*/ 0 h 506706"/>
                <a:gd name="connsiteX6" fmla="*/ 3391041 w 3391041"/>
                <a:gd name="connsiteY6" fmla="*/ 45533 h 506706"/>
                <a:gd name="connsiteX7" fmla="*/ 3391041 w 3391041"/>
                <a:gd name="connsiteY7" fmla="*/ 461173 h 506706"/>
                <a:gd name="connsiteX8" fmla="*/ 3345508 w 3391041"/>
                <a:gd name="connsiteY8" fmla="*/ 506706 h 506706"/>
                <a:gd name="connsiteX9" fmla="*/ 2194042 w 3391041"/>
                <a:gd name="connsiteY9" fmla="*/ 506706 h 506706"/>
                <a:gd name="connsiteX10" fmla="*/ 1154852 w 3391041"/>
                <a:gd name="connsiteY10" fmla="*/ 506706 h 506706"/>
                <a:gd name="connsiteX11" fmla="*/ 424508 w 3391041"/>
                <a:gd name="connsiteY11" fmla="*/ 506706 h 506706"/>
                <a:gd name="connsiteX12" fmla="*/ 3386 w 3391041"/>
                <a:gd name="connsiteY12" fmla="*/ 506706 h 506706"/>
                <a:gd name="connsiteX13" fmla="*/ 0 w 3391041"/>
                <a:gd name="connsiteY13"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1041" h="506706">
                  <a:moveTo>
                    <a:pt x="0" y="0"/>
                  </a:moveTo>
                  <a:lnTo>
                    <a:pt x="3386" y="0"/>
                  </a:lnTo>
                  <a:lnTo>
                    <a:pt x="424508" y="0"/>
                  </a:lnTo>
                  <a:lnTo>
                    <a:pt x="1154852" y="0"/>
                  </a:lnTo>
                  <a:lnTo>
                    <a:pt x="2194042" y="0"/>
                  </a:lnTo>
                  <a:lnTo>
                    <a:pt x="3345508" y="0"/>
                  </a:lnTo>
                  <a:cubicBezTo>
                    <a:pt x="3370655" y="0"/>
                    <a:pt x="3391041" y="20386"/>
                    <a:pt x="3391041" y="45533"/>
                  </a:cubicBezTo>
                  <a:lnTo>
                    <a:pt x="3391041" y="461173"/>
                  </a:lnTo>
                  <a:cubicBezTo>
                    <a:pt x="3391041" y="486320"/>
                    <a:pt x="3370655" y="506706"/>
                    <a:pt x="3345508" y="506706"/>
                  </a:cubicBezTo>
                  <a:lnTo>
                    <a:pt x="2194042" y="506706"/>
                  </a:lnTo>
                  <a:lnTo>
                    <a:pt x="1154852" y="506706"/>
                  </a:lnTo>
                  <a:lnTo>
                    <a:pt x="424508" y="506706"/>
                  </a:lnTo>
                  <a:lnTo>
                    <a:pt x="3386"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23" name="Google Shape;468;p4">
              <a:extLst>
                <a:ext uri="{FF2B5EF4-FFF2-40B4-BE49-F238E27FC236}">
                  <a16:creationId xmlns:a16="http://schemas.microsoft.com/office/drawing/2014/main" id="{506F07AE-7C03-9C77-E47C-AE623AF6EA91}"/>
                </a:ext>
              </a:extLst>
            </p:cNvPr>
            <p:cNvSpPr txBox="1">
              <a:spLocks/>
            </p:cNvSpPr>
            <p:nvPr/>
          </p:nvSpPr>
          <p:spPr>
            <a:xfrm>
              <a:off x="8557671" y="4947505"/>
              <a:ext cx="3153020" cy="33855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a:buClr>
                  <a:schemeClr val="accent5"/>
                </a:buClr>
                <a:buSzPts val="3000"/>
                <a:buFontTx/>
                <a:defRPr sz="3600" b="1">
                  <a:solidFill>
                    <a:srgbClr val="0673A2"/>
                  </a:solidFill>
                  <a:latin typeface="Azo Sans" panose="02000000000000000000" pitchFamily="50" charset="0"/>
                  <a:ea typeface="Roboto"/>
                </a:defRPr>
              </a:lvl1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en-US" sz="2200" b="1" i="0" u="none" strike="noStrike" kern="0" cap="none" spc="0" normalizeH="0" baseline="0" noProof="0">
                  <a:ln>
                    <a:noFill/>
                  </a:ln>
                  <a:solidFill>
                    <a:srgbClr val="4F81BD"/>
                  </a:solidFill>
                  <a:effectLst/>
                  <a:uLnTx/>
                  <a:uFillTx/>
                  <a:latin typeface="Azo Sans" panose="02000000000000000000" pitchFamily="50" charset="0"/>
                  <a:ea typeface="Roboto"/>
                  <a:cs typeface="Arial"/>
                  <a:sym typeface="Roboto"/>
                </a:rPr>
                <a:t>Durability</a:t>
              </a:r>
            </a:p>
          </p:txBody>
        </p:sp>
      </p:grpSp>
      <p:grpSp>
        <p:nvGrpSpPr>
          <p:cNvPr id="122" name="Group 121">
            <a:extLst>
              <a:ext uri="{FF2B5EF4-FFF2-40B4-BE49-F238E27FC236}">
                <a16:creationId xmlns:a16="http://schemas.microsoft.com/office/drawing/2014/main" id="{A811C99A-DC3A-67EF-945B-CE3605880F14}"/>
              </a:ext>
            </a:extLst>
          </p:cNvPr>
          <p:cNvGrpSpPr/>
          <p:nvPr/>
        </p:nvGrpSpPr>
        <p:grpSpPr>
          <a:xfrm>
            <a:off x="2391852" y="2465447"/>
            <a:ext cx="1457908" cy="3357796"/>
            <a:chOff x="2391852" y="2871078"/>
            <a:chExt cx="1457908" cy="3357796"/>
          </a:xfrm>
        </p:grpSpPr>
        <p:sp>
          <p:nvSpPr>
            <p:cNvPr id="130" name="Google Shape;495;p4">
              <a:extLst>
                <a:ext uri="{FF2B5EF4-FFF2-40B4-BE49-F238E27FC236}">
                  <a16:creationId xmlns:a16="http://schemas.microsoft.com/office/drawing/2014/main" id="{44F02D25-66DF-9989-E093-66BA9565BFA9}"/>
                </a:ext>
              </a:extLst>
            </p:cNvPr>
            <p:cNvSpPr/>
            <p:nvPr/>
          </p:nvSpPr>
          <p:spPr>
            <a:xfrm>
              <a:off x="2391852" y="2871078"/>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20,616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graduates</a:t>
              </a:r>
              <a:endParaRPr kumimoji="0" sz="2800" b="1"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131" name="Google Shape;496;p4">
              <a:extLst>
                <a:ext uri="{FF2B5EF4-FFF2-40B4-BE49-F238E27FC236}">
                  <a16:creationId xmlns:a16="http://schemas.microsoft.com/office/drawing/2014/main" id="{CA717B98-1845-8C09-2507-B53E846142ED}"/>
                </a:ext>
              </a:extLst>
            </p:cNvPr>
            <p:cNvSpPr/>
            <p:nvPr/>
          </p:nvSpPr>
          <p:spPr>
            <a:xfrm>
              <a:off x="2392357" y="3803536"/>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81</a:t>
              </a:r>
              <a:r>
                <a:rPr kumimoji="0" lang="en-US" sz="2800" b="1" i="0" u="none" strike="noStrike" kern="0" cap="none" spc="0" normalizeH="0" baseline="0" noProof="0">
                  <a:ln>
                    <a:noFill/>
                  </a:ln>
                  <a:solidFill>
                    <a:prstClr val="white"/>
                  </a:solidFill>
                  <a:effectLst/>
                  <a:uLnTx/>
                  <a:uFillTx/>
                  <a:latin typeface="Roboto"/>
                  <a:ea typeface="Roboto"/>
                  <a:cs typeface="Roboto"/>
                  <a:sym typeface="Roboto"/>
                </a:rPr>
                <a:t> </a:t>
              </a:r>
              <a:br>
                <a:rPr kumimoji="0" lang="en-US" sz="2800" b="1" i="0" u="none" strike="noStrike" kern="0" cap="none" spc="0" normalizeH="0" baseline="0" noProof="0">
                  <a:ln>
                    <a:noFill/>
                  </a:ln>
                  <a:solidFill>
                    <a:prstClr val="white"/>
                  </a:solidFill>
                  <a:effectLst/>
                  <a:uLnTx/>
                  <a:uFillTx/>
                  <a:latin typeface="Roboto"/>
                  <a:ea typeface="Roboto"/>
                  <a:cs typeface="Roboto"/>
                  <a:sym typeface="Roboto"/>
                </a:rPr>
              </a:b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cities</a:t>
              </a:r>
              <a:endParaRPr kumimoji="0" sz="2800" b="1"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132" name="Google Shape;497;p4">
              <a:extLst>
                <a:ext uri="{FF2B5EF4-FFF2-40B4-BE49-F238E27FC236}">
                  <a16:creationId xmlns:a16="http://schemas.microsoft.com/office/drawing/2014/main" id="{429782A7-0CAD-1010-AC1F-291A60C9EE6B}"/>
                </a:ext>
              </a:extLst>
            </p:cNvPr>
            <p:cNvSpPr/>
            <p:nvPr/>
          </p:nvSpPr>
          <p:spPr>
            <a:xfrm>
              <a:off x="2409760" y="4772409"/>
              <a:ext cx="1440000"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Roboto"/>
                </a:rPr>
                <a:t>27</a:t>
              </a:r>
              <a:r>
                <a:rPr kumimoji="0" lang="en-US" sz="2800" b="1" i="0" u="none" strike="noStrike" kern="0" cap="none" spc="0" normalizeH="0" baseline="0" noProof="0">
                  <a:ln>
                    <a:noFill/>
                  </a:ln>
                  <a:solidFill>
                    <a:prstClr val="white"/>
                  </a:solidFill>
                  <a:effectLst/>
                  <a:uLnTx/>
                  <a:uFillTx/>
                  <a:latin typeface="Roboto"/>
                  <a:ea typeface="Roboto"/>
                  <a:cs typeface="Roboto"/>
                  <a:sym typeface="Roboto"/>
                </a:rPr>
                <a:t> </a:t>
              </a:r>
              <a:r>
                <a:rPr kumimoji="0" lang="en-US" sz="1200" b="0" i="0" u="none" strike="noStrike" kern="0" cap="none" spc="0" normalizeH="0" baseline="0" noProof="0">
                  <a:ln>
                    <a:noFill/>
                  </a:ln>
                  <a:solidFill>
                    <a:prstClr val="white"/>
                  </a:solidFill>
                  <a:effectLst/>
                  <a:uLnTx/>
                  <a:uFillTx/>
                  <a:latin typeface="Roboto"/>
                  <a:ea typeface="Roboto"/>
                  <a:cs typeface="Roboto"/>
                  <a:sym typeface="Roboto"/>
                </a:rPr>
                <a:t>professions</a:t>
              </a:r>
              <a:endParaRPr kumimoji="0" sz="2800" b="1" i="0" u="none" strike="noStrike" kern="0" cap="none" spc="0" normalizeH="0" baseline="0" noProof="0">
                <a:ln>
                  <a:noFill/>
                </a:ln>
                <a:solidFill>
                  <a:prstClr val="white"/>
                </a:solidFill>
                <a:effectLst/>
                <a:uLnTx/>
                <a:uFillTx/>
                <a:latin typeface="Roboto"/>
                <a:ea typeface="Roboto"/>
                <a:cs typeface="Roboto"/>
                <a:sym typeface="Roboto"/>
              </a:endParaRPr>
            </a:p>
          </p:txBody>
        </p:sp>
        <p:sp>
          <p:nvSpPr>
            <p:cNvPr id="35" name="object 36">
              <a:extLst>
                <a:ext uri="{FF2B5EF4-FFF2-40B4-BE49-F238E27FC236}">
                  <a16:creationId xmlns:a16="http://schemas.microsoft.com/office/drawing/2014/main" id="{1C760F97-DB07-AC42-1E59-90C7BD11F223}"/>
                </a:ext>
              </a:extLst>
            </p:cNvPr>
            <p:cNvSpPr txBox="1"/>
            <p:nvPr/>
          </p:nvSpPr>
          <p:spPr>
            <a:xfrm>
              <a:off x="2481550" y="5623050"/>
              <a:ext cx="1089467" cy="605824"/>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rPr>
                <a:t>4,000</a:t>
              </a:r>
              <a:endParaRPr kumimoji="0" lang="en-US" sz="2800" b="1" i="0" u="none" strike="noStrike" kern="0" cap="none" spc="0" normalizeH="0" baseline="0" noProof="0">
                <a:ln>
                  <a:noFill/>
                </a:ln>
                <a:solidFill>
                  <a:prstClr val="white"/>
                </a:solidFill>
                <a:effectLst/>
                <a:uLnTx/>
                <a:uFillTx/>
                <a:latin typeface="Azo Sans" panose="02000000000000000000" pitchFamily="50" charset="0"/>
                <a:ea typeface="Roboto"/>
                <a:cs typeface="Arial"/>
                <a:sym typeface="Arial"/>
              </a:endParaRPr>
            </a:p>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lang="en-US" sz="1000" b="0" i="0" u="none" strike="noStrike" kern="0" cap="none" spc="-6" normalizeH="0" baseline="0" noProof="0">
                  <a:ln>
                    <a:noFill/>
                  </a:ln>
                  <a:solidFill>
                    <a:srgbClr val="FFFFFF"/>
                  </a:solidFill>
                  <a:effectLst/>
                  <a:uLnTx/>
                  <a:uFillTx/>
                  <a:latin typeface="Arial"/>
                  <a:cs typeface="Arial"/>
                  <a:sym typeface="Arial"/>
                </a:rPr>
                <a:t>Employers</a:t>
              </a:r>
              <a:endParaRPr kumimoji="0" sz="1000" b="0" i="0" u="none" strike="noStrike" kern="0" cap="none" spc="-6" normalizeH="0" baseline="0" noProof="0">
                <a:ln>
                  <a:noFill/>
                </a:ln>
                <a:solidFill>
                  <a:srgbClr val="FFFFFF"/>
                </a:solidFill>
                <a:effectLst/>
                <a:uLnTx/>
                <a:uFillTx/>
                <a:latin typeface="Arial"/>
                <a:cs typeface="Arial"/>
                <a:sym typeface="Arial"/>
              </a:endParaRPr>
            </a:p>
          </p:txBody>
        </p:sp>
      </p:grpSp>
      <p:grpSp>
        <p:nvGrpSpPr>
          <p:cNvPr id="100" name="Group 99">
            <a:extLst>
              <a:ext uri="{FF2B5EF4-FFF2-40B4-BE49-F238E27FC236}">
                <a16:creationId xmlns:a16="http://schemas.microsoft.com/office/drawing/2014/main" id="{43CB3C1E-6832-ABCC-9DF2-8A3945E7DA11}"/>
              </a:ext>
            </a:extLst>
          </p:cNvPr>
          <p:cNvGrpSpPr/>
          <p:nvPr/>
        </p:nvGrpSpPr>
        <p:grpSpPr>
          <a:xfrm>
            <a:off x="8892581" y="1896477"/>
            <a:ext cx="1058420" cy="509469"/>
            <a:chOff x="8904660" y="3752802"/>
            <a:chExt cx="1058420" cy="509469"/>
          </a:xfrm>
        </p:grpSpPr>
        <p:sp>
          <p:nvSpPr>
            <p:cNvPr id="79" name="object 21">
              <a:extLst>
                <a:ext uri="{FF2B5EF4-FFF2-40B4-BE49-F238E27FC236}">
                  <a16:creationId xmlns:a16="http://schemas.microsoft.com/office/drawing/2014/main" id="{0DEE9A26-848D-79FD-B082-4672F48CEAB6}"/>
                </a:ext>
              </a:extLst>
            </p:cNvPr>
            <p:cNvSpPr txBox="1"/>
            <p:nvPr/>
          </p:nvSpPr>
          <p:spPr>
            <a:xfrm>
              <a:off x="8904660" y="3752802"/>
              <a:ext cx="1058417"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32" normalizeH="0" baseline="0" noProof="0">
                  <a:ln>
                    <a:noFill/>
                  </a:ln>
                  <a:solidFill>
                    <a:srgbClr val="FFFFFF"/>
                  </a:solidFill>
                  <a:effectLst/>
                  <a:uLnTx/>
                  <a:uFillTx/>
                  <a:latin typeface="Arial"/>
                  <a:cs typeface="Arial"/>
                  <a:sym typeface="Arial"/>
                </a:rPr>
                <a:t>15,</a:t>
              </a:r>
              <a:r>
                <a:rPr kumimoji="0" lang="en-US" sz="2400" b="1" i="0" u="none" strike="noStrike" kern="0" cap="none" spc="32" normalizeH="0" baseline="0" noProof="0">
                  <a:ln>
                    <a:noFill/>
                  </a:ln>
                  <a:solidFill>
                    <a:srgbClr val="FFFFFF"/>
                  </a:solidFill>
                  <a:effectLst/>
                  <a:uLnTx/>
                  <a:uFillTx/>
                  <a:latin typeface="Arial"/>
                  <a:cs typeface="Arial"/>
                  <a:sym typeface="Arial"/>
                </a:rPr>
                <a:t>945</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89" name="object 22">
              <a:extLst>
                <a:ext uri="{FF2B5EF4-FFF2-40B4-BE49-F238E27FC236}">
                  <a16:creationId xmlns:a16="http://schemas.microsoft.com/office/drawing/2014/main" id="{E2E92954-E361-D895-E9B4-A245026AE963}"/>
                </a:ext>
              </a:extLst>
            </p:cNvPr>
            <p:cNvSpPr txBox="1"/>
            <p:nvPr/>
          </p:nvSpPr>
          <p:spPr>
            <a:xfrm>
              <a:off x="8954631" y="4100158"/>
              <a:ext cx="1008449" cy="162113"/>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job</a:t>
              </a:r>
              <a:r>
                <a:rPr kumimoji="0" sz="1000" b="0" i="0" u="none" strike="noStrike" kern="0" cap="none" spc="-16"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placements</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grpSp>
      <p:grpSp>
        <p:nvGrpSpPr>
          <p:cNvPr id="91" name="Group 90">
            <a:extLst>
              <a:ext uri="{FF2B5EF4-FFF2-40B4-BE49-F238E27FC236}">
                <a16:creationId xmlns:a16="http://schemas.microsoft.com/office/drawing/2014/main" id="{08EED9C9-50C5-1242-4AB4-22040B4C703D}"/>
              </a:ext>
            </a:extLst>
          </p:cNvPr>
          <p:cNvGrpSpPr/>
          <p:nvPr/>
        </p:nvGrpSpPr>
        <p:grpSpPr>
          <a:xfrm>
            <a:off x="8428355" y="1998622"/>
            <a:ext cx="390143" cy="317076"/>
            <a:chOff x="3774821" y="3180714"/>
            <a:chExt cx="390143" cy="317076"/>
          </a:xfrm>
        </p:grpSpPr>
        <p:sp>
          <p:nvSpPr>
            <p:cNvPr id="92" name="object 36">
              <a:extLst>
                <a:ext uri="{FF2B5EF4-FFF2-40B4-BE49-F238E27FC236}">
                  <a16:creationId xmlns:a16="http://schemas.microsoft.com/office/drawing/2014/main" id="{83DACFF6-A1BD-DF30-73E9-6FC7F2D48451}"/>
                </a:ext>
              </a:extLst>
            </p:cNvPr>
            <p:cNvSpPr/>
            <p:nvPr/>
          </p:nvSpPr>
          <p:spPr>
            <a:xfrm>
              <a:off x="3829684" y="3180714"/>
              <a:ext cx="280670" cy="316865"/>
            </a:xfrm>
            <a:custGeom>
              <a:avLst/>
              <a:gdLst/>
              <a:ahLst/>
              <a:cxnLst/>
              <a:rect l="l" t="t" r="r" b="b"/>
              <a:pathLst>
                <a:path w="280670" h="316864">
                  <a:moveTo>
                    <a:pt x="100711" y="157987"/>
                  </a:moveTo>
                  <a:lnTo>
                    <a:pt x="87122" y="178308"/>
                  </a:lnTo>
                  <a:lnTo>
                    <a:pt x="74929" y="184912"/>
                  </a:lnTo>
                  <a:lnTo>
                    <a:pt x="62864" y="189737"/>
                  </a:lnTo>
                  <a:lnTo>
                    <a:pt x="51307" y="193801"/>
                  </a:lnTo>
                  <a:lnTo>
                    <a:pt x="40512" y="198755"/>
                  </a:lnTo>
                  <a:lnTo>
                    <a:pt x="17399" y="212598"/>
                  </a:lnTo>
                  <a:lnTo>
                    <a:pt x="3048" y="236982"/>
                  </a:lnTo>
                  <a:lnTo>
                    <a:pt x="0" y="262255"/>
                  </a:lnTo>
                  <a:lnTo>
                    <a:pt x="0" y="316864"/>
                  </a:lnTo>
                  <a:lnTo>
                    <a:pt x="12191" y="316864"/>
                  </a:lnTo>
                  <a:lnTo>
                    <a:pt x="12191" y="262255"/>
                  </a:lnTo>
                  <a:lnTo>
                    <a:pt x="12826" y="250825"/>
                  </a:lnTo>
                  <a:lnTo>
                    <a:pt x="21336" y="226440"/>
                  </a:lnTo>
                  <a:lnTo>
                    <a:pt x="45338" y="209296"/>
                  </a:lnTo>
                  <a:lnTo>
                    <a:pt x="66928" y="201168"/>
                  </a:lnTo>
                  <a:lnTo>
                    <a:pt x="78486" y="196214"/>
                  </a:lnTo>
                  <a:lnTo>
                    <a:pt x="90297" y="190626"/>
                  </a:lnTo>
                  <a:lnTo>
                    <a:pt x="107314" y="190626"/>
                  </a:lnTo>
                  <a:lnTo>
                    <a:pt x="99313" y="182372"/>
                  </a:lnTo>
                  <a:lnTo>
                    <a:pt x="106552" y="171831"/>
                  </a:lnTo>
                  <a:lnTo>
                    <a:pt x="181101" y="171831"/>
                  </a:lnTo>
                  <a:lnTo>
                    <a:pt x="181101" y="164464"/>
                  </a:lnTo>
                  <a:lnTo>
                    <a:pt x="140207" y="164464"/>
                  </a:lnTo>
                  <a:lnTo>
                    <a:pt x="115824" y="160400"/>
                  </a:lnTo>
                  <a:lnTo>
                    <a:pt x="115824" y="158750"/>
                  </a:lnTo>
                  <a:lnTo>
                    <a:pt x="103631" y="158750"/>
                  </a:lnTo>
                  <a:lnTo>
                    <a:pt x="100711" y="157987"/>
                  </a:lnTo>
                  <a:close/>
                </a:path>
                <a:path w="280670" h="316864">
                  <a:moveTo>
                    <a:pt x="219837" y="190626"/>
                  </a:moveTo>
                  <a:lnTo>
                    <a:pt x="189991" y="190626"/>
                  </a:lnTo>
                  <a:lnTo>
                    <a:pt x="201929" y="196214"/>
                  </a:lnTo>
                  <a:lnTo>
                    <a:pt x="213487" y="201168"/>
                  </a:lnTo>
                  <a:lnTo>
                    <a:pt x="224536" y="205232"/>
                  </a:lnTo>
                  <a:lnTo>
                    <a:pt x="234950" y="209296"/>
                  </a:lnTo>
                  <a:lnTo>
                    <a:pt x="259079" y="226440"/>
                  </a:lnTo>
                  <a:lnTo>
                    <a:pt x="267588" y="250825"/>
                  </a:lnTo>
                  <a:lnTo>
                    <a:pt x="268224" y="262255"/>
                  </a:lnTo>
                  <a:lnTo>
                    <a:pt x="268224" y="316864"/>
                  </a:lnTo>
                  <a:lnTo>
                    <a:pt x="280415" y="316864"/>
                  </a:lnTo>
                  <a:lnTo>
                    <a:pt x="280415" y="262255"/>
                  </a:lnTo>
                  <a:lnTo>
                    <a:pt x="277240" y="236982"/>
                  </a:lnTo>
                  <a:lnTo>
                    <a:pt x="263016" y="212598"/>
                  </a:lnTo>
                  <a:lnTo>
                    <a:pt x="239902" y="198755"/>
                  </a:lnTo>
                  <a:lnTo>
                    <a:pt x="219837" y="190626"/>
                  </a:lnTo>
                  <a:close/>
                </a:path>
                <a:path w="280670" h="316864">
                  <a:moveTo>
                    <a:pt x="107314" y="190626"/>
                  </a:moveTo>
                  <a:lnTo>
                    <a:pt x="90297" y="190626"/>
                  </a:lnTo>
                  <a:lnTo>
                    <a:pt x="114553" y="215011"/>
                  </a:lnTo>
                  <a:lnTo>
                    <a:pt x="140207" y="201930"/>
                  </a:lnTo>
                  <a:lnTo>
                    <a:pt x="178688" y="201930"/>
                  </a:lnTo>
                  <a:lnTo>
                    <a:pt x="180339" y="200406"/>
                  </a:lnTo>
                  <a:lnTo>
                    <a:pt x="116966" y="200406"/>
                  </a:lnTo>
                  <a:lnTo>
                    <a:pt x="107314" y="190626"/>
                  </a:lnTo>
                  <a:close/>
                </a:path>
                <a:path w="280670" h="316864">
                  <a:moveTo>
                    <a:pt x="178688" y="201930"/>
                  </a:moveTo>
                  <a:lnTo>
                    <a:pt x="140207" y="201930"/>
                  </a:lnTo>
                  <a:lnTo>
                    <a:pt x="165735" y="215011"/>
                  </a:lnTo>
                  <a:lnTo>
                    <a:pt x="178688" y="201930"/>
                  </a:lnTo>
                  <a:close/>
                </a:path>
                <a:path w="280670" h="316864">
                  <a:moveTo>
                    <a:pt x="140207" y="188087"/>
                  </a:moveTo>
                  <a:lnTo>
                    <a:pt x="116966" y="200406"/>
                  </a:lnTo>
                  <a:lnTo>
                    <a:pt x="163322" y="200406"/>
                  </a:lnTo>
                  <a:lnTo>
                    <a:pt x="140207" y="188087"/>
                  </a:lnTo>
                  <a:close/>
                </a:path>
                <a:path w="280670" h="316864">
                  <a:moveTo>
                    <a:pt x="181101" y="160147"/>
                  </a:moveTo>
                  <a:lnTo>
                    <a:pt x="181101" y="182372"/>
                  </a:lnTo>
                  <a:lnTo>
                    <a:pt x="163322" y="200406"/>
                  </a:lnTo>
                  <a:lnTo>
                    <a:pt x="180339" y="200406"/>
                  </a:lnTo>
                  <a:lnTo>
                    <a:pt x="189991" y="190626"/>
                  </a:lnTo>
                  <a:lnTo>
                    <a:pt x="219837" y="190626"/>
                  </a:lnTo>
                  <a:lnTo>
                    <a:pt x="217550" y="189737"/>
                  </a:lnTo>
                  <a:lnTo>
                    <a:pt x="205486" y="184912"/>
                  </a:lnTo>
                  <a:lnTo>
                    <a:pt x="193293" y="178308"/>
                  </a:lnTo>
                  <a:lnTo>
                    <a:pt x="188849" y="171831"/>
                  </a:lnTo>
                  <a:lnTo>
                    <a:pt x="184023" y="164464"/>
                  </a:lnTo>
                  <a:lnTo>
                    <a:pt x="181101" y="160147"/>
                  </a:lnTo>
                  <a:close/>
                </a:path>
                <a:path w="280670" h="316864">
                  <a:moveTo>
                    <a:pt x="181101" y="171831"/>
                  </a:moveTo>
                  <a:lnTo>
                    <a:pt x="173862" y="171831"/>
                  </a:lnTo>
                  <a:lnTo>
                    <a:pt x="181101" y="182372"/>
                  </a:lnTo>
                  <a:lnTo>
                    <a:pt x="181101" y="171831"/>
                  </a:lnTo>
                  <a:close/>
                </a:path>
                <a:path w="280670" h="316864">
                  <a:moveTo>
                    <a:pt x="173862" y="171831"/>
                  </a:moveTo>
                  <a:lnTo>
                    <a:pt x="106552" y="171831"/>
                  </a:lnTo>
                  <a:lnTo>
                    <a:pt x="140207" y="176784"/>
                  </a:lnTo>
                  <a:lnTo>
                    <a:pt x="173862" y="171831"/>
                  </a:lnTo>
                  <a:close/>
                </a:path>
                <a:path w="280670" h="316864">
                  <a:moveTo>
                    <a:pt x="188899" y="19304"/>
                  </a:moveTo>
                  <a:lnTo>
                    <a:pt x="188975" y="85471"/>
                  </a:lnTo>
                  <a:lnTo>
                    <a:pt x="177037" y="122936"/>
                  </a:lnTo>
                  <a:lnTo>
                    <a:pt x="164591" y="136271"/>
                  </a:lnTo>
                  <a:lnTo>
                    <a:pt x="164591" y="160400"/>
                  </a:lnTo>
                  <a:lnTo>
                    <a:pt x="140207" y="164464"/>
                  </a:lnTo>
                  <a:lnTo>
                    <a:pt x="181101" y="164464"/>
                  </a:lnTo>
                  <a:lnTo>
                    <a:pt x="181101" y="160147"/>
                  </a:lnTo>
                  <a:lnTo>
                    <a:pt x="180198" y="158750"/>
                  </a:lnTo>
                  <a:lnTo>
                    <a:pt x="176784" y="158750"/>
                  </a:lnTo>
                  <a:lnTo>
                    <a:pt x="176784" y="143383"/>
                  </a:lnTo>
                  <a:lnTo>
                    <a:pt x="201040" y="86360"/>
                  </a:lnTo>
                  <a:lnTo>
                    <a:pt x="201167" y="61087"/>
                  </a:lnTo>
                  <a:lnTo>
                    <a:pt x="200278" y="47244"/>
                  </a:lnTo>
                  <a:lnTo>
                    <a:pt x="200151" y="46355"/>
                  </a:lnTo>
                  <a:lnTo>
                    <a:pt x="197230" y="34162"/>
                  </a:lnTo>
                  <a:lnTo>
                    <a:pt x="192404" y="23622"/>
                  </a:lnTo>
                  <a:lnTo>
                    <a:pt x="188899" y="19304"/>
                  </a:lnTo>
                  <a:close/>
                </a:path>
                <a:path w="280670" h="316864">
                  <a:moveTo>
                    <a:pt x="140207" y="0"/>
                  </a:moveTo>
                  <a:lnTo>
                    <a:pt x="125856" y="762"/>
                  </a:lnTo>
                  <a:lnTo>
                    <a:pt x="94614" y="15494"/>
                  </a:lnTo>
                  <a:lnTo>
                    <a:pt x="80263" y="46355"/>
                  </a:lnTo>
                  <a:lnTo>
                    <a:pt x="79248" y="61087"/>
                  </a:lnTo>
                  <a:lnTo>
                    <a:pt x="79248" y="86360"/>
                  </a:lnTo>
                  <a:lnTo>
                    <a:pt x="84454" y="109982"/>
                  </a:lnTo>
                  <a:lnTo>
                    <a:pt x="91186" y="126237"/>
                  </a:lnTo>
                  <a:lnTo>
                    <a:pt x="98043" y="136779"/>
                  </a:lnTo>
                  <a:lnTo>
                    <a:pt x="103631" y="143383"/>
                  </a:lnTo>
                  <a:lnTo>
                    <a:pt x="103631" y="158750"/>
                  </a:lnTo>
                  <a:lnTo>
                    <a:pt x="115824" y="158750"/>
                  </a:lnTo>
                  <a:lnTo>
                    <a:pt x="115824" y="148971"/>
                  </a:lnTo>
                  <a:lnTo>
                    <a:pt x="164591" y="148971"/>
                  </a:lnTo>
                  <a:lnTo>
                    <a:pt x="164591" y="140081"/>
                  </a:lnTo>
                  <a:lnTo>
                    <a:pt x="130682" y="140081"/>
                  </a:lnTo>
                  <a:lnTo>
                    <a:pt x="121792" y="138430"/>
                  </a:lnTo>
                  <a:lnTo>
                    <a:pt x="96774" y="108331"/>
                  </a:lnTo>
                  <a:lnTo>
                    <a:pt x="91439" y="85471"/>
                  </a:lnTo>
                  <a:lnTo>
                    <a:pt x="91439" y="65150"/>
                  </a:lnTo>
                  <a:lnTo>
                    <a:pt x="109981" y="55372"/>
                  </a:lnTo>
                  <a:lnTo>
                    <a:pt x="141952" y="55372"/>
                  </a:lnTo>
                  <a:lnTo>
                    <a:pt x="131825" y="51308"/>
                  </a:lnTo>
                  <a:lnTo>
                    <a:pt x="91948" y="51308"/>
                  </a:lnTo>
                  <a:lnTo>
                    <a:pt x="93344" y="43180"/>
                  </a:lnTo>
                  <a:lnTo>
                    <a:pt x="95630" y="35813"/>
                  </a:lnTo>
                  <a:lnTo>
                    <a:pt x="118490" y="15494"/>
                  </a:lnTo>
                  <a:lnTo>
                    <a:pt x="140207" y="12192"/>
                  </a:lnTo>
                  <a:lnTo>
                    <a:pt x="181610" y="12192"/>
                  </a:lnTo>
                  <a:lnTo>
                    <a:pt x="177291" y="8889"/>
                  </a:lnTo>
                  <a:lnTo>
                    <a:pt x="166877" y="4063"/>
                  </a:lnTo>
                  <a:lnTo>
                    <a:pt x="154559" y="762"/>
                  </a:lnTo>
                  <a:lnTo>
                    <a:pt x="140207" y="0"/>
                  </a:lnTo>
                  <a:close/>
                </a:path>
                <a:path w="280670" h="316864">
                  <a:moveTo>
                    <a:pt x="179704" y="157987"/>
                  </a:moveTo>
                  <a:lnTo>
                    <a:pt x="176784" y="158750"/>
                  </a:lnTo>
                  <a:lnTo>
                    <a:pt x="180198" y="158750"/>
                  </a:lnTo>
                  <a:lnTo>
                    <a:pt x="179704" y="157987"/>
                  </a:lnTo>
                  <a:close/>
                </a:path>
                <a:path w="280670" h="316864">
                  <a:moveTo>
                    <a:pt x="164591" y="148971"/>
                  </a:moveTo>
                  <a:lnTo>
                    <a:pt x="115824" y="148971"/>
                  </a:lnTo>
                  <a:lnTo>
                    <a:pt x="122809" y="151511"/>
                  </a:lnTo>
                  <a:lnTo>
                    <a:pt x="127762" y="152273"/>
                  </a:lnTo>
                  <a:lnTo>
                    <a:pt x="147954" y="152273"/>
                  </a:lnTo>
                  <a:lnTo>
                    <a:pt x="155828" y="151511"/>
                  </a:lnTo>
                  <a:lnTo>
                    <a:pt x="164591" y="148971"/>
                  </a:lnTo>
                  <a:close/>
                </a:path>
                <a:path w="280670" h="316864">
                  <a:moveTo>
                    <a:pt x="164591" y="136271"/>
                  </a:moveTo>
                  <a:lnTo>
                    <a:pt x="158623" y="138430"/>
                  </a:lnTo>
                  <a:lnTo>
                    <a:pt x="149732" y="140081"/>
                  </a:lnTo>
                  <a:lnTo>
                    <a:pt x="164591" y="140081"/>
                  </a:lnTo>
                  <a:lnTo>
                    <a:pt x="164591" y="136271"/>
                  </a:lnTo>
                  <a:close/>
                </a:path>
                <a:path w="280670" h="316864">
                  <a:moveTo>
                    <a:pt x="141952" y="55372"/>
                  </a:moveTo>
                  <a:lnTo>
                    <a:pt x="109981" y="55372"/>
                  </a:lnTo>
                  <a:lnTo>
                    <a:pt x="170941" y="79756"/>
                  </a:lnTo>
                  <a:lnTo>
                    <a:pt x="188965" y="70871"/>
                  </a:lnTo>
                  <a:lnTo>
                    <a:pt x="188962" y="66801"/>
                  </a:lnTo>
                  <a:lnTo>
                    <a:pt x="170434" y="66801"/>
                  </a:lnTo>
                  <a:lnTo>
                    <a:pt x="141952" y="55372"/>
                  </a:lnTo>
                  <a:close/>
                </a:path>
                <a:path w="280670" h="316864">
                  <a:moveTo>
                    <a:pt x="188922" y="57784"/>
                  </a:moveTo>
                  <a:lnTo>
                    <a:pt x="170434" y="66801"/>
                  </a:lnTo>
                  <a:lnTo>
                    <a:pt x="188962" y="66801"/>
                  </a:lnTo>
                  <a:lnTo>
                    <a:pt x="188922" y="57784"/>
                  </a:lnTo>
                  <a:close/>
                </a:path>
                <a:path w="280670" h="316864">
                  <a:moveTo>
                    <a:pt x="181610" y="12192"/>
                  </a:moveTo>
                  <a:lnTo>
                    <a:pt x="140207" y="12192"/>
                  </a:lnTo>
                  <a:lnTo>
                    <a:pt x="151764" y="12954"/>
                  </a:lnTo>
                  <a:lnTo>
                    <a:pt x="177164" y="24384"/>
                  </a:lnTo>
                  <a:lnTo>
                    <a:pt x="187960" y="47244"/>
                  </a:lnTo>
                  <a:lnTo>
                    <a:pt x="188849" y="56768"/>
                  </a:lnTo>
                  <a:lnTo>
                    <a:pt x="188849" y="19304"/>
                  </a:lnTo>
                  <a:lnTo>
                    <a:pt x="185800" y="15494"/>
                  </a:lnTo>
                  <a:lnTo>
                    <a:pt x="181610" y="12192"/>
                  </a:lnTo>
                  <a:close/>
                </a:path>
                <a:path w="280670" h="316864">
                  <a:moveTo>
                    <a:pt x="109474" y="42290"/>
                  </a:moveTo>
                  <a:lnTo>
                    <a:pt x="91948" y="51308"/>
                  </a:lnTo>
                  <a:lnTo>
                    <a:pt x="131825" y="51308"/>
                  </a:lnTo>
                  <a:lnTo>
                    <a:pt x="109474" y="4229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object 8">
              <a:extLst>
                <a:ext uri="{FF2B5EF4-FFF2-40B4-BE49-F238E27FC236}">
                  <a16:creationId xmlns:a16="http://schemas.microsoft.com/office/drawing/2014/main" id="{797F3D31-38EE-308D-1CBE-ED4A5A3978ED}"/>
                </a:ext>
              </a:extLst>
            </p:cNvPr>
            <p:cNvSpPr/>
            <p:nvPr/>
          </p:nvSpPr>
          <p:spPr>
            <a:xfrm>
              <a:off x="3878453" y="3449530"/>
              <a:ext cx="12700" cy="48260"/>
            </a:xfrm>
            <a:custGeom>
              <a:avLst/>
              <a:gdLst/>
              <a:ahLst/>
              <a:cxnLst/>
              <a:rect l="l" t="t" r="r" b="b"/>
              <a:pathLst>
                <a:path w="12700" h="48260">
                  <a:moveTo>
                    <a:pt x="12191" y="0"/>
                  </a:moveTo>
                  <a:lnTo>
                    <a:pt x="0" y="0"/>
                  </a:lnTo>
                  <a:lnTo>
                    <a:pt x="0" y="48049"/>
                  </a:lnTo>
                  <a:lnTo>
                    <a:pt x="12191" y="48049"/>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4" name="object 9">
              <a:extLst>
                <a:ext uri="{FF2B5EF4-FFF2-40B4-BE49-F238E27FC236}">
                  <a16:creationId xmlns:a16="http://schemas.microsoft.com/office/drawing/2014/main" id="{5DF70BD9-C2FF-FFFA-340E-5E35A998B84F}"/>
                </a:ext>
              </a:extLst>
            </p:cNvPr>
            <p:cNvPicPr/>
            <p:nvPr/>
          </p:nvPicPr>
          <p:blipFill>
            <a:blip r:embed="rId16" cstate="screen">
              <a:extLst>
                <a:ext uri="{28A0092B-C50C-407E-A947-70E740481C1C}">
                  <a14:useLocalDpi xmlns:a14="http://schemas.microsoft.com/office/drawing/2010/main"/>
                </a:ext>
              </a:extLst>
            </a:blip>
            <a:stretch>
              <a:fillRect/>
            </a:stretch>
          </p:blipFill>
          <p:spPr>
            <a:xfrm>
              <a:off x="3774821" y="3260471"/>
              <a:ext cx="118999" cy="133603"/>
            </a:xfrm>
            <a:prstGeom prst="rect">
              <a:avLst/>
            </a:prstGeom>
          </p:spPr>
        </p:pic>
        <p:sp>
          <p:nvSpPr>
            <p:cNvPr id="95" name="object 17">
              <a:extLst>
                <a:ext uri="{FF2B5EF4-FFF2-40B4-BE49-F238E27FC236}">
                  <a16:creationId xmlns:a16="http://schemas.microsoft.com/office/drawing/2014/main" id="{3584B2A7-964D-655D-25D0-B592D03CA77F}"/>
                </a:ext>
              </a:extLst>
            </p:cNvPr>
            <p:cNvSpPr/>
            <p:nvPr/>
          </p:nvSpPr>
          <p:spPr>
            <a:xfrm>
              <a:off x="3963797" y="3400653"/>
              <a:ext cx="12700" cy="36830"/>
            </a:xfrm>
            <a:custGeom>
              <a:avLst/>
              <a:gdLst/>
              <a:ahLst/>
              <a:cxnLst/>
              <a:rect l="l" t="t" r="r" b="b"/>
              <a:pathLst>
                <a:path w="12700" h="36829">
                  <a:moveTo>
                    <a:pt x="12179" y="24384"/>
                  </a:moveTo>
                  <a:lnTo>
                    <a:pt x="0" y="24384"/>
                  </a:lnTo>
                  <a:lnTo>
                    <a:pt x="0" y="36601"/>
                  </a:lnTo>
                  <a:lnTo>
                    <a:pt x="12179" y="36601"/>
                  </a:lnTo>
                  <a:lnTo>
                    <a:pt x="12179" y="24384"/>
                  </a:lnTo>
                  <a:close/>
                </a:path>
                <a:path w="12700" h="36829">
                  <a:moveTo>
                    <a:pt x="12179" y="0"/>
                  </a:moveTo>
                  <a:lnTo>
                    <a:pt x="0" y="0"/>
                  </a:lnTo>
                  <a:lnTo>
                    <a:pt x="0" y="12217"/>
                  </a:lnTo>
                  <a:lnTo>
                    <a:pt x="12179" y="12217"/>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object 30">
              <a:extLst>
                <a:ext uri="{FF2B5EF4-FFF2-40B4-BE49-F238E27FC236}">
                  <a16:creationId xmlns:a16="http://schemas.microsoft.com/office/drawing/2014/main" id="{B22FC938-0961-70F8-B4CD-73C359FAE8BF}"/>
                </a:ext>
              </a:extLst>
            </p:cNvPr>
            <p:cNvSpPr/>
            <p:nvPr/>
          </p:nvSpPr>
          <p:spPr>
            <a:xfrm>
              <a:off x="4049140" y="3449530"/>
              <a:ext cx="12700" cy="48260"/>
            </a:xfrm>
            <a:custGeom>
              <a:avLst/>
              <a:gdLst/>
              <a:ahLst/>
              <a:cxnLst/>
              <a:rect l="l" t="t" r="r" b="b"/>
              <a:pathLst>
                <a:path w="12700" h="48260">
                  <a:moveTo>
                    <a:pt x="12191" y="0"/>
                  </a:moveTo>
                  <a:lnTo>
                    <a:pt x="0" y="0"/>
                  </a:lnTo>
                  <a:lnTo>
                    <a:pt x="0" y="48049"/>
                  </a:lnTo>
                  <a:lnTo>
                    <a:pt x="12191" y="48049"/>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7" name="object 48">
              <a:extLst>
                <a:ext uri="{FF2B5EF4-FFF2-40B4-BE49-F238E27FC236}">
                  <a16:creationId xmlns:a16="http://schemas.microsoft.com/office/drawing/2014/main" id="{94743DC5-298D-FC0F-D474-E7CEB0657975}"/>
                </a:ext>
              </a:extLst>
            </p:cNvPr>
            <p:cNvPicPr/>
            <p:nvPr/>
          </p:nvPicPr>
          <p:blipFill>
            <a:blip r:embed="rId17" cstate="screen">
              <a:extLst>
                <a:ext uri="{28A0092B-C50C-407E-A947-70E740481C1C}">
                  <a14:useLocalDpi xmlns:a14="http://schemas.microsoft.com/office/drawing/2010/main"/>
                </a:ext>
              </a:extLst>
            </a:blip>
            <a:stretch>
              <a:fillRect/>
            </a:stretch>
          </p:blipFill>
          <p:spPr>
            <a:xfrm>
              <a:off x="4045965" y="3260471"/>
              <a:ext cx="118999" cy="133603"/>
            </a:xfrm>
            <a:prstGeom prst="rect">
              <a:avLst/>
            </a:prstGeom>
          </p:spPr>
        </p:pic>
      </p:grpSp>
      <p:sp>
        <p:nvSpPr>
          <p:cNvPr id="98" name="object 97">
            <a:extLst>
              <a:ext uri="{FF2B5EF4-FFF2-40B4-BE49-F238E27FC236}">
                <a16:creationId xmlns:a16="http://schemas.microsoft.com/office/drawing/2014/main" id="{A4420CA4-D999-438E-7A7F-940186784846}"/>
              </a:ext>
            </a:extLst>
          </p:cNvPr>
          <p:cNvSpPr/>
          <p:nvPr/>
        </p:nvSpPr>
        <p:spPr>
          <a:xfrm>
            <a:off x="10253053" y="1998622"/>
            <a:ext cx="391795" cy="340360"/>
          </a:xfrm>
          <a:custGeom>
            <a:avLst/>
            <a:gdLst/>
            <a:ahLst/>
            <a:cxnLst/>
            <a:rect l="l" t="t" r="r" b="b"/>
            <a:pathLst>
              <a:path w="391795" h="340360">
                <a:moveTo>
                  <a:pt x="69342" y="181610"/>
                </a:moveTo>
                <a:lnTo>
                  <a:pt x="52197" y="181610"/>
                </a:lnTo>
                <a:lnTo>
                  <a:pt x="73660" y="203200"/>
                </a:lnTo>
                <a:lnTo>
                  <a:pt x="73660" y="222250"/>
                </a:lnTo>
                <a:lnTo>
                  <a:pt x="80390" y="228600"/>
                </a:lnTo>
                <a:lnTo>
                  <a:pt x="78486" y="231139"/>
                </a:lnTo>
                <a:lnTo>
                  <a:pt x="76200" y="234950"/>
                </a:lnTo>
                <a:lnTo>
                  <a:pt x="74422" y="238760"/>
                </a:lnTo>
                <a:lnTo>
                  <a:pt x="73660" y="243839"/>
                </a:lnTo>
                <a:lnTo>
                  <a:pt x="75564" y="252730"/>
                </a:lnTo>
                <a:lnTo>
                  <a:pt x="80899" y="261620"/>
                </a:lnTo>
                <a:lnTo>
                  <a:pt x="88646" y="266700"/>
                </a:lnTo>
                <a:lnTo>
                  <a:pt x="98044" y="267970"/>
                </a:lnTo>
                <a:lnTo>
                  <a:pt x="99949" y="276860"/>
                </a:lnTo>
                <a:lnTo>
                  <a:pt x="105283" y="285750"/>
                </a:lnTo>
                <a:lnTo>
                  <a:pt x="113030" y="290830"/>
                </a:lnTo>
                <a:lnTo>
                  <a:pt x="122427" y="293370"/>
                </a:lnTo>
                <a:lnTo>
                  <a:pt x="124333" y="302260"/>
                </a:lnTo>
                <a:lnTo>
                  <a:pt x="129667" y="309880"/>
                </a:lnTo>
                <a:lnTo>
                  <a:pt x="137413" y="314960"/>
                </a:lnTo>
                <a:lnTo>
                  <a:pt x="146812" y="317500"/>
                </a:lnTo>
                <a:lnTo>
                  <a:pt x="148717" y="326389"/>
                </a:lnTo>
                <a:lnTo>
                  <a:pt x="154050" y="334010"/>
                </a:lnTo>
                <a:lnTo>
                  <a:pt x="161798" y="339089"/>
                </a:lnTo>
                <a:lnTo>
                  <a:pt x="171196" y="340360"/>
                </a:lnTo>
                <a:lnTo>
                  <a:pt x="175895" y="340360"/>
                </a:lnTo>
                <a:lnTo>
                  <a:pt x="180212" y="339089"/>
                </a:lnTo>
                <a:lnTo>
                  <a:pt x="183896" y="336550"/>
                </a:lnTo>
                <a:lnTo>
                  <a:pt x="186436" y="334010"/>
                </a:lnTo>
                <a:lnTo>
                  <a:pt x="218186" y="334010"/>
                </a:lnTo>
                <a:lnTo>
                  <a:pt x="221742" y="331470"/>
                </a:lnTo>
                <a:lnTo>
                  <a:pt x="222504" y="330200"/>
                </a:lnTo>
                <a:lnTo>
                  <a:pt x="171196" y="330200"/>
                </a:lnTo>
                <a:lnTo>
                  <a:pt x="166497" y="327660"/>
                </a:lnTo>
                <a:lnTo>
                  <a:pt x="162560" y="325120"/>
                </a:lnTo>
                <a:lnTo>
                  <a:pt x="160020" y="321310"/>
                </a:lnTo>
                <a:lnTo>
                  <a:pt x="159004" y="317500"/>
                </a:lnTo>
                <a:lnTo>
                  <a:pt x="159004" y="316230"/>
                </a:lnTo>
                <a:lnTo>
                  <a:pt x="159765" y="313689"/>
                </a:lnTo>
                <a:lnTo>
                  <a:pt x="161036" y="311150"/>
                </a:lnTo>
                <a:lnTo>
                  <a:pt x="177800" y="311150"/>
                </a:lnTo>
                <a:lnTo>
                  <a:pt x="177800" y="308610"/>
                </a:lnTo>
                <a:lnTo>
                  <a:pt x="173949" y="304800"/>
                </a:lnTo>
                <a:lnTo>
                  <a:pt x="146812" y="304800"/>
                </a:lnTo>
                <a:lnTo>
                  <a:pt x="142112" y="303530"/>
                </a:lnTo>
                <a:lnTo>
                  <a:pt x="138175" y="300989"/>
                </a:lnTo>
                <a:lnTo>
                  <a:pt x="135636" y="297180"/>
                </a:lnTo>
                <a:lnTo>
                  <a:pt x="134620" y="293370"/>
                </a:lnTo>
                <a:lnTo>
                  <a:pt x="134620" y="290830"/>
                </a:lnTo>
                <a:lnTo>
                  <a:pt x="135382" y="289560"/>
                </a:lnTo>
                <a:lnTo>
                  <a:pt x="136651" y="288289"/>
                </a:lnTo>
                <a:lnTo>
                  <a:pt x="137287" y="285750"/>
                </a:lnTo>
                <a:lnTo>
                  <a:pt x="153415" y="285750"/>
                </a:lnTo>
                <a:lnTo>
                  <a:pt x="153415" y="284480"/>
                </a:lnTo>
                <a:lnTo>
                  <a:pt x="149733" y="280670"/>
                </a:lnTo>
                <a:lnTo>
                  <a:pt x="122427" y="280670"/>
                </a:lnTo>
                <a:lnTo>
                  <a:pt x="117729" y="279400"/>
                </a:lnTo>
                <a:lnTo>
                  <a:pt x="113792" y="276860"/>
                </a:lnTo>
                <a:lnTo>
                  <a:pt x="111251" y="273050"/>
                </a:lnTo>
                <a:lnTo>
                  <a:pt x="110236" y="267970"/>
                </a:lnTo>
                <a:lnTo>
                  <a:pt x="110236" y="266700"/>
                </a:lnTo>
                <a:lnTo>
                  <a:pt x="110998" y="265430"/>
                </a:lnTo>
                <a:lnTo>
                  <a:pt x="112268" y="262889"/>
                </a:lnTo>
                <a:lnTo>
                  <a:pt x="112902" y="262889"/>
                </a:lnTo>
                <a:lnTo>
                  <a:pt x="113411" y="261620"/>
                </a:lnTo>
                <a:lnTo>
                  <a:pt x="129032" y="261620"/>
                </a:lnTo>
                <a:lnTo>
                  <a:pt x="129032" y="260350"/>
                </a:lnTo>
                <a:lnTo>
                  <a:pt x="125095" y="256539"/>
                </a:lnTo>
                <a:lnTo>
                  <a:pt x="98044" y="256539"/>
                </a:lnTo>
                <a:lnTo>
                  <a:pt x="93345" y="255270"/>
                </a:lnTo>
                <a:lnTo>
                  <a:pt x="89408" y="252730"/>
                </a:lnTo>
                <a:lnTo>
                  <a:pt x="86868" y="248920"/>
                </a:lnTo>
                <a:lnTo>
                  <a:pt x="85851" y="243839"/>
                </a:lnTo>
                <a:lnTo>
                  <a:pt x="85851" y="242570"/>
                </a:lnTo>
                <a:lnTo>
                  <a:pt x="86613" y="241300"/>
                </a:lnTo>
                <a:lnTo>
                  <a:pt x="87884" y="238760"/>
                </a:lnTo>
                <a:lnTo>
                  <a:pt x="88519" y="238760"/>
                </a:lnTo>
                <a:lnTo>
                  <a:pt x="89026" y="237489"/>
                </a:lnTo>
                <a:lnTo>
                  <a:pt x="104648" y="237489"/>
                </a:lnTo>
                <a:lnTo>
                  <a:pt x="104648" y="236220"/>
                </a:lnTo>
                <a:lnTo>
                  <a:pt x="85851" y="217170"/>
                </a:lnTo>
                <a:lnTo>
                  <a:pt x="85851" y="198120"/>
                </a:lnTo>
                <a:lnTo>
                  <a:pt x="69342" y="181610"/>
                </a:lnTo>
                <a:close/>
              </a:path>
              <a:path w="391795" h="340360">
                <a:moveTo>
                  <a:pt x="218186" y="334010"/>
                </a:moveTo>
                <a:lnTo>
                  <a:pt x="186436" y="334010"/>
                </a:lnTo>
                <a:lnTo>
                  <a:pt x="189102" y="336550"/>
                </a:lnTo>
                <a:lnTo>
                  <a:pt x="192786" y="339089"/>
                </a:lnTo>
                <a:lnTo>
                  <a:pt x="197104" y="340360"/>
                </a:lnTo>
                <a:lnTo>
                  <a:pt x="209550" y="340360"/>
                </a:lnTo>
                <a:lnTo>
                  <a:pt x="216408" y="336550"/>
                </a:lnTo>
                <a:lnTo>
                  <a:pt x="218186" y="334010"/>
                </a:lnTo>
                <a:close/>
              </a:path>
              <a:path w="391795" h="340360">
                <a:moveTo>
                  <a:pt x="177800" y="308610"/>
                </a:moveTo>
                <a:lnTo>
                  <a:pt x="177800" y="326389"/>
                </a:lnTo>
                <a:lnTo>
                  <a:pt x="177037" y="326389"/>
                </a:lnTo>
                <a:lnTo>
                  <a:pt x="176149" y="327660"/>
                </a:lnTo>
                <a:lnTo>
                  <a:pt x="173989" y="328930"/>
                </a:lnTo>
                <a:lnTo>
                  <a:pt x="172593" y="330200"/>
                </a:lnTo>
                <a:lnTo>
                  <a:pt x="200279" y="330200"/>
                </a:lnTo>
                <a:lnTo>
                  <a:pt x="199009" y="328930"/>
                </a:lnTo>
                <a:lnTo>
                  <a:pt x="195452" y="326389"/>
                </a:lnTo>
                <a:lnTo>
                  <a:pt x="179959" y="311150"/>
                </a:lnTo>
                <a:lnTo>
                  <a:pt x="177800" y="308610"/>
                </a:lnTo>
                <a:close/>
              </a:path>
              <a:path w="391795" h="340360">
                <a:moveTo>
                  <a:pt x="167132" y="248920"/>
                </a:moveTo>
                <a:lnTo>
                  <a:pt x="163195" y="248920"/>
                </a:lnTo>
                <a:lnTo>
                  <a:pt x="158496" y="254000"/>
                </a:lnTo>
                <a:lnTo>
                  <a:pt x="158496" y="257810"/>
                </a:lnTo>
                <a:lnTo>
                  <a:pt x="211200" y="311150"/>
                </a:lnTo>
                <a:lnTo>
                  <a:pt x="213233" y="313689"/>
                </a:lnTo>
                <a:lnTo>
                  <a:pt x="213868" y="316230"/>
                </a:lnTo>
                <a:lnTo>
                  <a:pt x="213868" y="317500"/>
                </a:lnTo>
                <a:lnTo>
                  <a:pt x="212979" y="321310"/>
                </a:lnTo>
                <a:lnTo>
                  <a:pt x="210312" y="325120"/>
                </a:lnTo>
                <a:lnTo>
                  <a:pt x="206501" y="327660"/>
                </a:lnTo>
                <a:lnTo>
                  <a:pt x="201675" y="330200"/>
                </a:lnTo>
                <a:lnTo>
                  <a:pt x="222504" y="330200"/>
                </a:lnTo>
                <a:lnTo>
                  <a:pt x="225044" y="323850"/>
                </a:lnTo>
                <a:lnTo>
                  <a:pt x="253873" y="323850"/>
                </a:lnTo>
                <a:lnTo>
                  <a:pt x="259207" y="317500"/>
                </a:lnTo>
                <a:lnTo>
                  <a:pt x="236855" y="317500"/>
                </a:lnTo>
                <a:lnTo>
                  <a:pt x="235585" y="316230"/>
                </a:lnTo>
                <a:lnTo>
                  <a:pt x="232029" y="313689"/>
                </a:lnTo>
                <a:lnTo>
                  <a:pt x="167132" y="248920"/>
                </a:lnTo>
                <a:close/>
              </a:path>
              <a:path w="391795" h="340360">
                <a:moveTo>
                  <a:pt x="253873" y="323850"/>
                </a:moveTo>
                <a:lnTo>
                  <a:pt x="225044" y="323850"/>
                </a:lnTo>
                <a:lnTo>
                  <a:pt x="228219" y="326389"/>
                </a:lnTo>
                <a:lnTo>
                  <a:pt x="233299" y="330200"/>
                </a:lnTo>
                <a:lnTo>
                  <a:pt x="238251" y="330200"/>
                </a:lnTo>
                <a:lnTo>
                  <a:pt x="246761" y="327660"/>
                </a:lnTo>
                <a:lnTo>
                  <a:pt x="253873" y="323850"/>
                </a:lnTo>
                <a:close/>
              </a:path>
              <a:path w="391795" h="340360">
                <a:moveTo>
                  <a:pt x="177800" y="311150"/>
                </a:moveTo>
                <a:lnTo>
                  <a:pt x="162179" y="311150"/>
                </a:lnTo>
                <a:lnTo>
                  <a:pt x="177800" y="326389"/>
                </a:lnTo>
                <a:lnTo>
                  <a:pt x="177800" y="311150"/>
                </a:lnTo>
                <a:close/>
              </a:path>
              <a:path w="391795" h="340360">
                <a:moveTo>
                  <a:pt x="191515" y="224789"/>
                </a:moveTo>
                <a:lnTo>
                  <a:pt x="187579" y="224789"/>
                </a:lnTo>
                <a:lnTo>
                  <a:pt x="182880" y="229870"/>
                </a:lnTo>
                <a:lnTo>
                  <a:pt x="182880" y="233680"/>
                </a:lnTo>
                <a:lnTo>
                  <a:pt x="247776" y="298450"/>
                </a:lnTo>
                <a:lnTo>
                  <a:pt x="249809" y="302260"/>
                </a:lnTo>
                <a:lnTo>
                  <a:pt x="250444" y="303530"/>
                </a:lnTo>
                <a:lnTo>
                  <a:pt x="250444" y="304800"/>
                </a:lnTo>
                <a:lnTo>
                  <a:pt x="249555" y="308610"/>
                </a:lnTo>
                <a:lnTo>
                  <a:pt x="246887" y="313689"/>
                </a:lnTo>
                <a:lnTo>
                  <a:pt x="243077" y="316230"/>
                </a:lnTo>
                <a:lnTo>
                  <a:pt x="238251" y="317500"/>
                </a:lnTo>
                <a:lnTo>
                  <a:pt x="259207" y="317500"/>
                </a:lnTo>
                <a:lnTo>
                  <a:pt x="262255" y="308610"/>
                </a:lnTo>
                <a:lnTo>
                  <a:pt x="278257" y="308610"/>
                </a:lnTo>
                <a:lnTo>
                  <a:pt x="286004" y="303530"/>
                </a:lnTo>
                <a:lnTo>
                  <a:pt x="289560" y="298450"/>
                </a:lnTo>
                <a:lnTo>
                  <a:pt x="266064" y="298450"/>
                </a:lnTo>
                <a:lnTo>
                  <a:pt x="262509" y="295910"/>
                </a:lnTo>
                <a:lnTo>
                  <a:pt x="191515" y="224789"/>
                </a:lnTo>
                <a:close/>
              </a:path>
              <a:path w="391795" h="340360">
                <a:moveTo>
                  <a:pt x="278257" y="308610"/>
                </a:moveTo>
                <a:lnTo>
                  <a:pt x="262255" y="308610"/>
                </a:lnTo>
                <a:lnTo>
                  <a:pt x="264287" y="309880"/>
                </a:lnTo>
                <a:lnTo>
                  <a:pt x="266573" y="311150"/>
                </a:lnTo>
                <a:lnTo>
                  <a:pt x="268732" y="311150"/>
                </a:lnTo>
                <a:lnTo>
                  <a:pt x="278257" y="308610"/>
                </a:lnTo>
                <a:close/>
              </a:path>
              <a:path w="391795" h="340360">
                <a:moveTo>
                  <a:pt x="153415" y="284480"/>
                </a:moveTo>
                <a:lnTo>
                  <a:pt x="153415" y="302260"/>
                </a:lnTo>
                <a:lnTo>
                  <a:pt x="151764" y="302260"/>
                </a:lnTo>
                <a:lnTo>
                  <a:pt x="149606" y="304800"/>
                </a:lnTo>
                <a:lnTo>
                  <a:pt x="173949" y="304800"/>
                </a:lnTo>
                <a:lnTo>
                  <a:pt x="153415" y="284480"/>
                </a:lnTo>
                <a:close/>
              </a:path>
              <a:path w="391795" h="340360">
                <a:moveTo>
                  <a:pt x="153415" y="285750"/>
                </a:moveTo>
                <a:lnTo>
                  <a:pt x="137795" y="285750"/>
                </a:lnTo>
                <a:lnTo>
                  <a:pt x="153415" y="302260"/>
                </a:lnTo>
                <a:lnTo>
                  <a:pt x="153415" y="285750"/>
                </a:lnTo>
                <a:close/>
              </a:path>
              <a:path w="391795" h="340360">
                <a:moveTo>
                  <a:pt x="215900" y="200660"/>
                </a:moveTo>
                <a:lnTo>
                  <a:pt x="211962" y="200660"/>
                </a:lnTo>
                <a:lnTo>
                  <a:pt x="207263" y="204470"/>
                </a:lnTo>
                <a:lnTo>
                  <a:pt x="207263" y="209550"/>
                </a:lnTo>
                <a:lnTo>
                  <a:pt x="278257" y="279400"/>
                </a:lnTo>
                <a:lnTo>
                  <a:pt x="280288" y="284480"/>
                </a:lnTo>
                <a:lnTo>
                  <a:pt x="280924" y="284480"/>
                </a:lnTo>
                <a:lnTo>
                  <a:pt x="280924" y="285750"/>
                </a:lnTo>
                <a:lnTo>
                  <a:pt x="280035" y="290830"/>
                </a:lnTo>
                <a:lnTo>
                  <a:pt x="277368" y="295910"/>
                </a:lnTo>
                <a:lnTo>
                  <a:pt x="273558" y="298450"/>
                </a:lnTo>
                <a:lnTo>
                  <a:pt x="289560" y="298450"/>
                </a:lnTo>
                <a:lnTo>
                  <a:pt x="291211" y="295910"/>
                </a:lnTo>
                <a:lnTo>
                  <a:pt x="293115" y="285750"/>
                </a:lnTo>
                <a:lnTo>
                  <a:pt x="293115" y="281939"/>
                </a:lnTo>
                <a:lnTo>
                  <a:pt x="290195" y="276860"/>
                </a:lnTo>
                <a:lnTo>
                  <a:pt x="287909" y="273050"/>
                </a:lnTo>
                <a:lnTo>
                  <a:pt x="294894" y="270510"/>
                </a:lnTo>
                <a:lnTo>
                  <a:pt x="300482" y="264160"/>
                </a:lnTo>
                <a:lnTo>
                  <a:pt x="301751" y="261620"/>
                </a:lnTo>
                <a:lnTo>
                  <a:pt x="278257" y="261620"/>
                </a:lnTo>
                <a:lnTo>
                  <a:pt x="274700" y="259080"/>
                </a:lnTo>
                <a:lnTo>
                  <a:pt x="273050" y="257810"/>
                </a:lnTo>
                <a:lnTo>
                  <a:pt x="215900" y="200660"/>
                </a:lnTo>
                <a:close/>
              </a:path>
              <a:path w="391795" h="340360">
                <a:moveTo>
                  <a:pt x="129032" y="260350"/>
                </a:moveTo>
                <a:lnTo>
                  <a:pt x="129032" y="276860"/>
                </a:lnTo>
                <a:lnTo>
                  <a:pt x="128270" y="276860"/>
                </a:lnTo>
                <a:lnTo>
                  <a:pt x="127381" y="278130"/>
                </a:lnTo>
                <a:lnTo>
                  <a:pt x="125222" y="279400"/>
                </a:lnTo>
                <a:lnTo>
                  <a:pt x="123825" y="280670"/>
                </a:lnTo>
                <a:lnTo>
                  <a:pt x="149733" y="280670"/>
                </a:lnTo>
                <a:lnTo>
                  <a:pt x="130810" y="261620"/>
                </a:lnTo>
                <a:lnTo>
                  <a:pt x="129032" y="260350"/>
                </a:lnTo>
                <a:close/>
              </a:path>
              <a:path w="391795" h="340360">
                <a:moveTo>
                  <a:pt x="129032" y="261620"/>
                </a:moveTo>
                <a:lnTo>
                  <a:pt x="113411" y="261620"/>
                </a:lnTo>
                <a:lnTo>
                  <a:pt x="129032" y="276860"/>
                </a:lnTo>
                <a:lnTo>
                  <a:pt x="129032" y="261620"/>
                </a:lnTo>
                <a:close/>
              </a:path>
              <a:path w="391795" h="340360">
                <a:moveTo>
                  <a:pt x="330200" y="156210"/>
                </a:moveTo>
                <a:lnTo>
                  <a:pt x="330200" y="173989"/>
                </a:lnTo>
                <a:lnTo>
                  <a:pt x="311404" y="193039"/>
                </a:lnTo>
                <a:lnTo>
                  <a:pt x="311404" y="204470"/>
                </a:lnTo>
                <a:lnTo>
                  <a:pt x="293115" y="223520"/>
                </a:lnTo>
                <a:lnTo>
                  <a:pt x="293115" y="250189"/>
                </a:lnTo>
                <a:lnTo>
                  <a:pt x="292226" y="254000"/>
                </a:lnTo>
                <a:lnTo>
                  <a:pt x="289560" y="259080"/>
                </a:lnTo>
                <a:lnTo>
                  <a:pt x="285750" y="261620"/>
                </a:lnTo>
                <a:lnTo>
                  <a:pt x="301751" y="261620"/>
                </a:lnTo>
                <a:lnTo>
                  <a:pt x="304038" y="257810"/>
                </a:lnTo>
                <a:lnTo>
                  <a:pt x="305308" y="250189"/>
                </a:lnTo>
                <a:lnTo>
                  <a:pt x="304673" y="245110"/>
                </a:lnTo>
                <a:lnTo>
                  <a:pt x="302768" y="241300"/>
                </a:lnTo>
                <a:lnTo>
                  <a:pt x="300609" y="237489"/>
                </a:lnTo>
                <a:lnTo>
                  <a:pt x="298704" y="234950"/>
                </a:lnTo>
                <a:lnTo>
                  <a:pt x="323596" y="209550"/>
                </a:lnTo>
                <a:lnTo>
                  <a:pt x="323596" y="198120"/>
                </a:lnTo>
                <a:lnTo>
                  <a:pt x="339089" y="181610"/>
                </a:lnTo>
                <a:lnTo>
                  <a:pt x="357250" y="181610"/>
                </a:lnTo>
                <a:lnTo>
                  <a:pt x="368681" y="170180"/>
                </a:lnTo>
                <a:lnTo>
                  <a:pt x="344424" y="170180"/>
                </a:lnTo>
                <a:lnTo>
                  <a:pt x="330200" y="156210"/>
                </a:lnTo>
                <a:close/>
              </a:path>
              <a:path w="391795" h="340360">
                <a:moveTo>
                  <a:pt x="104648" y="236220"/>
                </a:moveTo>
                <a:lnTo>
                  <a:pt x="104648" y="252730"/>
                </a:lnTo>
                <a:lnTo>
                  <a:pt x="103886" y="254000"/>
                </a:lnTo>
                <a:lnTo>
                  <a:pt x="102997" y="254000"/>
                </a:lnTo>
                <a:lnTo>
                  <a:pt x="100837" y="255270"/>
                </a:lnTo>
                <a:lnTo>
                  <a:pt x="99440" y="256539"/>
                </a:lnTo>
                <a:lnTo>
                  <a:pt x="125095" y="256539"/>
                </a:lnTo>
                <a:lnTo>
                  <a:pt x="104648" y="236220"/>
                </a:lnTo>
                <a:close/>
              </a:path>
              <a:path w="391795" h="340360">
                <a:moveTo>
                  <a:pt x="104648" y="237489"/>
                </a:moveTo>
                <a:lnTo>
                  <a:pt x="89026" y="237489"/>
                </a:lnTo>
                <a:lnTo>
                  <a:pt x="104648" y="252730"/>
                </a:lnTo>
                <a:lnTo>
                  <a:pt x="104648" y="237489"/>
                </a:lnTo>
                <a:close/>
              </a:path>
              <a:path w="391795" h="340360">
                <a:moveTo>
                  <a:pt x="219963" y="128270"/>
                </a:moveTo>
                <a:lnTo>
                  <a:pt x="207772" y="128270"/>
                </a:lnTo>
                <a:lnTo>
                  <a:pt x="207772" y="161289"/>
                </a:lnTo>
                <a:lnTo>
                  <a:pt x="290449" y="243839"/>
                </a:lnTo>
                <a:lnTo>
                  <a:pt x="292481" y="247650"/>
                </a:lnTo>
                <a:lnTo>
                  <a:pt x="293115" y="248920"/>
                </a:lnTo>
                <a:lnTo>
                  <a:pt x="293115" y="226060"/>
                </a:lnTo>
                <a:lnTo>
                  <a:pt x="290068" y="226060"/>
                </a:lnTo>
                <a:lnTo>
                  <a:pt x="240792" y="176530"/>
                </a:lnTo>
                <a:lnTo>
                  <a:pt x="244348" y="176530"/>
                </a:lnTo>
                <a:lnTo>
                  <a:pt x="253873" y="175260"/>
                </a:lnTo>
                <a:lnTo>
                  <a:pt x="261620" y="170180"/>
                </a:lnTo>
                <a:lnTo>
                  <a:pt x="265302" y="163830"/>
                </a:lnTo>
                <a:lnTo>
                  <a:pt x="228600" y="163830"/>
                </a:lnTo>
                <a:lnTo>
                  <a:pt x="219963" y="156210"/>
                </a:lnTo>
                <a:lnTo>
                  <a:pt x="219963" y="128270"/>
                </a:lnTo>
                <a:close/>
              </a:path>
              <a:path w="391795" h="340360">
                <a:moveTo>
                  <a:pt x="293115" y="223520"/>
                </a:moveTo>
                <a:lnTo>
                  <a:pt x="290068" y="226060"/>
                </a:lnTo>
                <a:lnTo>
                  <a:pt x="293115" y="226060"/>
                </a:lnTo>
                <a:lnTo>
                  <a:pt x="293115" y="223520"/>
                </a:lnTo>
                <a:close/>
              </a:path>
              <a:path w="391795" h="340360">
                <a:moveTo>
                  <a:pt x="8636" y="139700"/>
                </a:moveTo>
                <a:lnTo>
                  <a:pt x="4699" y="139700"/>
                </a:lnTo>
                <a:lnTo>
                  <a:pt x="0" y="144780"/>
                </a:lnTo>
                <a:lnTo>
                  <a:pt x="0" y="148589"/>
                </a:lnTo>
                <a:lnTo>
                  <a:pt x="33909" y="181610"/>
                </a:lnTo>
                <a:lnTo>
                  <a:pt x="35560" y="182880"/>
                </a:lnTo>
                <a:lnTo>
                  <a:pt x="51308" y="182880"/>
                </a:lnTo>
                <a:lnTo>
                  <a:pt x="52197" y="181610"/>
                </a:lnTo>
                <a:lnTo>
                  <a:pt x="69342" y="181610"/>
                </a:lnTo>
                <a:lnTo>
                  <a:pt x="60960" y="173989"/>
                </a:lnTo>
                <a:lnTo>
                  <a:pt x="64769" y="170180"/>
                </a:lnTo>
                <a:lnTo>
                  <a:pt x="39624" y="170180"/>
                </a:lnTo>
                <a:lnTo>
                  <a:pt x="8636" y="139700"/>
                </a:lnTo>
                <a:close/>
              </a:path>
              <a:path w="391795" h="340360">
                <a:moveTo>
                  <a:pt x="357250" y="181610"/>
                </a:moveTo>
                <a:lnTo>
                  <a:pt x="339089" y="181610"/>
                </a:lnTo>
                <a:lnTo>
                  <a:pt x="339979" y="182880"/>
                </a:lnTo>
                <a:lnTo>
                  <a:pt x="355726" y="182880"/>
                </a:lnTo>
                <a:lnTo>
                  <a:pt x="357250" y="181610"/>
                </a:lnTo>
                <a:close/>
              </a:path>
              <a:path w="391795" h="340360">
                <a:moveTo>
                  <a:pt x="270890" y="97789"/>
                </a:moveTo>
                <a:lnTo>
                  <a:pt x="254000" y="97789"/>
                </a:lnTo>
                <a:lnTo>
                  <a:pt x="330200" y="173989"/>
                </a:lnTo>
                <a:lnTo>
                  <a:pt x="330200" y="156210"/>
                </a:lnTo>
                <a:lnTo>
                  <a:pt x="270890" y="97789"/>
                </a:lnTo>
                <a:close/>
              </a:path>
              <a:path w="391795" h="340360">
                <a:moveTo>
                  <a:pt x="87884" y="0"/>
                </a:moveTo>
                <a:lnTo>
                  <a:pt x="83947" y="0"/>
                </a:lnTo>
                <a:lnTo>
                  <a:pt x="79248" y="3810"/>
                </a:lnTo>
                <a:lnTo>
                  <a:pt x="79248" y="7620"/>
                </a:lnTo>
                <a:lnTo>
                  <a:pt x="140715" y="69850"/>
                </a:lnTo>
                <a:lnTo>
                  <a:pt x="140715" y="77470"/>
                </a:lnTo>
                <a:lnTo>
                  <a:pt x="46736" y="170180"/>
                </a:lnTo>
                <a:lnTo>
                  <a:pt x="64769" y="170180"/>
                </a:lnTo>
                <a:lnTo>
                  <a:pt x="137160" y="97789"/>
                </a:lnTo>
                <a:lnTo>
                  <a:pt x="270890" y="97789"/>
                </a:lnTo>
                <a:lnTo>
                  <a:pt x="258699" y="85089"/>
                </a:lnTo>
                <a:lnTo>
                  <a:pt x="149351" y="85089"/>
                </a:lnTo>
                <a:lnTo>
                  <a:pt x="152273" y="82550"/>
                </a:lnTo>
                <a:lnTo>
                  <a:pt x="152908" y="81280"/>
                </a:lnTo>
                <a:lnTo>
                  <a:pt x="152908" y="66039"/>
                </a:lnTo>
                <a:lnTo>
                  <a:pt x="152273" y="63500"/>
                </a:lnTo>
                <a:lnTo>
                  <a:pt x="87884" y="0"/>
                </a:lnTo>
                <a:close/>
              </a:path>
              <a:path w="391795" h="340360">
                <a:moveTo>
                  <a:pt x="386588" y="139700"/>
                </a:moveTo>
                <a:lnTo>
                  <a:pt x="382650" y="139700"/>
                </a:lnTo>
                <a:lnTo>
                  <a:pt x="351663" y="170180"/>
                </a:lnTo>
                <a:lnTo>
                  <a:pt x="368681" y="170180"/>
                </a:lnTo>
                <a:lnTo>
                  <a:pt x="391287" y="148589"/>
                </a:lnTo>
                <a:lnTo>
                  <a:pt x="391287" y="144780"/>
                </a:lnTo>
                <a:lnTo>
                  <a:pt x="386588" y="139700"/>
                </a:lnTo>
                <a:close/>
              </a:path>
              <a:path w="391795" h="340360">
                <a:moveTo>
                  <a:pt x="179832" y="97789"/>
                </a:moveTo>
                <a:lnTo>
                  <a:pt x="162687" y="97789"/>
                </a:lnTo>
                <a:lnTo>
                  <a:pt x="136398" y="123189"/>
                </a:lnTo>
                <a:lnTo>
                  <a:pt x="132461" y="129539"/>
                </a:lnTo>
                <a:lnTo>
                  <a:pt x="129794" y="134620"/>
                </a:lnTo>
                <a:lnTo>
                  <a:pt x="128524" y="139700"/>
                </a:lnTo>
                <a:lnTo>
                  <a:pt x="130429" y="149860"/>
                </a:lnTo>
                <a:lnTo>
                  <a:pt x="135762" y="157480"/>
                </a:lnTo>
                <a:lnTo>
                  <a:pt x="143510" y="162560"/>
                </a:lnTo>
                <a:lnTo>
                  <a:pt x="152908" y="163830"/>
                </a:lnTo>
                <a:lnTo>
                  <a:pt x="161162" y="163830"/>
                </a:lnTo>
                <a:lnTo>
                  <a:pt x="164464" y="161289"/>
                </a:lnTo>
                <a:lnTo>
                  <a:pt x="169418" y="156210"/>
                </a:lnTo>
                <a:lnTo>
                  <a:pt x="174371" y="152400"/>
                </a:lnTo>
                <a:lnTo>
                  <a:pt x="152908" y="152400"/>
                </a:lnTo>
                <a:lnTo>
                  <a:pt x="148209" y="151130"/>
                </a:lnTo>
                <a:lnTo>
                  <a:pt x="144272" y="148589"/>
                </a:lnTo>
                <a:lnTo>
                  <a:pt x="141732" y="144780"/>
                </a:lnTo>
                <a:lnTo>
                  <a:pt x="140715" y="139700"/>
                </a:lnTo>
                <a:lnTo>
                  <a:pt x="140715" y="138430"/>
                </a:lnTo>
                <a:lnTo>
                  <a:pt x="141477" y="137160"/>
                </a:lnTo>
                <a:lnTo>
                  <a:pt x="143383" y="134620"/>
                </a:lnTo>
                <a:lnTo>
                  <a:pt x="179832" y="97789"/>
                </a:lnTo>
                <a:close/>
              </a:path>
              <a:path w="391795" h="340360">
                <a:moveTo>
                  <a:pt x="268732" y="152400"/>
                </a:moveTo>
                <a:lnTo>
                  <a:pt x="256539" y="152400"/>
                </a:lnTo>
                <a:lnTo>
                  <a:pt x="255650" y="156210"/>
                </a:lnTo>
                <a:lnTo>
                  <a:pt x="252984" y="161289"/>
                </a:lnTo>
                <a:lnTo>
                  <a:pt x="249174" y="163830"/>
                </a:lnTo>
                <a:lnTo>
                  <a:pt x="265302" y="163830"/>
                </a:lnTo>
                <a:lnTo>
                  <a:pt x="266826" y="161289"/>
                </a:lnTo>
                <a:lnTo>
                  <a:pt x="268732" y="152400"/>
                </a:lnTo>
                <a:close/>
              </a:path>
              <a:path w="391795" h="340360">
                <a:moveTo>
                  <a:pt x="219963" y="116839"/>
                </a:moveTo>
                <a:lnTo>
                  <a:pt x="193039" y="116839"/>
                </a:lnTo>
                <a:lnTo>
                  <a:pt x="159131" y="149860"/>
                </a:lnTo>
                <a:lnTo>
                  <a:pt x="155701" y="152400"/>
                </a:lnTo>
                <a:lnTo>
                  <a:pt x="174371" y="152400"/>
                </a:lnTo>
                <a:lnTo>
                  <a:pt x="198120" y="128270"/>
                </a:lnTo>
                <a:lnTo>
                  <a:pt x="219963" y="128270"/>
                </a:lnTo>
                <a:lnTo>
                  <a:pt x="219963" y="116839"/>
                </a:lnTo>
                <a:close/>
              </a:path>
              <a:path w="391795" h="340360">
                <a:moveTo>
                  <a:pt x="307339" y="0"/>
                </a:moveTo>
                <a:lnTo>
                  <a:pt x="303402" y="0"/>
                </a:lnTo>
                <a:lnTo>
                  <a:pt x="238887" y="63500"/>
                </a:lnTo>
                <a:lnTo>
                  <a:pt x="238251" y="66039"/>
                </a:lnTo>
                <a:lnTo>
                  <a:pt x="238251" y="81280"/>
                </a:lnTo>
                <a:lnTo>
                  <a:pt x="238887" y="82550"/>
                </a:lnTo>
                <a:lnTo>
                  <a:pt x="241808" y="85089"/>
                </a:lnTo>
                <a:lnTo>
                  <a:pt x="258699" y="85089"/>
                </a:lnTo>
                <a:lnTo>
                  <a:pt x="250444" y="77470"/>
                </a:lnTo>
                <a:lnTo>
                  <a:pt x="250444" y="69850"/>
                </a:lnTo>
                <a:lnTo>
                  <a:pt x="312038" y="7620"/>
                </a:lnTo>
                <a:lnTo>
                  <a:pt x="312038" y="3810"/>
                </a:lnTo>
                <a:lnTo>
                  <a:pt x="30733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object 24">
            <a:extLst>
              <a:ext uri="{FF2B5EF4-FFF2-40B4-BE49-F238E27FC236}">
                <a16:creationId xmlns:a16="http://schemas.microsoft.com/office/drawing/2014/main" id="{44A47A7F-B8B0-137D-6F6C-BA25A14D6AB5}"/>
              </a:ext>
            </a:extLst>
          </p:cNvPr>
          <p:cNvSpPr txBox="1"/>
          <p:nvPr/>
        </p:nvSpPr>
        <p:spPr>
          <a:xfrm>
            <a:off x="10719640" y="2246163"/>
            <a:ext cx="1155771" cy="152431"/>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900" b="0" i="0" u="none" strike="noStrike" kern="0" cap="none" spc="0" normalizeH="0" baseline="0" noProof="0">
                <a:ln>
                  <a:noFill/>
                </a:ln>
                <a:solidFill>
                  <a:srgbClr val="FFFFFF"/>
                </a:solidFill>
                <a:effectLst/>
                <a:uLnTx/>
                <a:uFillTx/>
                <a:latin typeface="Roboto"/>
                <a:cs typeface="Roboto"/>
                <a:sym typeface="Arial"/>
              </a:rPr>
              <a:t>job</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placement </a:t>
            </a:r>
            <a:r>
              <a:rPr kumimoji="0" lang="en-US" sz="900" b="0" i="0" u="none" strike="noStrike" kern="0" cap="none" spc="0" normalizeH="0" baseline="0" noProof="0">
                <a:ln>
                  <a:noFill/>
                </a:ln>
                <a:solidFill>
                  <a:srgbClr val="FFFFFF"/>
                </a:solidFill>
                <a:effectLst/>
                <a:uLnTx/>
                <a:uFillTx/>
                <a:latin typeface="Roboto"/>
                <a:cs typeface="Roboto"/>
                <a:sym typeface="Arial"/>
              </a:rPr>
              <a:t>180 days</a:t>
            </a:r>
            <a:endParaRPr kumimoji="0" sz="9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99" name="object 23">
            <a:extLst>
              <a:ext uri="{FF2B5EF4-FFF2-40B4-BE49-F238E27FC236}">
                <a16:creationId xmlns:a16="http://schemas.microsoft.com/office/drawing/2014/main" id="{1B306A97-125F-E3C9-CF9C-EEDF860D617C}"/>
              </a:ext>
            </a:extLst>
          </p:cNvPr>
          <p:cNvSpPr txBox="1"/>
          <p:nvPr/>
        </p:nvSpPr>
        <p:spPr>
          <a:xfrm>
            <a:off x="10719640" y="1903828"/>
            <a:ext cx="771039"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80" normalizeH="0" baseline="0" noProof="0">
                <a:ln>
                  <a:noFill/>
                </a:ln>
                <a:solidFill>
                  <a:srgbClr val="FFFFFF"/>
                </a:solidFill>
                <a:effectLst/>
                <a:uLnTx/>
                <a:uFillTx/>
                <a:latin typeface="Arial"/>
                <a:cs typeface="Arial"/>
                <a:sym typeface="Arial"/>
              </a:rPr>
              <a:t>78%</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02" name="object 25">
            <a:extLst>
              <a:ext uri="{FF2B5EF4-FFF2-40B4-BE49-F238E27FC236}">
                <a16:creationId xmlns:a16="http://schemas.microsoft.com/office/drawing/2014/main" id="{A58E6700-9F53-B101-CFA8-C5880A162FEC}"/>
              </a:ext>
            </a:extLst>
          </p:cNvPr>
          <p:cNvSpPr txBox="1"/>
          <p:nvPr/>
        </p:nvSpPr>
        <p:spPr>
          <a:xfrm>
            <a:off x="10719640" y="4514501"/>
            <a:ext cx="834642"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26" normalizeH="0" baseline="0" noProof="0">
                <a:ln>
                  <a:noFill/>
                </a:ln>
                <a:solidFill>
                  <a:srgbClr val="FFFFFF"/>
                </a:solidFill>
                <a:effectLst/>
                <a:uLnTx/>
                <a:uFillTx/>
                <a:latin typeface="Arial"/>
                <a:cs typeface="Arial"/>
                <a:sym typeface="Arial"/>
              </a:rPr>
              <a:t>61%</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03" name="object 26">
            <a:extLst>
              <a:ext uri="{FF2B5EF4-FFF2-40B4-BE49-F238E27FC236}">
                <a16:creationId xmlns:a16="http://schemas.microsoft.com/office/drawing/2014/main" id="{8ADB3910-376E-5BB6-774C-82B7DAFC2013}"/>
              </a:ext>
            </a:extLst>
          </p:cNvPr>
          <p:cNvSpPr txBox="1"/>
          <p:nvPr/>
        </p:nvSpPr>
        <p:spPr>
          <a:xfrm>
            <a:off x="10719640" y="4889335"/>
            <a:ext cx="1021574" cy="510029"/>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are</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able</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to</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save </a:t>
            </a:r>
            <a:r>
              <a:rPr kumimoji="0" sz="1000" b="0" i="0" u="none" strike="noStrike" kern="0" cap="none" spc="0" normalizeH="0" baseline="0" noProof="0">
                <a:ln>
                  <a:noFill/>
                </a:ln>
                <a:solidFill>
                  <a:srgbClr val="FFFFFF"/>
                </a:solidFill>
                <a:effectLst/>
                <a:uLnTx/>
                <a:uFillTx/>
                <a:latin typeface="Roboto"/>
                <a:cs typeface="Roboto"/>
                <a:sym typeface="Arial"/>
              </a:rPr>
              <a:t>money</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years </a:t>
            </a:r>
            <a:r>
              <a:rPr kumimoji="0" sz="1000" b="0" i="0" u="none" strike="noStrike" kern="0" cap="none" spc="0" normalizeH="0" baseline="0" noProof="0">
                <a:ln>
                  <a:noFill/>
                </a:ln>
                <a:solidFill>
                  <a:srgbClr val="FFFFFF"/>
                </a:solidFill>
                <a:effectLst/>
                <a:uLnTx/>
                <a:uFillTx/>
                <a:latin typeface="Roboto"/>
                <a:cs typeface="Roboto"/>
                <a:sym typeface="Arial"/>
              </a:rPr>
              <a:t>after </a:t>
            </a:r>
            <a:r>
              <a:rPr kumimoji="0" sz="1000" b="0" i="0" u="none" strike="noStrike" kern="0" cap="none" spc="-6" normalizeH="0" baseline="0" noProof="0">
                <a:ln>
                  <a:noFill/>
                </a:ln>
                <a:solidFill>
                  <a:srgbClr val="FFFFFF"/>
                </a:solidFill>
                <a:effectLst/>
                <a:uLnTx/>
                <a:uFillTx/>
                <a:latin typeface="Roboto"/>
                <a:cs typeface="Roboto"/>
                <a:sym typeface="Arial"/>
              </a:rPr>
              <a:t>graduation.</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104" name="object 38">
            <a:extLst>
              <a:ext uri="{FF2B5EF4-FFF2-40B4-BE49-F238E27FC236}">
                <a16:creationId xmlns:a16="http://schemas.microsoft.com/office/drawing/2014/main" id="{D4BFD447-393E-342B-FB66-B30662B9EC3C}"/>
              </a:ext>
            </a:extLst>
          </p:cNvPr>
          <p:cNvSpPr txBox="1"/>
          <p:nvPr/>
        </p:nvSpPr>
        <p:spPr>
          <a:xfrm>
            <a:off x="8892581" y="4514501"/>
            <a:ext cx="1063209"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122" normalizeH="0" baseline="0" noProof="0">
                <a:ln>
                  <a:noFill/>
                </a:ln>
                <a:solidFill>
                  <a:srgbClr val="FFFFFF"/>
                </a:solidFill>
                <a:effectLst/>
                <a:uLnTx/>
                <a:uFillTx/>
                <a:latin typeface="Arial"/>
                <a:cs typeface="Arial"/>
                <a:sym typeface="Arial"/>
              </a:rPr>
              <a:t>86%</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05" name="object 39">
            <a:extLst>
              <a:ext uri="{FF2B5EF4-FFF2-40B4-BE49-F238E27FC236}">
                <a16:creationId xmlns:a16="http://schemas.microsoft.com/office/drawing/2014/main" id="{7F7EA52F-D730-2B94-DE39-ED6DCD8CF817}"/>
              </a:ext>
            </a:extLst>
          </p:cNvPr>
          <p:cNvSpPr txBox="1"/>
          <p:nvPr/>
        </p:nvSpPr>
        <p:spPr>
          <a:xfrm>
            <a:off x="8892581" y="4887137"/>
            <a:ext cx="1371033" cy="680845"/>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of</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our</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alumni</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16" normalizeH="0" baseline="0" noProof="0">
                <a:ln>
                  <a:noFill/>
                </a:ln>
                <a:solidFill>
                  <a:srgbClr val="FFFFFF"/>
                </a:solidFill>
                <a:effectLst/>
                <a:uLnTx/>
                <a:uFillTx/>
                <a:latin typeface="Roboto"/>
                <a:cs typeface="Roboto"/>
                <a:sym typeface="Arial"/>
              </a:rPr>
              <a:t>are</a:t>
            </a:r>
            <a:r>
              <a:rPr kumimoji="0" sz="1000" b="0" i="0" u="none" strike="noStrike" kern="0" cap="none" spc="0" normalizeH="0" baseline="0" noProof="0">
                <a:ln>
                  <a:noFill/>
                </a:ln>
                <a:solidFill>
                  <a:srgbClr val="FFFFFF"/>
                </a:solidFill>
                <a:effectLst/>
                <a:uLnTx/>
                <a:uFillTx/>
                <a:latin typeface="Roboto"/>
                <a:cs typeface="Roboto"/>
                <a:sym typeface="Arial"/>
              </a:rPr>
              <a:t> currently</a:t>
            </a:r>
            <a:r>
              <a:rPr kumimoji="0" sz="1000" b="0" i="0" u="none" strike="noStrike" kern="0" cap="none" spc="-22"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engaged</a:t>
            </a:r>
            <a:r>
              <a:rPr kumimoji="0" sz="1000" b="0" i="0" u="none" strike="noStrike" kern="0" cap="none" spc="-16" normalizeH="0" baseline="0" noProof="0">
                <a:ln>
                  <a:noFill/>
                </a:ln>
                <a:solidFill>
                  <a:srgbClr val="FFFFFF"/>
                </a:solidFill>
                <a:effectLst/>
                <a:uLnTx/>
                <a:uFillTx/>
                <a:latin typeface="Roboto"/>
                <a:cs typeface="Roboto"/>
                <a:sym typeface="Arial"/>
              </a:rPr>
              <a:t> in</a:t>
            </a:r>
            <a:r>
              <a:rPr kumimoji="0" sz="1000" b="0" i="0" u="none" strike="noStrike" kern="0" cap="none" spc="0" normalizeH="0" baseline="0" noProof="0">
                <a:ln>
                  <a:noFill/>
                </a:ln>
                <a:solidFill>
                  <a:srgbClr val="FFFFFF"/>
                </a:solidFill>
                <a:effectLst/>
                <a:uLnTx/>
                <a:uFillTx/>
                <a:latin typeface="Roboto"/>
                <a:cs typeface="Roboto"/>
                <a:sym typeface="Arial"/>
              </a:rPr>
              <a:t> paid</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work</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years </a:t>
            </a:r>
            <a:r>
              <a:rPr kumimoji="0" sz="1000" b="0" i="0" u="none" strike="noStrike" kern="0" cap="none" spc="0" normalizeH="0" baseline="0" noProof="0">
                <a:ln>
                  <a:noFill/>
                </a:ln>
                <a:solidFill>
                  <a:srgbClr val="FFFFFF"/>
                </a:solidFill>
                <a:effectLst/>
                <a:uLnTx/>
                <a:uFillTx/>
                <a:latin typeface="Roboto"/>
                <a:cs typeface="Roboto"/>
                <a:sym typeface="Arial"/>
              </a:rPr>
              <a:t>after </a:t>
            </a:r>
            <a:r>
              <a:rPr kumimoji="0" sz="1000" b="0" i="0" u="none" strike="noStrike" kern="0" cap="none" spc="-6" normalizeH="0" baseline="0" noProof="0">
                <a:ln>
                  <a:noFill/>
                </a:ln>
                <a:solidFill>
                  <a:srgbClr val="FFFFFF"/>
                </a:solidFill>
                <a:effectLst/>
                <a:uLnTx/>
                <a:uFillTx/>
                <a:latin typeface="Roboto"/>
                <a:cs typeface="Roboto"/>
                <a:sym typeface="Arial"/>
              </a:rPr>
              <a:t>graduation.</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grpSp>
        <p:nvGrpSpPr>
          <p:cNvPr id="106" name="Group 105">
            <a:extLst>
              <a:ext uri="{FF2B5EF4-FFF2-40B4-BE49-F238E27FC236}">
                <a16:creationId xmlns:a16="http://schemas.microsoft.com/office/drawing/2014/main" id="{0404FFD9-184F-44D4-BAFD-130428135DB8}"/>
              </a:ext>
            </a:extLst>
          </p:cNvPr>
          <p:cNvGrpSpPr/>
          <p:nvPr/>
        </p:nvGrpSpPr>
        <p:grpSpPr>
          <a:xfrm>
            <a:off x="8415337" y="4521081"/>
            <a:ext cx="416179" cy="390731"/>
            <a:chOff x="3761740" y="4842509"/>
            <a:chExt cx="416179" cy="390731"/>
          </a:xfrm>
        </p:grpSpPr>
        <p:pic>
          <p:nvPicPr>
            <p:cNvPr id="107" name="object 12">
              <a:extLst>
                <a:ext uri="{FF2B5EF4-FFF2-40B4-BE49-F238E27FC236}">
                  <a16:creationId xmlns:a16="http://schemas.microsoft.com/office/drawing/2014/main" id="{95EB4C71-E2D2-BE47-4686-9305761EFA38}"/>
                </a:ext>
              </a:extLst>
            </p:cNvPr>
            <p:cNvPicPr/>
            <p:nvPr/>
          </p:nvPicPr>
          <p:blipFill>
            <a:blip r:embed="rId18" cstate="screen">
              <a:extLst>
                <a:ext uri="{28A0092B-C50C-407E-A947-70E740481C1C}">
                  <a14:useLocalDpi xmlns:a14="http://schemas.microsoft.com/office/drawing/2010/main"/>
                </a:ext>
              </a:extLst>
            </a:blip>
            <a:stretch>
              <a:fillRect/>
            </a:stretch>
          </p:blipFill>
          <p:spPr>
            <a:xfrm>
              <a:off x="3865879" y="4907788"/>
              <a:ext cx="65024" cy="143256"/>
            </a:xfrm>
            <a:prstGeom prst="rect">
              <a:avLst/>
            </a:prstGeom>
          </p:spPr>
        </p:pic>
        <p:sp>
          <p:nvSpPr>
            <p:cNvPr id="108" name="object 13">
              <a:extLst>
                <a:ext uri="{FF2B5EF4-FFF2-40B4-BE49-F238E27FC236}">
                  <a16:creationId xmlns:a16="http://schemas.microsoft.com/office/drawing/2014/main" id="{18ABD676-FAC2-411C-0495-7F1A2DCD59C9}"/>
                </a:ext>
              </a:extLst>
            </p:cNvPr>
            <p:cNvSpPr/>
            <p:nvPr/>
          </p:nvSpPr>
          <p:spPr>
            <a:xfrm>
              <a:off x="3930903" y="5194505"/>
              <a:ext cx="13335" cy="38735"/>
            </a:xfrm>
            <a:custGeom>
              <a:avLst/>
              <a:gdLst/>
              <a:ahLst/>
              <a:cxnLst/>
              <a:rect l="l" t="t" r="r" b="b"/>
              <a:pathLst>
                <a:path w="13335" h="38735">
                  <a:moveTo>
                    <a:pt x="12997" y="0"/>
                  </a:moveTo>
                  <a:lnTo>
                    <a:pt x="0" y="0"/>
                  </a:lnTo>
                  <a:lnTo>
                    <a:pt x="0" y="38275"/>
                  </a:lnTo>
                  <a:lnTo>
                    <a:pt x="12997" y="38275"/>
                  </a:lnTo>
                  <a:lnTo>
                    <a:pt x="1299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object 20">
              <a:extLst>
                <a:ext uri="{FF2B5EF4-FFF2-40B4-BE49-F238E27FC236}">
                  <a16:creationId xmlns:a16="http://schemas.microsoft.com/office/drawing/2014/main" id="{D74ADD14-1BAB-F947-E2FB-016520147DF9}"/>
                </a:ext>
              </a:extLst>
            </p:cNvPr>
            <p:cNvSpPr/>
            <p:nvPr/>
          </p:nvSpPr>
          <p:spPr>
            <a:xfrm>
              <a:off x="3761740" y="4842509"/>
              <a:ext cx="239395" cy="273685"/>
            </a:xfrm>
            <a:custGeom>
              <a:avLst/>
              <a:gdLst/>
              <a:ahLst/>
              <a:cxnLst/>
              <a:rect l="l" t="t" r="r" b="b"/>
              <a:pathLst>
                <a:path w="239395" h="273685">
                  <a:moveTo>
                    <a:pt x="136651" y="0"/>
                  </a:moveTo>
                  <a:lnTo>
                    <a:pt x="76581" y="13969"/>
                  </a:lnTo>
                  <a:lnTo>
                    <a:pt x="30099" y="51307"/>
                  </a:lnTo>
                  <a:lnTo>
                    <a:pt x="3683" y="105917"/>
                  </a:lnTo>
                  <a:lnTo>
                    <a:pt x="0" y="136906"/>
                  </a:lnTo>
                  <a:lnTo>
                    <a:pt x="3683" y="168656"/>
                  </a:lnTo>
                  <a:lnTo>
                    <a:pt x="30099" y="222376"/>
                  </a:lnTo>
                  <a:lnTo>
                    <a:pt x="76581" y="259841"/>
                  </a:lnTo>
                  <a:lnTo>
                    <a:pt x="136651" y="273684"/>
                  </a:lnTo>
                  <a:lnTo>
                    <a:pt x="143129" y="273684"/>
                  </a:lnTo>
                  <a:lnTo>
                    <a:pt x="143129" y="260731"/>
                  </a:lnTo>
                  <a:lnTo>
                    <a:pt x="136651" y="260731"/>
                  </a:lnTo>
                  <a:lnTo>
                    <a:pt x="108331" y="257428"/>
                  </a:lnTo>
                  <a:lnTo>
                    <a:pt x="59309" y="233044"/>
                  </a:lnTo>
                  <a:lnTo>
                    <a:pt x="25654" y="191515"/>
                  </a:lnTo>
                  <a:lnTo>
                    <a:pt x="13081" y="136906"/>
                  </a:lnTo>
                  <a:lnTo>
                    <a:pt x="16383" y="108331"/>
                  </a:lnTo>
                  <a:lnTo>
                    <a:pt x="40259" y="59562"/>
                  </a:lnTo>
                  <a:lnTo>
                    <a:pt x="82296" y="26162"/>
                  </a:lnTo>
                  <a:lnTo>
                    <a:pt x="136651" y="13081"/>
                  </a:lnTo>
                  <a:lnTo>
                    <a:pt x="163702" y="16382"/>
                  </a:lnTo>
                  <a:lnTo>
                    <a:pt x="188468" y="25272"/>
                  </a:lnTo>
                  <a:lnTo>
                    <a:pt x="210438" y="38353"/>
                  </a:lnTo>
                  <a:lnTo>
                    <a:pt x="229235" y="56260"/>
                  </a:lnTo>
                  <a:lnTo>
                    <a:pt x="239140" y="48132"/>
                  </a:lnTo>
                  <a:lnTo>
                    <a:pt x="218312" y="28575"/>
                  </a:lnTo>
                  <a:lnTo>
                    <a:pt x="194056" y="13081"/>
                  </a:lnTo>
                  <a:lnTo>
                    <a:pt x="166624" y="4190"/>
                  </a:lnTo>
                  <a:lnTo>
                    <a:pt x="13665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object 26">
              <a:extLst>
                <a:ext uri="{FF2B5EF4-FFF2-40B4-BE49-F238E27FC236}">
                  <a16:creationId xmlns:a16="http://schemas.microsoft.com/office/drawing/2014/main" id="{DEB12008-F7F0-49A0-577E-7DC91A3B2A84}"/>
                </a:ext>
              </a:extLst>
            </p:cNvPr>
            <p:cNvSpPr/>
            <p:nvPr/>
          </p:nvSpPr>
          <p:spPr>
            <a:xfrm>
              <a:off x="4021836" y="5142280"/>
              <a:ext cx="13335" cy="39370"/>
            </a:xfrm>
            <a:custGeom>
              <a:avLst/>
              <a:gdLst/>
              <a:ahLst/>
              <a:cxnLst/>
              <a:rect l="l" t="t" r="r" b="b"/>
              <a:pathLst>
                <a:path w="13335" h="39370">
                  <a:moveTo>
                    <a:pt x="12992" y="26162"/>
                  </a:moveTo>
                  <a:lnTo>
                    <a:pt x="0" y="26162"/>
                  </a:lnTo>
                  <a:lnTo>
                    <a:pt x="0" y="39192"/>
                  </a:lnTo>
                  <a:lnTo>
                    <a:pt x="12992" y="39192"/>
                  </a:lnTo>
                  <a:lnTo>
                    <a:pt x="12992" y="26162"/>
                  </a:lnTo>
                  <a:close/>
                </a:path>
                <a:path w="13335" h="39370">
                  <a:moveTo>
                    <a:pt x="12992" y="0"/>
                  </a:moveTo>
                  <a:lnTo>
                    <a:pt x="0" y="0"/>
                  </a:lnTo>
                  <a:lnTo>
                    <a:pt x="0" y="13030"/>
                  </a:lnTo>
                  <a:lnTo>
                    <a:pt x="12992" y="13030"/>
                  </a:lnTo>
                  <a:lnTo>
                    <a:pt x="129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object 39">
              <a:extLst>
                <a:ext uri="{FF2B5EF4-FFF2-40B4-BE49-F238E27FC236}">
                  <a16:creationId xmlns:a16="http://schemas.microsoft.com/office/drawing/2014/main" id="{96F6922E-3E19-D63F-9A35-439E1AFC540E}"/>
                </a:ext>
              </a:extLst>
            </p:cNvPr>
            <p:cNvSpPr/>
            <p:nvPr/>
          </p:nvSpPr>
          <p:spPr>
            <a:xfrm>
              <a:off x="4112895" y="5194505"/>
              <a:ext cx="13335" cy="38735"/>
            </a:xfrm>
            <a:custGeom>
              <a:avLst/>
              <a:gdLst/>
              <a:ahLst/>
              <a:cxnLst/>
              <a:rect l="l" t="t" r="r" b="b"/>
              <a:pathLst>
                <a:path w="13335" h="38735">
                  <a:moveTo>
                    <a:pt x="12997" y="0"/>
                  </a:moveTo>
                  <a:lnTo>
                    <a:pt x="0" y="0"/>
                  </a:lnTo>
                  <a:lnTo>
                    <a:pt x="0" y="38275"/>
                  </a:lnTo>
                  <a:lnTo>
                    <a:pt x="12997" y="38275"/>
                  </a:lnTo>
                  <a:lnTo>
                    <a:pt x="1299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object 53">
              <a:extLst>
                <a:ext uri="{FF2B5EF4-FFF2-40B4-BE49-F238E27FC236}">
                  <a16:creationId xmlns:a16="http://schemas.microsoft.com/office/drawing/2014/main" id="{6428E473-A602-3541-A48B-1EB6FC4BCB34}"/>
                </a:ext>
              </a:extLst>
            </p:cNvPr>
            <p:cNvSpPr/>
            <p:nvPr/>
          </p:nvSpPr>
          <p:spPr>
            <a:xfrm>
              <a:off x="3878834" y="4907788"/>
              <a:ext cx="299085" cy="325120"/>
            </a:xfrm>
            <a:custGeom>
              <a:avLst/>
              <a:gdLst/>
              <a:ahLst/>
              <a:cxnLst/>
              <a:rect l="l" t="t" r="r" b="b"/>
              <a:pathLst>
                <a:path w="299085" h="325120">
                  <a:moveTo>
                    <a:pt x="107441" y="168529"/>
                  </a:moveTo>
                  <a:lnTo>
                    <a:pt x="92963" y="190500"/>
                  </a:lnTo>
                  <a:lnTo>
                    <a:pt x="79882" y="197104"/>
                  </a:lnTo>
                  <a:lnTo>
                    <a:pt x="54737" y="206882"/>
                  </a:lnTo>
                  <a:lnTo>
                    <a:pt x="25907" y="220725"/>
                  </a:lnTo>
                  <a:lnTo>
                    <a:pt x="7238" y="242697"/>
                  </a:lnTo>
                  <a:lnTo>
                    <a:pt x="0" y="280162"/>
                  </a:lnTo>
                  <a:lnTo>
                    <a:pt x="0" y="324993"/>
                  </a:lnTo>
                  <a:lnTo>
                    <a:pt x="13080" y="324993"/>
                  </a:lnTo>
                  <a:lnTo>
                    <a:pt x="13080" y="280162"/>
                  </a:lnTo>
                  <a:lnTo>
                    <a:pt x="13715" y="267969"/>
                  </a:lnTo>
                  <a:lnTo>
                    <a:pt x="22860" y="241807"/>
                  </a:lnTo>
                  <a:lnTo>
                    <a:pt x="48387" y="223138"/>
                  </a:lnTo>
                  <a:lnTo>
                    <a:pt x="59562" y="219075"/>
                  </a:lnTo>
                  <a:lnTo>
                    <a:pt x="71374" y="214122"/>
                  </a:lnTo>
                  <a:lnTo>
                    <a:pt x="83819" y="209295"/>
                  </a:lnTo>
                  <a:lnTo>
                    <a:pt x="96392" y="203581"/>
                  </a:lnTo>
                  <a:lnTo>
                    <a:pt x="114935" y="203581"/>
                  </a:lnTo>
                  <a:lnTo>
                    <a:pt x="105917" y="194563"/>
                  </a:lnTo>
                  <a:lnTo>
                    <a:pt x="113664" y="183261"/>
                  </a:lnTo>
                  <a:lnTo>
                    <a:pt x="193166" y="183261"/>
                  </a:lnTo>
                  <a:lnTo>
                    <a:pt x="193166" y="175894"/>
                  </a:lnTo>
                  <a:lnTo>
                    <a:pt x="149605" y="175894"/>
                  </a:lnTo>
                  <a:lnTo>
                    <a:pt x="123570" y="170942"/>
                  </a:lnTo>
                  <a:lnTo>
                    <a:pt x="123570" y="169418"/>
                  </a:lnTo>
                  <a:lnTo>
                    <a:pt x="110616" y="169418"/>
                  </a:lnTo>
                  <a:lnTo>
                    <a:pt x="107441" y="168529"/>
                  </a:lnTo>
                  <a:close/>
                </a:path>
                <a:path w="299085" h="325120">
                  <a:moveTo>
                    <a:pt x="236060" y="203581"/>
                  </a:moveTo>
                  <a:lnTo>
                    <a:pt x="202691" y="203581"/>
                  </a:lnTo>
                  <a:lnTo>
                    <a:pt x="215391" y="209295"/>
                  </a:lnTo>
                  <a:lnTo>
                    <a:pt x="227711" y="214122"/>
                  </a:lnTo>
                  <a:lnTo>
                    <a:pt x="239521" y="219075"/>
                  </a:lnTo>
                  <a:lnTo>
                    <a:pt x="250698" y="223138"/>
                  </a:lnTo>
                  <a:lnTo>
                    <a:pt x="276351" y="241807"/>
                  </a:lnTo>
                  <a:lnTo>
                    <a:pt x="285495" y="267969"/>
                  </a:lnTo>
                  <a:lnTo>
                    <a:pt x="286130" y="280162"/>
                  </a:lnTo>
                  <a:lnTo>
                    <a:pt x="286130" y="324993"/>
                  </a:lnTo>
                  <a:lnTo>
                    <a:pt x="299085" y="324993"/>
                  </a:lnTo>
                  <a:lnTo>
                    <a:pt x="299085" y="280162"/>
                  </a:lnTo>
                  <a:lnTo>
                    <a:pt x="295782" y="252475"/>
                  </a:lnTo>
                  <a:lnTo>
                    <a:pt x="280542" y="227203"/>
                  </a:lnTo>
                  <a:lnTo>
                    <a:pt x="255904" y="211709"/>
                  </a:lnTo>
                  <a:lnTo>
                    <a:pt x="236060" y="203581"/>
                  </a:lnTo>
                  <a:close/>
                </a:path>
                <a:path w="299085" h="325120">
                  <a:moveTo>
                    <a:pt x="114935" y="203581"/>
                  </a:moveTo>
                  <a:lnTo>
                    <a:pt x="96392" y="203581"/>
                  </a:lnTo>
                  <a:lnTo>
                    <a:pt x="122300" y="228854"/>
                  </a:lnTo>
                  <a:lnTo>
                    <a:pt x="149605" y="215773"/>
                  </a:lnTo>
                  <a:lnTo>
                    <a:pt x="190245" y="215773"/>
                  </a:lnTo>
                  <a:lnTo>
                    <a:pt x="192658" y="213360"/>
                  </a:lnTo>
                  <a:lnTo>
                    <a:pt x="124840" y="213360"/>
                  </a:lnTo>
                  <a:lnTo>
                    <a:pt x="114935" y="203581"/>
                  </a:lnTo>
                  <a:close/>
                </a:path>
                <a:path w="299085" h="325120">
                  <a:moveTo>
                    <a:pt x="190245" y="215773"/>
                  </a:moveTo>
                  <a:lnTo>
                    <a:pt x="149605" y="215773"/>
                  </a:lnTo>
                  <a:lnTo>
                    <a:pt x="176911" y="228854"/>
                  </a:lnTo>
                  <a:lnTo>
                    <a:pt x="190245" y="215773"/>
                  </a:lnTo>
                  <a:close/>
                </a:path>
                <a:path w="299085" h="325120">
                  <a:moveTo>
                    <a:pt x="149605" y="201168"/>
                  </a:moveTo>
                  <a:lnTo>
                    <a:pt x="124840" y="213360"/>
                  </a:lnTo>
                  <a:lnTo>
                    <a:pt x="174243" y="213360"/>
                  </a:lnTo>
                  <a:lnTo>
                    <a:pt x="149605" y="201168"/>
                  </a:lnTo>
                  <a:close/>
                </a:path>
                <a:path w="299085" h="325120">
                  <a:moveTo>
                    <a:pt x="193166" y="170942"/>
                  </a:moveTo>
                  <a:lnTo>
                    <a:pt x="193166" y="194563"/>
                  </a:lnTo>
                  <a:lnTo>
                    <a:pt x="174243" y="213360"/>
                  </a:lnTo>
                  <a:lnTo>
                    <a:pt x="192658" y="213360"/>
                  </a:lnTo>
                  <a:lnTo>
                    <a:pt x="202691" y="203581"/>
                  </a:lnTo>
                  <a:lnTo>
                    <a:pt x="236060" y="203581"/>
                  </a:lnTo>
                  <a:lnTo>
                    <a:pt x="232028" y="201930"/>
                  </a:lnTo>
                  <a:lnTo>
                    <a:pt x="219201" y="197104"/>
                  </a:lnTo>
                  <a:lnTo>
                    <a:pt x="206120" y="190500"/>
                  </a:lnTo>
                  <a:lnTo>
                    <a:pt x="201294" y="183261"/>
                  </a:lnTo>
                  <a:lnTo>
                    <a:pt x="196468" y="175894"/>
                  </a:lnTo>
                  <a:lnTo>
                    <a:pt x="193166" y="170942"/>
                  </a:lnTo>
                  <a:close/>
                </a:path>
                <a:path w="299085" h="325120">
                  <a:moveTo>
                    <a:pt x="193166" y="183261"/>
                  </a:moveTo>
                  <a:lnTo>
                    <a:pt x="185546" y="183261"/>
                  </a:lnTo>
                  <a:lnTo>
                    <a:pt x="193166" y="194563"/>
                  </a:lnTo>
                  <a:lnTo>
                    <a:pt x="193166" y="183261"/>
                  </a:lnTo>
                  <a:close/>
                </a:path>
                <a:path w="299085" h="325120">
                  <a:moveTo>
                    <a:pt x="185546" y="183261"/>
                  </a:moveTo>
                  <a:lnTo>
                    <a:pt x="113664" y="183261"/>
                  </a:lnTo>
                  <a:lnTo>
                    <a:pt x="149605" y="188975"/>
                  </a:lnTo>
                  <a:lnTo>
                    <a:pt x="185546" y="183261"/>
                  </a:lnTo>
                  <a:close/>
                </a:path>
                <a:path w="299085" h="325120">
                  <a:moveTo>
                    <a:pt x="201549" y="20447"/>
                  </a:moveTo>
                  <a:lnTo>
                    <a:pt x="201549" y="90297"/>
                  </a:lnTo>
                  <a:lnTo>
                    <a:pt x="195961" y="114807"/>
                  </a:lnTo>
                  <a:lnTo>
                    <a:pt x="182371" y="140843"/>
                  </a:lnTo>
                  <a:lnTo>
                    <a:pt x="175640" y="145161"/>
                  </a:lnTo>
                  <a:lnTo>
                    <a:pt x="175640" y="170942"/>
                  </a:lnTo>
                  <a:lnTo>
                    <a:pt x="149605" y="175894"/>
                  </a:lnTo>
                  <a:lnTo>
                    <a:pt x="193166" y="175894"/>
                  </a:lnTo>
                  <a:lnTo>
                    <a:pt x="193166" y="170942"/>
                  </a:lnTo>
                  <a:lnTo>
                    <a:pt x="192150" y="169418"/>
                  </a:lnTo>
                  <a:lnTo>
                    <a:pt x="188594" y="169418"/>
                  </a:lnTo>
                  <a:lnTo>
                    <a:pt x="188594" y="153035"/>
                  </a:lnTo>
                  <a:lnTo>
                    <a:pt x="209041" y="117220"/>
                  </a:lnTo>
                  <a:lnTo>
                    <a:pt x="214629" y="70866"/>
                  </a:lnTo>
                  <a:lnTo>
                    <a:pt x="210438" y="36575"/>
                  </a:lnTo>
                  <a:lnTo>
                    <a:pt x="201549" y="20447"/>
                  </a:lnTo>
                  <a:close/>
                </a:path>
                <a:path w="299085" h="325120">
                  <a:moveTo>
                    <a:pt x="149605" y="0"/>
                  </a:moveTo>
                  <a:lnTo>
                    <a:pt x="134238" y="1524"/>
                  </a:lnTo>
                  <a:lnTo>
                    <a:pt x="109981" y="9779"/>
                  </a:lnTo>
                  <a:lnTo>
                    <a:pt x="88645" y="36575"/>
                  </a:lnTo>
                  <a:lnTo>
                    <a:pt x="84581" y="65150"/>
                  </a:lnTo>
                  <a:lnTo>
                    <a:pt x="84581" y="91948"/>
                  </a:lnTo>
                  <a:lnTo>
                    <a:pt x="90042" y="117220"/>
                  </a:lnTo>
                  <a:lnTo>
                    <a:pt x="97281" y="134366"/>
                  </a:lnTo>
                  <a:lnTo>
                    <a:pt x="104648" y="146557"/>
                  </a:lnTo>
                  <a:lnTo>
                    <a:pt x="110616" y="153035"/>
                  </a:lnTo>
                  <a:lnTo>
                    <a:pt x="110616" y="169418"/>
                  </a:lnTo>
                  <a:lnTo>
                    <a:pt x="123570" y="169418"/>
                  </a:lnTo>
                  <a:lnTo>
                    <a:pt x="123570" y="158750"/>
                  </a:lnTo>
                  <a:lnTo>
                    <a:pt x="175640" y="158750"/>
                  </a:lnTo>
                  <a:lnTo>
                    <a:pt x="175640" y="149860"/>
                  </a:lnTo>
                  <a:lnTo>
                    <a:pt x="146685" y="149860"/>
                  </a:lnTo>
                  <a:lnTo>
                    <a:pt x="120395" y="144144"/>
                  </a:lnTo>
                  <a:lnTo>
                    <a:pt x="103250" y="114807"/>
                  </a:lnTo>
                  <a:lnTo>
                    <a:pt x="97536" y="90297"/>
                  </a:lnTo>
                  <a:lnTo>
                    <a:pt x="97536" y="69214"/>
                  </a:lnTo>
                  <a:lnTo>
                    <a:pt x="117348" y="59436"/>
                  </a:lnTo>
                  <a:lnTo>
                    <a:pt x="153288" y="59436"/>
                  </a:lnTo>
                  <a:lnTo>
                    <a:pt x="141096" y="54482"/>
                  </a:lnTo>
                  <a:lnTo>
                    <a:pt x="98043" y="54482"/>
                  </a:lnTo>
                  <a:lnTo>
                    <a:pt x="99567" y="45593"/>
                  </a:lnTo>
                  <a:lnTo>
                    <a:pt x="102107" y="38226"/>
                  </a:lnTo>
                  <a:lnTo>
                    <a:pt x="126491" y="16256"/>
                  </a:lnTo>
                  <a:lnTo>
                    <a:pt x="149605" y="12954"/>
                  </a:lnTo>
                  <a:lnTo>
                    <a:pt x="190803" y="12954"/>
                  </a:lnTo>
                  <a:lnTo>
                    <a:pt x="178053" y="4063"/>
                  </a:lnTo>
                  <a:lnTo>
                    <a:pt x="149605" y="0"/>
                  </a:lnTo>
                  <a:close/>
                </a:path>
                <a:path w="299085" h="325120">
                  <a:moveTo>
                    <a:pt x="191642" y="168529"/>
                  </a:moveTo>
                  <a:lnTo>
                    <a:pt x="188594" y="169418"/>
                  </a:lnTo>
                  <a:lnTo>
                    <a:pt x="192150" y="169418"/>
                  </a:lnTo>
                  <a:lnTo>
                    <a:pt x="191642" y="168529"/>
                  </a:lnTo>
                  <a:close/>
                </a:path>
                <a:path w="299085" h="325120">
                  <a:moveTo>
                    <a:pt x="175640" y="158750"/>
                  </a:moveTo>
                  <a:lnTo>
                    <a:pt x="123570" y="158750"/>
                  </a:lnTo>
                  <a:lnTo>
                    <a:pt x="131063" y="161162"/>
                  </a:lnTo>
                  <a:lnTo>
                    <a:pt x="141604" y="162813"/>
                  </a:lnTo>
                  <a:lnTo>
                    <a:pt x="151891" y="162813"/>
                  </a:lnTo>
                  <a:lnTo>
                    <a:pt x="157861" y="162051"/>
                  </a:lnTo>
                  <a:lnTo>
                    <a:pt x="166242" y="161162"/>
                  </a:lnTo>
                  <a:lnTo>
                    <a:pt x="175640" y="158750"/>
                  </a:lnTo>
                  <a:close/>
                </a:path>
                <a:path w="299085" h="325120">
                  <a:moveTo>
                    <a:pt x="175640" y="145161"/>
                  </a:moveTo>
                  <a:lnTo>
                    <a:pt x="169163" y="147319"/>
                  </a:lnTo>
                  <a:lnTo>
                    <a:pt x="159765" y="148970"/>
                  </a:lnTo>
                  <a:lnTo>
                    <a:pt x="152400" y="149860"/>
                  </a:lnTo>
                  <a:lnTo>
                    <a:pt x="175640" y="149860"/>
                  </a:lnTo>
                  <a:lnTo>
                    <a:pt x="175640" y="145161"/>
                  </a:lnTo>
                  <a:close/>
                </a:path>
                <a:path w="299085" h="325120">
                  <a:moveTo>
                    <a:pt x="153288" y="59436"/>
                  </a:moveTo>
                  <a:lnTo>
                    <a:pt x="117348" y="59436"/>
                  </a:lnTo>
                  <a:lnTo>
                    <a:pt x="182371" y="85470"/>
                  </a:lnTo>
                  <a:lnTo>
                    <a:pt x="201549" y="75692"/>
                  </a:lnTo>
                  <a:lnTo>
                    <a:pt x="201549" y="70866"/>
                  </a:lnTo>
                  <a:lnTo>
                    <a:pt x="181737" y="70866"/>
                  </a:lnTo>
                  <a:lnTo>
                    <a:pt x="153288" y="59436"/>
                  </a:lnTo>
                  <a:close/>
                </a:path>
                <a:path w="299085" h="325120">
                  <a:moveTo>
                    <a:pt x="201549" y="61087"/>
                  </a:moveTo>
                  <a:lnTo>
                    <a:pt x="181737" y="70866"/>
                  </a:lnTo>
                  <a:lnTo>
                    <a:pt x="201549" y="70866"/>
                  </a:lnTo>
                  <a:lnTo>
                    <a:pt x="201549" y="61087"/>
                  </a:lnTo>
                  <a:close/>
                </a:path>
                <a:path w="299085" h="325120">
                  <a:moveTo>
                    <a:pt x="190803" y="12954"/>
                  </a:moveTo>
                  <a:lnTo>
                    <a:pt x="149605" y="12954"/>
                  </a:lnTo>
                  <a:lnTo>
                    <a:pt x="161925" y="13843"/>
                  </a:lnTo>
                  <a:lnTo>
                    <a:pt x="189102" y="26035"/>
                  </a:lnTo>
                  <a:lnTo>
                    <a:pt x="200405" y="50418"/>
                  </a:lnTo>
                  <a:lnTo>
                    <a:pt x="201549" y="61087"/>
                  </a:lnTo>
                  <a:lnTo>
                    <a:pt x="201549" y="20447"/>
                  </a:lnTo>
                  <a:lnTo>
                    <a:pt x="190803" y="12954"/>
                  </a:lnTo>
                  <a:close/>
                </a:path>
                <a:path w="299085" h="325120">
                  <a:moveTo>
                    <a:pt x="116712" y="44704"/>
                  </a:moveTo>
                  <a:lnTo>
                    <a:pt x="98043" y="54482"/>
                  </a:lnTo>
                  <a:lnTo>
                    <a:pt x="141096" y="54482"/>
                  </a:lnTo>
                  <a:lnTo>
                    <a:pt x="116712" y="4470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3" name="Group 112">
            <a:extLst>
              <a:ext uri="{FF2B5EF4-FFF2-40B4-BE49-F238E27FC236}">
                <a16:creationId xmlns:a16="http://schemas.microsoft.com/office/drawing/2014/main" id="{89560F81-0183-9FE8-32A2-CBB842576671}"/>
              </a:ext>
            </a:extLst>
          </p:cNvPr>
          <p:cNvGrpSpPr/>
          <p:nvPr/>
        </p:nvGrpSpPr>
        <p:grpSpPr>
          <a:xfrm>
            <a:off x="10253688" y="4521985"/>
            <a:ext cx="390525" cy="390398"/>
            <a:chOff x="5222747" y="4842509"/>
            <a:chExt cx="390525" cy="390398"/>
          </a:xfrm>
        </p:grpSpPr>
        <p:sp>
          <p:nvSpPr>
            <p:cNvPr id="114" name="object 59">
              <a:extLst>
                <a:ext uri="{FF2B5EF4-FFF2-40B4-BE49-F238E27FC236}">
                  <a16:creationId xmlns:a16="http://schemas.microsoft.com/office/drawing/2014/main" id="{9FB5C94A-E6BD-AB51-2A9C-D586DCA032AA}"/>
                </a:ext>
              </a:extLst>
            </p:cNvPr>
            <p:cNvSpPr/>
            <p:nvPr/>
          </p:nvSpPr>
          <p:spPr>
            <a:xfrm>
              <a:off x="5301996" y="5037582"/>
              <a:ext cx="60960" cy="30480"/>
            </a:xfrm>
            <a:custGeom>
              <a:avLst/>
              <a:gdLst/>
              <a:ahLst/>
              <a:cxnLst/>
              <a:rect l="l" t="t" r="r" b="b"/>
              <a:pathLst>
                <a:path w="60960" h="30479">
                  <a:moveTo>
                    <a:pt x="60959" y="0"/>
                  </a:moveTo>
                  <a:lnTo>
                    <a:pt x="48767" y="0"/>
                  </a:lnTo>
                  <a:lnTo>
                    <a:pt x="47370" y="7112"/>
                  </a:lnTo>
                  <a:lnTo>
                    <a:pt x="43433" y="12954"/>
                  </a:lnTo>
                  <a:lnTo>
                    <a:pt x="37591" y="16891"/>
                  </a:lnTo>
                  <a:lnTo>
                    <a:pt x="30479" y="18288"/>
                  </a:lnTo>
                  <a:lnTo>
                    <a:pt x="23367" y="16891"/>
                  </a:lnTo>
                  <a:lnTo>
                    <a:pt x="17652" y="12954"/>
                  </a:lnTo>
                  <a:lnTo>
                    <a:pt x="13715" y="7112"/>
                  </a:lnTo>
                  <a:lnTo>
                    <a:pt x="12191" y="0"/>
                  </a:lnTo>
                  <a:lnTo>
                    <a:pt x="0" y="0"/>
                  </a:lnTo>
                  <a:lnTo>
                    <a:pt x="2412" y="11557"/>
                  </a:lnTo>
                  <a:lnTo>
                    <a:pt x="2412" y="11938"/>
                  </a:lnTo>
                  <a:lnTo>
                    <a:pt x="9016" y="21590"/>
                  </a:lnTo>
                  <a:lnTo>
                    <a:pt x="18668" y="28194"/>
                  </a:lnTo>
                  <a:lnTo>
                    <a:pt x="30479" y="30480"/>
                  </a:lnTo>
                  <a:lnTo>
                    <a:pt x="42417" y="28194"/>
                  </a:lnTo>
                  <a:lnTo>
                    <a:pt x="52069" y="21590"/>
                  </a:lnTo>
                  <a:lnTo>
                    <a:pt x="58546" y="11938"/>
                  </a:lnTo>
                  <a:lnTo>
                    <a:pt x="6095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object 61">
              <a:extLst>
                <a:ext uri="{FF2B5EF4-FFF2-40B4-BE49-F238E27FC236}">
                  <a16:creationId xmlns:a16="http://schemas.microsoft.com/office/drawing/2014/main" id="{A1F811C2-4EAB-4F0C-44A3-A3D51DEED423}"/>
                </a:ext>
              </a:extLst>
            </p:cNvPr>
            <p:cNvSpPr/>
            <p:nvPr/>
          </p:nvSpPr>
          <p:spPr>
            <a:xfrm>
              <a:off x="5387340" y="5147309"/>
              <a:ext cx="12700" cy="12700"/>
            </a:xfrm>
            <a:custGeom>
              <a:avLst/>
              <a:gdLst/>
              <a:ahLst/>
              <a:cxnLst/>
              <a:rect l="l" t="t" r="r" b="b"/>
              <a:pathLst>
                <a:path w="12700" h="12700">
                  <a:moveTo>
                    <a:pt x="12191" y="0"/>
                  </a:moveTo>
                  <a:lnTo>
                    <a:pt x="0" y="0"/>
                  </a:lnTo>
                  <a:lnTo>
                    <a:pt x="0" y="12192"/>
                  </a:lnTo>
                  <a:lnTo>
                    <a:pt x="12191" y="12192"/>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object 67">
              <a:extLst>
                <a:ext uri="{FF2B5EF4-FFF2-40B4-BE49-F238E27FC236}">
                  <a16:creationId xmlns:a16="http://schemas.microsoft.com/office/drawing/2014/main" id="{325D7F27-3A2E-F3BA-32FF-08458D748700}"/>
                </a:ext>
              </a:extLst>
            </p:cNvPr>
            <p:cNvSpPr/>
            <p:nvPr/>
          </p:nvSpPr>
          <p:spPr>
            <a:xfrm>
              <a:off x="5411723" y="5147309"/>
              <a:ext cx="12700" cy="12700"/>
            </a:xfrm>
            <a:custGeom>
              <a:avLst/>
              <a:gdLst/>
              <a:ahLst/>
              <a:cxnLst/>
              <a:rect l="l" t="t" r="r" b="b"/>
              <a:pathLst>
                <a:path w="12700" h="12700">
                  <a:moveTo>
                    <a:pt x="12192" y="0"/>
                  </a:moveTo>
                  <a:lnTo>
                    <a:pt x="0" y="0"/>
                  </a:lnTo>
                  <a:lnTo>
                    <a:pt x="0" y="12192"/>
                  </a:lnTo>
                  <a:lnTo>
                    <a:pt x="12192" y="12192"/>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7" name="object 69">
              <a:extLst>
                <a:ext uri="{FF2B5EF4-FFF2-40B4-BE49-F238E27FC236}">
                  <a16:creationId xmlns:a16="http://schemas.microsoft.com/office/drawing/2014/main" id="{6D6D2AC1-7827-B567-78CC-4EF0EE81B805}"/>
                </a:ext>
              </a:extLst>
            </p:cNvPr>
            <p:cNvSpPr/>
            <p:nvPr/>
          </p:nvSpPr>
          <p:spPr>
            <a:xfrm>
              <a:off x="5436108" y="5147309"/>
              <a:ext cx="12700" cy="12700"/>
            </a:xfrm>
            <a:custGeom>
              <a:avLst/>
              <a:gdLst/>
              <a:ahLst/>
              <a:cxnLst/>
              <a:rect l="l" t="t" r="r" b="b"/>
              <a:pathLst>
                <a:path w="12700" h="12700">
                  <a:moveTo>
                    <a:pt x="12192" y="0"/>
                  </a:moveTo>
                  <a:lnTo>
                    <a:pt x="0" y="0"/>
                  </a:lnTo>
                  <a:lnTo>
                    <a:pt x="0" y="12192"/>
                  </a:lnTo>
                  <a:lnTo>
                    <a:pt x="12192" y="12192"/>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8" name="object 70">
              <a:extLst>
                <a:ext uri="{FF2B5EF4-FFF2-40B4-BE49-F238E27FC236}">
                  <a16:creationId xmlns:a16="http://schemas.microsoft.com/office/drawing/2014/main" id="{9530F7A3-F294-1A64-2BEA-037F9653D36A}"/>
                </a:ext>
              </a:extLst>
            </p:cNvPr>
            <p:cNvSpPr/>
            <p:nvPr/>
          </p:nvSpPr>
          <p:spPr>
            <a:xfrm>
              <a:off x="5436108" y="4854701"/>
              <a:ext cx="12700" cy="60960"/>
            </a:xfrm>
            <a:custGeom>
              <a:avLst/>
              <a:gdLst/>
              <a:ahLst/>
              <a:cxnLst/>
              <a:rect l="l" t="t" r="r" b="b"/>
              <a:pathLst>
                <a:path w="12700" h="60960">
                  <a:moveTo>
                    <a:pt x="12192" y="24384"/>
                  </a:moveTo>
                  <a:lnTo>
                    <a:pt x="0" y="24384"/>
                  </a:lnTo>
                  <a:lnTo>
                    <a:pt x="0" y="60960"/>
                  </a:lnTo>
                  <a:lnTo>
                    <a:pt x="12192" y="60960"/>
                  </a:lnTo>
                  <a:lnTo>
                    <a:pt x="12192" y="24384"/>
                  </a:lnTo>
                  <a:close/>
                </a:path>
                <a:path w="12700" h="60960">
                  <a:moveTo>
                    <a:pt x="12192" y="0"/>
                  </a:moveTo>
                  <a:lnTo>
                    <a:pt x="0" y="0"/>
                  </a:lnTo>
                  <a:lnTo>
                    <a:pt x="0" y="12192"/>
                  </a:lnTo>
                  <a:lnTo>
                    <a:pt x="12192" y="12192"/>
                  </a:lnTo>
                  <a:lnTo>
                    <a:pt x="1219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9" name="object 75">
              <a:extLst>
                <a:ext uri="{FF2B5EF4-FFF2-40B4-BE49-F238E27FC236}">
                  <a16:creationId xmlns:a16="http://schemas.microsoft.com/office/drawing/2014/main" id="{C2927F39-B7C0-5C21-75BF-0B4576246056}"/>
                </a:ext>
              </a:extLst>
            </p:cNvPr>
            <p:cNvSpPr/>
            <p:nvPr/>
          </p:nvSpPr>
          <p:spPr>
            <a:xfrm>
              <a:off x="5460492" y="4842509"/>
              <a:ext cx="12700" cy="60960"/>
            </a:xfrm>
            <a:custGeom>
              <a:avLst/>
              <a:gdLst/>
              <a:ahLst/>
              <a:cxnLst/>
              <a:rect l="l" t="t" r="r" b="b"/>
              <a:pathLst>
                <a:path w="12700" h="60960">
                  <a:moveTo>
                    <a:pt x="12179" y="48768"/>
                  </a:moveTo>
                  <a:lnTo>
                    <a:pt x="0" y="48768"/>
                  </a:lnTo>
                  <a:lnTo>
                    <a:pt x="0" y="60960"/>
                  </a:lnTo>
                  <a:lnTo>
                    <a:pt x="12179" y="60960"/>
                  </a:lnTo>
                  <a:lnTo>
                    <a:pt x="12179" y="48768"/>
                  </a:lnTo>
                  <a:close/>
                </a:path>
                <a:path w="12700" h="60960">
                  <a:moveTo>
                    <a:pt x="12179" y="0"/>
                  </a:moveTo>
                  <a:lnTo>
                    <a:pt x="0" y="0"/>
                  </a:lnTo>
                  <a:lnTo>
                    <a:pt x="0" y="36576"/>
                  </a:lnTo>
                  <a:lnTo>
                    <a:pt x="12179" y="36576"/>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object 78">
              <a:extLst>
                <a:ext uri="{FF2B5EF4-FFF2-40B4-BE49-F238E27FC236}">
                  <a16:creationId xmlns:a16="http://schemas.microsoft.com/office/drawing/2014/main" id="{8F744D45-CB22-0DDC-B1B6-4A1A2138B611}"/>
                </a:ext>
              </a:extLst>
            </p:cNvPr>
            <p:cNvSpPr/>
            <p:nvPr/>
          </p:nvSpPr>
          <p:spPr>
            <a:xfrm>
              <a:off x="5395976" y="4927853"/>
              <a:ext cx="104775" cy="84455"/>
            </a:xfrm>
            <a:custGeom>
              <a:avLst/>
              <a:gdLst/>
              <a:ahLst/>
              <a:cxnLst/>
              <a:rect l="l" t="t" r="r" b="b"/>
              <a:pathLst>
                <a:path w="104775" h="84454">
                  <a:moveTo>
                    <a:pt x="19304" y="48895"/>
                  </a:moveTo>
                  <a:lnTo>
                    <a:pt x="9652" y="48895"/>
                  </a:lnTo>
                  <a:lnTo>
                    <a:pt x="9652" y="60960"/>
                  </a:lnTo>
                  <a:lnTo>
                    <a:pt x="34036" y="62103"/>
                  </a:lnTo>
                  <a:lnTo>
                    <a:pt x="57150" y="66040"/>
                  </a:lnTo>
                  <a:lnTo>
                    <a:pt x="78486" y="73152"/>
                  </a:lnTo>
                  <a:lnTo>
                    <a:pt x="97536" y="84201"/>
                  </a:lnTo>
                  <a:lnTo>
                    <a:pt x="104775" y="74422"/>
                  </a:lnTo>
                  <a:lnTo>
                    <a:pt x="99949" y="70993"/>
                  </a:lnTo>
                  <a:lnTo>
                    <a:pt x="94996" y="67818"/>
                  </a:lnTo>
                  <a:lnTo>
                    <a:pt x="89789" y="65024"/>
                  </a:lnTo>
                  <a:lnTo>
                    <a:pt x="84328" y="62484"/>
                  </a:lnTo>
                  <a:lnTo>
                    <a:pt x="88519" y="57404"/>
                  </a:lnTo>
                  <a:lnTo>
                    <a:pt x="71247" y="57404"/>
                  </a:lnTo>
                  <a:lnTo>
                    <a:pt x="63373" y="54991"/>
                  </a:lnTo>
                  <a:lnTo>
                    <a:pt x="55245" y="53086"/>
                  </a:lnTo>
                  <a:lnTo>
                    <a:pt x="46863" y="51562"/>
                  </a:lnTo>
                  <a:lnTo>
                    <a:pt x="38354" y="50419"/>
                  </a:lnTo>
                  <a:lnTo>
                    <a:pt x="37465" y="49149"/>
                  </a:lnTo>
                  <a:lnTo>
                    <a:pt x="24130" y="49149"/>
                  </a:lnTo>
                  <a:lnTo>
                    <a:pt x="19304" y="48895"/>
                  </a:lnTo>
                  <a:close/>
                </a:path>
                <a:path w="104775" h="84454">
                  <a:moveTo>
                    <a:pt x="82804" y="9779"/>
                  </a:moveTo>
                  <a:lnTo>
                    <a:pt x="82804" y="36576"/>
                  </a:lnTo>
                  <a:lnTo>
                    <a:pt x="82042" y="42926"/>
                  </a:lnTo>
                  <a:lnTo>
                    <a:pt x="79629" y="48641"/>
                  </a:lnTo>
                  <a:lnTo>
                    <a:pt x="76073" y="53594"/>
                  </a:lnTo>
                  <a:lnTo>
                    <a:pt x="71247" y="57404"/>
                  </a:lnTo>
                  <a:lnTo>
                    <a:pt x="88519" y="57404"/>
                  </a:lnTo>
                  <a:lnTo>
                    <a:pt x="88773" y="57023"/>
                  </a:lnTo>
                  <a:lnTo>
                    <a:pt x="92202" y="50800"/>
                  </a:lnTo>
                  <a:lnTo>
                    <a:pt x="94361" y="43942"/>
                  </a:lnTo>
                  <a:lnTo>
                    <a:pt x="94996" y="36576"/>
                  </a:lnTo>
                  <a:lnTo>
                    <a:pt x="92202" y="22352"/>
                  </a:lnTo>
                  <a:lnTo>
                    <a:pt x="85344" y="12192"/>
                  </a:lnTo>
                  <a:lnTo>
                    <a:pt x="84328" y="10795"/>
                  </a:lnTo>
                  <a:lnTo>
                    <a:pt x="82804" y="9779"/>
                  </a:lnTo>
                  <a:close/>
                </a:path>
                <a:path w="104775" h="84454">
                  <a:moveTo>
                    <a:pt x="58420" y="0"/>
                  </a:moveTo>
                  <a:lnTo>
                    <a:pt x="44196" y="2921"/>
                  </a:lnTo>
                  <a:lnTo>
                    <a:pt x="32639" y="10795"/>
                  </a:lnTo>
                  <a:lnTo>
                    <a:pt x="24765" y="22352"/>
                  </a:lnTo>
                  <a:lnTo>
                    <a:pt x="21844" y="36576"/>
                  </a:lnTo>
                  <a:lnTo>
                    <a:pt x="21844" y="41021"/>
                  </a:lnTo>
                  <a:lnTo>
                    <a:pt x="22733" y="45212"/>
                  </a:lnTo>
                  <a:lnTo>
                    <a:pt x="23949" y="48641"/>
                  </a:lnTo>
                  <a:lnTo>
                    <a:pt x="24039" y="48895"/>
                  </a:lnTo>
                  <a:lnTo>
                    <a:pt x="24130" y="49149"/>
                  </a:lnTo>
                  <a:lnTo>
                    <a:pt x="37465" y="49149"/>
                  </a:lnTo>
                  <a:lnTo>
                    <a:pt x="35687" y="46482"/>
                  </a:lnTo>
                  <a:lnTo>
                    <a:pt x="34036" y="41783"/>
                  </a:lnTo>
                  <a:lnTo>
                    <a:pt x="34036" y="36576"/>
                  </a:lnTo>
                  <a:lnTo>
                    <a:pt x="35941" y="27178"/>
                  </a:lnTo>
                  <a:lnTo>
                    <a:pt x="41275" y="19304"/>
                  </a:lnTo>
                  <a:lnTo>
                    <a:pt x="49022" y="14097"/>
                  </a:lnTo>
                  <a:lnTo>
                    <a:pt x="58420" y="12192"/>
                  </a:lnTo>
                  <a:lnTo>
                    <a:pt x="82804" y="12192"/>
                  </a:lnTo>
                  <a:lnTo>
                    <a:pt x="82804" y="9779"/>
                  </a:lnTo>
                  <a:lnTo>
                    <a:pt x="72644" y="2921"/>
                  </a:lnTo>
                  <a:lnTo>
                    <a:pt x="58420" y="0"/>
                  </a:lnTo>
                  <a:close/>
                </a:path>
                <a:path w="104775" h="84454">
                  <a:moveTo>
                    <a:pt x="9652" y="48641"/>
                  </a:moveTo>
                  <a:lnTo>
                    <a:pt x="0" y="48641"/>
                  </a:lnTo>
                  <a:lnTo>
                    <a:pt x="19304" y="48895"/>
                  </a:lnTo>
                  <a:lnTo>
                    <a:pt x="9652" y="48895"/>
                  </a:lnTo>
                  <a:lnTo>
                    <a:pt x="9652" y="48641"/>
                  </a:lnTo>
                  <a:close/>
                </a:path>
                <a:path w="104775" h="84454">
                  <a:moveTo>
                    <a:pt x="82804" y="12192"/>
                  </a:moveTo>
                  <a:lnTo>
                    <a:pt x="58420" y="12192"/>
                  </a:lnTo>
                  <a:lnTo>
                    <a:pt x="67945" y="14097"/>
                  </a:lnTo>
                  <a:lnTo>
                    <a:pt x="75692" y="19304"/>
                  </a:lnTo>
                  <a:lnTo>
                    <a:pt x="80899" y="27178"/>
                  </a:lnTo>
                  <a:lnTo>
                    <a:pt x="82804" y="36576"/>
                  </a:lnTo>
                  <a:lnTo>
                    <a:pt x="82804" y="12192"/>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object 95">
              <a:extLst>
                <a:ext uri="{FF2B5EF4-FFF2-40B4-BE49-F238E27FC236}">
                  <a16:creationId xmlns:a16="http://schemas.microsoft.com/office/drawing/2014/main" id="{F095D4A1-1847-5B40-E9C9-31C3E6447805}"/>
                </a:ext>
              </a:extLst>
            </p:cNvPr>
            <p:cNvSpPr/>
            <p:nvPr/>
          </p:nvSpPr>
          <p:spPr>
            <a:xfrm>
              <a:off x="5222747" y="4935092"/>
              <a:ext cx="390525" cy="297815"/>
            </a:xfrm>
            <a:custGeom>
              <a:avLst/>
              <a:gdLst/>
              <a:ahLst/>
              <a:cxnLst/>
              <a:rect l="l" t="t" r="r" b="b"/>
              <a:pathLst>
                <a:path w="390525" h="297814">
                  <a:moveTo>
                    <a:pt x="390143" y="285368"/>
                  </a:moveTo>
                  <a:lnTo>
                    <a:pt x="0" y="285368"/>
                  </a:lnTo>
                  <a:lnTo>
                    <a:pt x="0" y="297687"/>
                  </a:lnTo>
                  <a:lnTo>
                    <a:pt x="390143" y="297687"/>
                  </a:lnTo>
                  <a:lnTo>
                    <a:pt x="390143" y="285368"/>
                  </a:lnTo>
                  <a:close/>
                </a:path>
                <a:path w="390525" h="297814">
                  <a:moveTo>
                    <a:pt x="56261" y="181736"/>
                  </a:moveTo>
                  <a:lnTo>
                    <a:pt x="43179" y="181736"/>
                  </a:lnTo>
                  <a:lnTo>
                    <a:pt x="51180" y="199008"/>
                  </a:lnTo>
                  <a:lnTo>
                    <a:pt x="62102" y="214883"/>
                  </a:lnTo>
                  <a:lnTo>
                    <a:pt x="75564" y="229361"/>
                  </a:lnTo>
                  <a:lnTo>
                    <a:pt x="91439" y="242188"/>
                  </a:lnTo>
                  <a:lnTo>
                    <a:pt x="91439" y="285368"/>
                  </a:lnTo>
                  <a:lnTo>
                    <a:pt x="103631" y="285368"/>
                  </a:lnTo>
                  <a:lnTo>
                    <a:pt x="103631" y="226948"/>
                  </a:lnTo>
                  <a:lnTo>
                    <a:pt x="91439" y="226948"/>
                  </a:lnTo>
                  <a:lnTo>
                    <a:pt x="80390" y="217042"/>
                  </a:lnTo>
                  <a:lnTo>
                    <a:pt x="70738" y="206120"/>
                  </a:lnTo>
                  <a:lnTo>
                    <a:pt x="62611" y="194309"/>
                  </a:lnTo>
                  <a:lnTo>
                    <a:pt x="56261" y="181736"/>
                  </a:lnTo>
                  <a:close/>
                </a:path>
                <a:path w="390525" h="297814">
                  <a:moveTo>
                    <a:pt x="152400" y="242696"/>
                  </a:moveTo>
                  <a:lnTo>
                    <a:pt x="140207" y="242696"/>
                  </a:lnTo>
                  <a:lnTo>
                    <a:pt x="140207" y="285368"/>
                  </a:lnTo>
                  <a:lnTo>
                    <a:pt x="152400" y="285368"/>
                  </a:lnTo>
                  <a:lnTo>
                    <a:pt x="152400" y="268604"/>
                  </a:lnTo>
                  <a:lnTo>
                    <a:pt x="237743" y="268604"/>
                  </a:lnTo>
                  <a:lnTo>
                    <a:pt x="237743" y="260984"/>
                  </a:lnTo>
                  <a:lnTo>
                    <a:pt x="195072" y="260984"/>
                  </a:lnTo>
                  <a:lnTo>
                    <a:pt x="184023" y="260730"/>
                  </a:lnTo>
                  <a:lnTo>
                    <a:pt x="173227" y="259714"/>
                  </a:lnTo>
                  <a:lnTo>
                    <a:pt x="162687" y="258190"/>
                  </a:lnTo>
                  <a:lnTo>
                    <a:pt x="152400" y="256031"/>
                  </a:lnTo>
                  <a:lnTo>
                    <a:pt x="152400" y="242696"/>
                  </a:lnTo>
                  <a:close/>
                </a:path>
                <a:path w="390525" h="297814">
                  <a:moveTo>
                    <a:pt x="249936" y="242696"/>
                  </a:moveTo>
                  <a:lnTo>
                    <a:pt x="237743" y="242696"/>
                  </a:lnTo>
                  <a:lnTo>
                    <a:pt x="237743" y="285368"/>
                  </a:lnTo>
                  <a:lnTo>
                    <a:pt x="249936" y="285368"/>
                  </a:lnTo>
                  <a:lnTo>
                    <a:pt x="249936" y="242696"/>
                  </a:lnTo>
                  <a:close/>
                </a:path>
                <a:path w="390525" h="297814">
                  <a:moveTo>
                    <a:pt x="298703" y="212216"/>
                  </a:moveTo>
                  <a:lnTo>
                    <a:pt x="286512" y="212216"/>
                  </a:lnTo>
                  <a:lnTo>
                    <a:pt x="286512" y="285368"/>
                  </a:lnTo>
                  <a:lnTo>
                    <a:pt x="298703" y="285368"/>
                  </a:lnTo>
                  <a:lnTo>
                    <a:pt x="298703" y="242188"/>
                  </a:lnTo>
                  <a:lnTo>
                    <a:pt x="316611" y="226948"/>
                  </a:lnTo>
                  <a:lnTo>
                    <a:pt x="298703" y="226948"/>
                  </a:lnTo>
                  <a:lnTo>
                    <a:pt x="298703" y="212216"/>
                  </a:lnTo>
                  <a:close/>
                </a:path>
                <a:path w="390525" h="297814">
                  <a:moveTo>
                    <a:pt x="237743" y="268604"/>
                  </a:moveTo>
                  <a:lnTo>
                    <a:pt x="152400" y="268604"/>
                  </a:lnTo>
                  <a:lnTo>
                    <a:pt x="162813" y="270636"/>
                  </a:lnTo>
                  <a:lnTo>
                    <a:pt x="173354" y="272033"/>
                  </a:lnTo>
                  <a:lnTo>
                    <a:pt x="184150" y="272922"/>
                  </a:lnTo>
                  <a:lnTo>
                    <a:pt x="195072" y="273176"/>
                  </a:lnTo>
                  <a:lnTo>
                    <a:pt x="206121" y="272922"/>
                  </a:lnTo>
                  <a:lnTo>
                    <a:pt x="216915" y="272033"/>
                  </a:lnTo>
                  <a:lnTo>
                    <a:pt x="227456" y="270636"/>
                  </a:lnTo>
                  <a:lnTo>
                    <a:pt x="237743" y="268604"/>
                  </a:lnTo>
                  <a:close/>
                </a:path>
                <a:path w="390525" h="297814">
                  <a:moveTo>
                    <a:pt x="237743" y="256031"/>
                  </a:moveTo>
                  <a:lnTo>
                    <a:pt x="227329" y="258190"/>
                  </a:lnTo>
                  <a:lnTo>
                    <a:pt x="216915" y="259714"/>
                  </a:lnTo>
                  <a:lnTo>
                    <a:pt x="206121" y="260730"/>
                  </a:lnTo>
                  <a:lnTo>
                    <a:pt x="195072" y="260984"/>
                  </a:lnTo>
                  <a:lnTo>
                    <a:pt x="237743" y="260984"/>
                  </a:lnTo>
                  <a:lnTo>
                    <a:pt x="237743" y="256031"/>
                  </a:lnTo>
                  <a:close/>
                </a:path>
                <a:path w="390525" h="297814">
                  <a:moveTo>
                    <a:pt x="103631" y="212216"/>
                  </a:moveTo>
                  <a:lnTo>
                    <a:pt x="91439" y="212216"/>
                  </a:lnTo>
                  <a:lnTo>
                    <a:pt x="91439" y="226948"/>
                  </a:lnTo>
                  <a:lnTo>
                    <a:pt x="103631" y="226948"/>
                  </a:lnTo>
                  <a:lnTo>
                    <a:pt x="103631" y="212216"/>
                  </a:lnTo>
                  <a:close/>
                </a:path>
                <a:path w="390525" h="297814">
                  <a:moveTo>
                    <a:pt x="289687" y="42417"/>
                  </a:moveTo>
                  <a:lnTo>
                    <a:pt x="283463" y="52831"/>
                  </a:lnTo>
                  <a:lnTo>
                    <a:pt x="307339" y="70865"/>
                  </a:lnTo>
                  <a:lnTo>
                    <a:pt x="325627" y="92836"/>
                  </a:lnTo>
                  <a:lnTo>
                    <a:pt x="337312" y="117855"/>
                  </a:lnTo>
                  <a:lnTo>
                    <a:pt x="341375" y="145160"/>
                  </a:lnTo>
                  <a:lnTo>
                    <a:pt x="338454" y="168528"/>
                  </a:lnTo>
                  <a:lnTo>
                    <a:pt x="329946" y="190245"/>
                  </a:lnTo>
                  <a:lnTo>
                    <a:pt x="316484" y="209803"/>
                  </a:lnTo>
                  <a:lnTo>
                    <a:pt x="298703" y="226948"/>
                  </a:lnTo>
                  <a:lnTo>
                    <a:pt x="316611" y="226948"/>
                  </a:lnTo>
                  <a:lnTo>
                    <a:pt x="320548" y="223519"/>
                  </a:lnTo>
                  <a:lnTo>
                    <a:pt x="337438" y="201802"/>
                  </a:lnTo>
                  <a:lnTo>
                    <a:pt x="348614" y="177291"/>
                  </a:lnTo>
                  <a:lnTo>
                    <a:pt x="353440" y="150875"/>
                  </a:lnTo>
                  <a:lnTo>
                    <a:pt x="367918" y="146049"/>
                  </a:lnTo>
                  <a:lnTo>
                    <a:pt x="377316" y="138556"/>
                  </a:lnTo>
                  <a:lnTo>
                    <a:pt x="353440" y="138556"/>
                  </a:lnTo>
                  <a:lnTo>
                    <a:pt x="347599" y="110108"/>
                  </a:lnTo>
                  <a:lnTo>
                    <a:pt x="334390" y="84073"/>
                  </a:lnTo>
                  <a:lnTo>
                    <a:pt x="314832" y="61340"/>
                  </a:lnTo>
                  <a:lnTo>
                    <a:pt x="289687" y="42417"/>
                  </a:lnTo>
                  <a:close/>
                </a:path>
                <a:path w="390525" h="297814">
                  <a:moveTo>
                    <a:pt x="88900" y="0"/>
                  </a:moveTo>
                  <a:lnTo>
                    <a:pt x="79248" y="4952"/>
                  </a:lnTo>
                  <a:lnTo>
                    <a:pt x="79248" y="57022"/>
                  </a:lnTo>
                  <a:lnTo>
                    <a:pt x="66801" y="68452"/>
                  </a:lnTo>
                  <a:lnTo>
                    <a:pt x="55372" y="80898"/>
                  </a:lnTo>
                  <a:lnTo>
                    <a:pt x="45592" y="94487"/>
                  </a:lnTo>
                  <a:lnTo>
                    <a:pt x="38480" y="108584"/>
                  </a:lnTo>
                  <a:lnTo>
                    <a:pt x="18287" y="108584"/>
                  </a:lnTo>
                  <a:lnTo>
                    <a:pt x="11175" y="110108"/>
                  </a:lnTo>
                  <a:lnTo>
                    <a:pt x="5461" y="114045"/>
                  </a:lnTo>
                  <a:lnTo>
                    <a:pt x="1524" y="119760"/>
                  </a:lnTo>
                  <a:lnTo>
                    <a:pt x="0" y="126872"/>
                  </a:lnTo>
                  <a:lnTo>
                    <a:pt x="0" y="163448"/>
                  </a:lnTo>
                  <a:lnTo>
                    <a:pt x="1524" y="170560"/>
                  </a:lnTo>
                  <a:lnTo>
                    <a:pt x="5461" y="176402"/>
                  </a:lnTo>
                  <a:lnTo>
                    <a:pt x="11175" y="180339"/>
                  </a:lnTo>
                  <a:lnTo>
                    <a:pt x="18287" y="181736"/>
                  </a:lnTo>
                  <a:lnTo>
                    <a:pt x="67055" y="181736"/>
                  </a:lnTo>
                  <a:lnTo>
                    <a:pt x="67055" y="169544"/>
                  </a:lnTo>
                  <a:lnTo>
                    <a:pt x="14986" y="169544"/>
                  </a:lnTo>
                  <a:lnTo>
                    <a:pt x="12191" y="166877"/>
                  </a:lnTo>
                  <a:lnTo>
                    <a:pt x="12191" y="123570"/>
                  </a:lnTo>
                  <a:lnTo>
                    <a:pt x="14986" y="120776"/>
                  </a:lnTo>
                  <a:lnTo>
                    <a:pt x="47116" y="120776"/>
                  </a:lnTo>
                  <a:lnTo>
                    <a:pt x="48513" y="116585"/>
                  </a:lnTo>
                  <a:lnTo>
                    <a:pt x="64897" y="88518"/>
                  </a:lnTo>
                  <a:lnTo>
                    <a:pt x="89280" y="64515"/>
                  </a:lnTo>
                  <a:lnTo>
                    <a:pt x="91439" y="62737"/>
                  </a:lnTo>
                  <a:lnTo>
                    <a:pt x="91439" y="16763"/>
                  </a:lnTo>
                  <a:lnTo>
                    <a:pt x="112522" y="16763"/>
                  </a:lnTo>
                  <a:lnTo>
                    <a:pt x="88900" y="0"/>
                  </a:lnTo>
                  <a:close/>
                </a:path>
                <a:path w="390525" h="297814">
                  <a:moveTo>
                    <a:pt x="390143" y="108584"/>
                  </a:moveTo>
                  <a:lnTo>
                    <a:pt x="377951" y="108584"/>
                  </a:lnTo>
                  <a:lnTo>
                    <a:pt x="376174" y="119125"/>
                  </a:lnTo>
                  <a:lnTo>
                    <a:pt x="370966" y="128142"/>
                  </a:lnTo>
                  <a:lnTo>
                    <a:pt x="363092" y="134746"/>
                  </a:lnTo>
                  <a:lnTo>
                    <a:pt x="353440" y="138556"/>
                  </a:lnTo>
                  <a:lnTo>
                    <a:pt x="377316" y="138556"/>
                  </a:lnTo>
                  <a:lnTo>
                    <a:pt x="379602" y="136778"/>
                  </a:lnTo>
                  <a:lnTo>
                    <a:pt x="387350" y="123951"/>
                  </a:lnTo>
                  <a:lnTo>
                    <a:pt x="390143" y="108584"/>
                  </a:lnTo>
                  <a:close/>
                </a:path>
                <a:path w="390525" h="297814">
                  <a:moveTo>
                    <a:pt x="112522" y="16763"/>
                  </a:moveTo>
                  <a:lnTo>
                    <a:pt x="91439" y="16763"/>
                  </a:lnTo>
                  <a:lnTo>
                    <a:pt x="127253" y="42290"/>
                  </a:lnTo>
                  <a:lnTo>
                    <a:pt x="141731" y="36702"/>
                  </a:lnTo>
                  <a:lnTo>
                    <a:pt x="153035" y="32892"/>
                  </a:lnTo>
                  <a:lnTo>
                    <a:pt x="164464" y="30352"/>
                  </a:lnTo>
                  <a:lnTo>
                    <a:pt x="176784" y="29336"/>
                  </a:lnTo>
                  <a:lnTo>
                    <a:pt x="176784" y="28574"/>
                  </a:lnTo>
                  <a:lnTo>
                    <a:pt x="128904" y="28574"/>
                  </a:lnTo>
                  <a:lnTo>
                    <a:pt x="112522" y="16763"/>
                  </a:lnTo>
                  <a:close/>
                </a:path>
                <a:path w="390525" h="297814">
                  <a:moveTo>
                    <a:pt x="176784" y="17144"/>
                  </a:moveTo>
                  <a:lnTo>
                    <a:pt x="164084" y="18033"/>
                  </a:lnTo>
                  <a:lnTo>
                    <a:pt x="152146" y="20446"/>
                  </a:lnTo>
                  <a:lnTo>
                    <a:pt x="140715" y="24129"/>
                  </a:lnTo>
                  <a:lnTo>
                    <a:pt x="128904" y="28574"/>
                  </a:lnTo>
                  <a:lnTo>
                    <a:pt x="176784" y="28574"/>
                  </a:lnTo>
                  <a:lnTo>
                    <a:pt x="176784" y="1714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23" name="object 27">
            <a:extLst>
              <a:ext uri="{FF2B5EF4-FFF2-40B4-BE49-F238E27FC236}">
                <a16:creationId xmlns:a16="http://schemas.microsoft.com/office/drawing/2014/main" id="{2CFFB6EA-097C-97BD-2CFA-0D42DCCFAC60}"/>
              </a:ext>
            </a:extLst>
          </p:cNvPr>
          <p:cNvSpPr txBox="1"/>
          <p:nvPr/>
        </p:nvSpPr>
        <p:spPr>
          <a:xfrm>
            <a:off x="10719640" y="2546137"/>
            <a:ext cx="1235540"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67" normalizeH="0" baseline="0" noProof="0">
                <a:ln>
                  <a:noFill/>
                </a:ln>
                <a:solidFill>
                  <a:srgbClr val="FFFFFF"/>
                </a:solidFill>
                <a:effectLst/>
                <a:uLnTx/>
                <a:uFillTx/>
                <a:latin typeface="Arial"/>
                <a:cs typeface="Arial"/>
                <a:sym typeface="Arial"/>
              </a:rPr>
              <a:t>76%</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24" name="object 28">
            <a:extLst>
              <a:ext uri="{FF2B5EF4-FFF2-40B4-BE49-F238E27FC236}">
                <a16:creationId xmlns:a16="http://schemas.microsoft.com/office/drawing/2014/main" id="{2EDD5A86-3B57-B547-7C41-2F62399632E5}"/>
              </a:ext>
            </a:extLst>
          </p:cNvPr>
          <p:cNvSpPr txBox="1"/>
          <p:nvPr/>
        </p:nvSpPr>
        <p:spPr>
          <a:xfrm>
            <a:off x="10719640" y="2909713"/>
            <a:ext cx="967853" cy="767471"/>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lang="en-US" sz="900" b="0" i="0" u="none" strike="noStrike" kern="0" cap="none" spc="0" normalizeH="0" baseline="0" noProof="0">
                <a:ln>
                  <a:noFill/>
                </a:ln>
                <a:solidFill>
                  <a:srgbClr val="FFFFFF"/>
                </a:solidFill>
                <a:effectLst/>
                <a:uLnTx/>
                <a:uFillTx/>
                <a:latin typeface="Roboto"/>
                <a:cs typeface="Roboto"/>
                <a:sym typeface="Arial"/>
              </a:rPr>
              <a:t>O</a:t>
            </a:r>
            <a:r>
              <a:rPr kumimoji="0" sz="900" b="0" i="0" u="none" strike="noStrike" kern="0" cap="none" spc="0" normalizeH="0" baseline="0" noProof="0">
                <a:ln>
                  <a:noFill/>
                </a:ln>
                <a:solidFill>
                  <a:srgbClr val="FFFFFF"/>
                </a:solidFill>
                <a:effectLst/>
                <a:uLnTx/>
                <a:uFillTx/>
                <a:latin typeface="Roboto"/>
                <a:cs typeface="Roboto"/>
                <a:sym typeface="Arial"/>
              </a:rPr>
              <a:t>f</a:t>
            </a:r>
            <a:r>
              <a:rPr kumimoji="0" lang="en-US" sz="900" b="0" i="0" u="none" strike="noStrike" kern="0" cap="none" spc="0"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our</a:t>
            </a:r>
            <a:r>
              <a:rPr kumimoji="0" sz="900" b="0" i="0" u="none" strike="noStrike" kern="0" cap="none" spc="-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employed </a:t>
            </a:r>
            <a:r>
              <a:rPr kumimoji="0" sz="900" b="0" i="0" u="none" strike="noStrike" kern="0" cap="none" spc="0" normalizeH="0" baseline="0" noProof="0">
                <a:ln>
                  <a:noFill/>
                </a:ln>
                <a:solidFill>
                  <a:srgbClr val="FFFFFF"/>
                </a:solidFill>
                <a:effectLst/>
                <a:uLnTx/>
                <a:uFillTx/>
                <a:latin typeface="Roboto"/>
                <a:cs typeface="Roboto"/>
                <a:sym typeface="Arial"/>
              </a:rPr>
              <a:t>graduates</a:t>
            </a:r>
            <a:r>
              <a:rPr kumimoji="0" sz="900" b="0" i="0" u="none" strike="noStrike" kern="0" cap="none" spc="-2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are</a:t>
            </a:r>
            <a:r>
              <a:rPr kumimoji="0" sz="900" b="0" i="0" u="none" strike="noStrike" kern="0" cap="none" spc="-19" normalizeH="0" baseline="0" noProof="0">
                <a:ln>
                  <a:noFill/>
                </a:ln>
                <a:solidFill>
                  <a:srgbClr val="FFFFFF"/>
                </a:solidFill>
                <a:effectLst/>
                <a:uLnTx/>
                <a:uFillTx/>
                <a:latin typeface="Roboto"/>
                <a:cs typeface="Roboto"/>
                <a:sym typeface="Arial"/>
              </a:rPr>
              <a:t> </a:t>
            </a:r>
            <a:r>
              <a:rPr kumimoji="0" sz="900" b="0" i="0" u="none" strike="noStrike" kern="0" cap="none" spc="-16" normalizeH="0" baseline="0" noProof="0">
                <a:ln>
                  <a:noFill/>
                </a:ln>
                <a:solidFill>
                  <a:srgbClr val="FFFFFF"/>
                </a:solidFill>
                <a:effectLst/>
                <a:uLnTx/>
                <a:uFillTx/>
                <a:latin typeface="Roboto"/>
                <a:cs typeface="Roboto"/>
                <a:sym typeface="Arial"/>
              </a:rPr>
              <a:t>in</a:t>
            </a:r>
            <a:r>
              <a:rPr kumimoji="0" sz="900" b="0" i="0" u="none" strike="noStrike" kern="0" cap="none" spc="0" normalizeH="0" baseline="0" noProof="0">
                <a:ln>
                  <a:noFill/>
                </a:ln>
                <a:solidFill>
                  <a:srgbClr val="FFFFFF"/>
                </a:solidFill>
                <a:effectLst/>
                <a:uLnTx/>
                <a:uFillTx/>
                <a:latin typeface="Roboto"/>
                <a:cs typeface="Roboto"/>
                <a:sym typeface="Arial"/>
              </a:rPr>
              <a:t> jobs</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very</a:t>
            </a:r>
            <a:r>
              <a:rPr kumimoji="0" sz="900" b="0" i="0" u="none" strike="noStrike" kern="0" cap="none" spc="-1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related </a:t>
            </a:r>
            <a:r>
              <a:rPr kumimoji="0" sz="900" b="0" i="0" u="none" strike="noStrike" kern="0" cap="none" spc="0" normalizeH="0" baseline="0" noProof="0">
                <a:ln>
                  <a:noFill/>
                </a:ln>
                <a:solidFill>
                  <a:srgbClr val="FFFFFF"/>
                </a:solidFill>
                <a:effectLst/>
                <a:uLnTx/>
                <a:uFillTx/>
                <a:latin typeface="Roboto"/>
                <a:cs typeface="Roboto"/>
                <a:sym typeface="Arial"/>
              </a:rPr>
              <a:t>to the</a:t>
            </a:r>
            <a:r>
              <a:rPr kumimoji="0" sz="900" b="0" i="0" u="none" strike="noStrike" kern="0" cap="none" spc="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completed programmes.</a:t>
            </a:r>
            <a:endParaRPr kumimoji="0" sz="900" b="0" i="0" u="none" strike="noStrike" kern="0" cap="none" spc="0" normalizeH="0" baseline="0" noProof="0">
              <a:ln>
                <a:noFill/>
              </a:ln>
              <a:solidFill>
                <a:sysClr val="windowText" lastClr="000000"/>
              </a:solidFill>
              <a:effectLst/>
              <a:uLnTx/>
              <a:uFillTx/>
              <a:latin typeface="Roboto"/>
              <a:cs typeface="Roboto"/>
              <a:sym typeface="Arial"/>
            </a:endParaRPr>
          </a:p>
        </p:txBody>
      </p:sp>
      <p:sp>
        <p:nvSpPr>
          <p:cNvPr id="125" name="object 29">
            <a:extLst>
              <a:ext uri="{FF2B5EF4-FFF2-40B4-BE49-F238E27FC236}">
                <a16:creationId xmlns:a16="http://schemas.microsoft.com/office/drawing/2014/main" id="{6F47479D-36F3-FD18-1F51-8C61C8840EF7}"/>
              </a:ext>
            </a:extLst>
          </p:cNvPr>
          <p:cNvSpPr txBox="1"/>
          <p:nvPr/>
        </p:nvSpPr>
        <p:spPr>
          <a:xfrm>
            <a:off x="8892581" y="2506868"/>
            <a:ext cx="2145079"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32" normalizeH="0" baseline="0" noProof="0">
                <a:ln>
                  <a:noFill/>
                </a:ln>
                <a:solidFill>
                  <a:srgbClr val="FFFFFF"/>
                </a:solidFill>
                <a:effectLst/>
                <a:uLnTx/>
                <a:uFillTx/>
                <a:latin typeface="Arial"/>
                <a:cs typeface="Arial"/>
                <a:sym typeface="Arial"/>
              </a:rPr>
              <a:t>1.3-</a:t>
            </a:r>
            <a:r>
              <a:rPr kumimoji="0" sz="2400" b="1" i="0" u="none" strike="noStrike" kern="0" cap="none" spc="48" normalizeH="0" baseline="0" noProof="0">
                <a:ln>
                  <a:noFill/>
                </a:ln>
                <a:solidFill>
                  <a:srgbClr val="FFFFFF"/>
                </a:solidFill>
                <a:effectLst/>
                <a:uLnTx/>
                <a:uFillTx/>
                <a:latin typeface="Arial"/>
                <a:cs typeface="Arial"/>
                <a:sym typeface="Arial"/>
              </a:rPr>
              <a:t>3.8x</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26" name="object 30">
            <a:extLst>
              <a:ext uri="{FF2B5EF4-FFF2-40B4-BE49-F238E27FC236}">
                <a16:creationId xmlns:a16="http://schemas.microsoft.com/office/drawing/2014/main" id="{8D067C38-BD44-F9C2-314F-CB76EC066D14}"/>
              </a:ext>
            </a:extLst>
          </p:cNvPr>
          <p:cNvSpPr txBox="1"/>
          <p:nvPr/>
        </p:nvSpPr>
        <p:spPr>
          <a:xfrm>
            <a:off x="8892581" y="2874620"/>
            <a:ext cx="1184181" cy="767471"/>
          </a:xfrm>
          <a:prstGeom prst="rect">
            <a:avLst/>
          </a:prstGeom>
        </p:spPr>
        <p:txBody>
          <a:bodyPr vert="horz" wrap="square" lIns="0" tIns="8145" rIns="0" bIns="0" rtlCol="0">
            <a:spAutoFit/>
          </a:bodyPr>
          <a:lstStyle/>
          <a:p>
            <a:pPr marL="24434" marR="19547" lvl="0" indent="0" algn="l" defTabSz="586405" rtl="0" eaLnBrk="1" fontAlgn="auto" latinLnBrk="0" hangingPunct="1">
              <a:lnSpc>
                <a:spcPct val="111100"/>
              </a:lnSpc>
              <a:spcBef>
                <a:spcPts val="64"/>
              </a:spcBef>
              <a:spcAft>
                <a:spcPts val="0"/>
              </a:spcAft>
              <a:buClrTx/>
              <a:buSzTx/>
              <a:buFont typeface="Arial"/>
              <a:buNone/>
              <a:tabLst/>
              <a:defRPr/>
            </a:pPr>
            <a:r>
              <a:rPr kumimoji="0" sz="900" b="0" i="0" u="none" strike="noStrike" kern="0" cap="none" spc="0" normalizeH="0" baseline="0" noProof="0">
                <a:ln>
                  <a:noFill/>
                </a:ln>
                <a:solidFill>
                  <a:srgbClr val="FFFFFF"/>
                </a:solidFill>
                <a:effectLst/>
                <a:uLnTx/>
                <a:uFillTx/>
                <a:latin typeface="Roboto"/>
                <a:cs typeface="Roboto"/>
                <a:sym typeface="Arial"/>
              </a:rPr>
              <a:t>increase</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in</a:t>
            </a:r>
            <a:r>
              <a:rPr kumimoji="0" sz="900" b="0" i="0" u="none" strike="noStrike" kern="0" cap="none" spc="-13"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income </a:t>
            </a:r>
            <a:r>
              <a:rPr kumimoji="0" sz="900" b="0" i="0" u="none" strike="noStrike" kern="0" cap="none" spc="-45" normalizeH="0" baseline="0" noProof="0">
                <a:ln>
                  <a:noFill/>
                </a:ln>
                <a:solidFill>
                  <a:srgbClr val="FFFFFF"/>
                </a:solidFill>
                <a:effectLst/>
                <a:uLnTx/>
                <a:uFillTx/>
                <a:latin typeface="Roboto"/>
                <a:cs typeface="Roboto"/>
                <a:sym typeface="Arial"/>
              </a:rPr>
              <a:t>12-</a:t>
            </a:r>
            <a:r>
              <a:rPr kumimoji="0" sz="900" b="0" i="0" u="none" strike="noStrike" kern="0" cap="none" spc="0" normalizeH="0" baseline="0" noProof="0">
                <a:ln>
                  <a:noFill/>
                </a:ln>
                <a:solidFill>
                  <a:srgbClr val="FFFFFF"/>
                </a:solidFill>
                <a:effectLst/>
                <a:uLnTx/>
                <a:uFillTx/>
                <a:latin typeface="Roboto"/>
                <a:cs typeface="Roboto"/>
                <a:sym typeface="Arial"/>
              </a:rPr>
              <a:t>18</a:t>
            </a:r>
            <a:r>
              <a:rPr kumimoji="0" sz="900" b="0" i="0" u="none" strike="noStrike" kern="0" cap="none" spc="-13" normalizeH="0" baseline="0" noProof="0">
                <a:ln>
                  <a:noFill/>
                </a:ln>
                <a:solidFill>
                  <a:srgbClr val="FFFFFF"/>
                </a:solidFill>
                <a:effectLst/>
                <a:uLnTx/>
                <a:uFillTx/>
                <a:latin typeface="Roboto"/>
                <a:cs typeface="Roboto"/>
                <a:sym typeface="Arial"/>
              </a:rPr>
              <a:t> </a:t>
            </a:r>
            <a:r>
              <a:rPr kumimoji="0" sz="900" b="0" i="0" u="none" strike="noStrike" kern="0" cap="none" spc="0" normalizeH="0" baseline="0" noProof="0">
                <a:ln>
                  <a:noFill/>
                </a:ln>
                <a:solidFill>
                  <a:srgbClr val="FFFFFF"/>
                </a:solidFill>
                <a:effectLst/>
                <a:uLnTx/>
                <a:uFillTx/>
                <a:latin typeface="Roboto"/>
                <a:cs typeface="Roboto"/>
                <a:sym typeface="Arial"/>
              </a:rPr>
              <a:t>months</a:t>
            </a:r>
            <a:r>
              <a:rPr kumimoji="0" sz="900" b="0" i="0" u="none" strike="noStrike" kern="0" cap="none" spc="-10" normalizeH="0" baseline="0" noProof="0">
                <a:ln>
                  <a:noFill/>
                </a:ln>
                <a:solidFill>
                  <a:srgbClr val="FFFFFF"/>
                </a:solidFill>
                <a:effectLst/>
                <a:uLnTx/>
                <a:uFillTx/>
                <a:latin typeface="Roboto"/>
                <a:cs typeface="Roboto"/>
                <a:sym typeface="Arial"/>
              </a:rPr>
              <a:t> </a:t>
            </a:r>
            <a:r>
              <a:rPr kumimoji="0" sz="900" b="0" i="0" u="none" strike="noStrike" kern="0" cap="none" spc="-13" normalizeH="0" baseline="0" noProof="0">
                <a:ln>
                  <a:noFill/>
                </a:ln>
                <a:solidFill>
                  <a:srgbClr val="FFFFFF"/>
                </a:solidFill>
                <a:effectLst/>
                <a:uLnTx/>
                <a:uFillTx/>
                <a:latin typeface="Roboto"/>
                <a:cs typeface="Roboto"/>
                <a:sym typeface="Arial"/>
              </a:rPr>
              <a:t>post- </a:t>
            </a:r>
            <a:r>
              <a:rPr kumimoji="0" sz="900" b="0" i="0" u="none" strike="noStrike" kern="0" cap="none" spc="0" normalizeH="0" baseline="0" noProof="0">
                <a:ln>
                  <a:noFill/>
                </a:ln>
                <a:solidFill>
                  <a:srgbClr val="FFFFFF"/>
                </a:solidFill>
                <a:effectLst/>
                <a:uLnTx/>
                <a:uFillTx/>
                <a:latin typeface="Roboto"/>
                <a:cs typeface="Roboto"/>
                <a:sym typeface="Arial"/>
              </a:rPr>
              <a:t>training,</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varying </a:t>
            </a:r>
            <a:r>
              <a:rPr kumimoji="0" sz="900" b="0" i="0" u="none" strike="noStrike" kern="0" cap="none" spc="0" normalizeH="0" baseline="0" noProof="0">
                <a:ln>
                  <a:noFill/>
                </a:ln>
                <a:solidFill>
                  <a:srgbClr val="FFFFFF"/>
                </a:solidFill>
                <a:effectLst/>
                <a:uLnTx/>
                <a:uFillTx/>
                <a:latin typeface="Roboto"/>
                <a:cs typeface="Roboto"/>
                <a:sym typeface="Arial"/>
              </a:rPr>
              <a:t>across</a:t>
            </a:r>
            <a:r>
              <a:rPr kumimoji="0" sz="900" b="0" i="0" u="none" strike="noStrike" kern="0" cap="none" spc="-32"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programmes </a:t>
            </a:r>
            <a:r>
              <a:rPr kumimoji="0" sz="900" b="0" i="0" u="none" strike="noStrike" kern="0" cap="none" spc="0" normalizeH="0" baseline="0" noProof="0">
                <a:ln>
                  <a:noFill/>
                </a:ln>
                <a:solidFill>
                  <a:srgbClr val="FFFFFF"/>
                </a:solidFill>
                <a:effectLst/>
                <a:uLnTx/>
                <a:uFillTx/>
                <a:latin typeface="Roboto"/>
                <a:cs typeface="Roboto"/>
                <a:sym typeface="Arial"/>
              </a:rPr>
              <a:t>and</a:t>
            </a:r>
            <a:r>
              <a:rPr kumimoji="0" sz="900" b="0" i="0" u="none" strike="noStrike" kern="0" cap="none" spc="-16" normalizeH="0" baseline="0" noProof="0">
                <a:ln>
                  <a:noFill/>
                </a:ln>
                <a:solidFill>
                  <a:srgbClr val="FFFFFF"/>
                </a:solidFill>
                <a:effectLst/>
                <a:uLnTx/>
                <a:uFillTx/>
                <a:latin typeface="Roboto"/>
                <a:cs typeface="Roboto"/>
                <a:sym typeface="Arial"/>
              </a:rPr>
              <a:t> </a:t>
            </a:r>
            <a:r>
              <a:rPr kumimoji="0" sz="900" b="0" i="0" u="none" strike="noStrike" kern="0" cap="none" spc="-6" normalizeH="0" baseline="0" noProof="0">
                <a:ln>
                  <a:noFill/>
                </a:ln>
                <a:solidFill>
                  <a:srgbClr val="FFFFFF"/>
                </a:solidFill>
                <a:effectLst/>
                <a:uLnTx/>
                <a:uFillTx/>
                <a:latin typeface="Roboto"/>
                <a:cs typeface="Roboto"/>
                <a:sym typeface="Arial"/>
              </a:rPr>
              <a:t>countries.</a:t>
            </a:r>
            <a:r>
              <a:rPr kumimoji="0" sz="800" b="0" i="0" u="none" strike="noStrike" kern="0" cap="none" spc="-10" normalizeH="0" baseline="33333" noProof="0">
                <a:ln>
                  <a:noFill/>
                </a:ln>
                <a:solidFill>
                  <a:srgbClr val="FFFFFF"/>
                </a:solidFill>
                <a:effectLst/>
                <a:uLnTx/>
                <a:uFillTx/>
                <a:latin typeface="Roboto"/>
                <a:cs typeface="Roboto"/>
                <a:sym typeface="Arial"/>
              </a:rPr>
              <a:t>1</a:t>
            </a:r>
            <a:endParaRPr kumimoji="0" sz="800" b="0" i="0" u="none" strike="noStrike" kern="0" cap="none" spc="0" normalizeH="0" baseline="33333" noProof="0">
              <a:ln>
                <a:noFill/>
              </a:ln>
              <a:solidFill>
                <a:sysClr val="windowText" lastClr="000000"/>
              </a:solidFill>
              <a:effectLst/>
              <a:uLnTx/>
              <a:uFillTx/>
              <a:latin typeface="Roboto"/>
              <a:cs typeface="Roboto"/>
              <a:sym typeface="Arial"/>
            </a:endParaRPr>
          </a:p>
        </p:txBody>
      </p:sp>
      <p:grpSp>
        <p:nvGrpSpPr>
          <p:cNvPr id="127" name="Group 126">
            <a:extLst>
              <a:ext uri="{FF2B5EF4-FFF2-40B4-BE49-F238E27FC236}">
                <a16:creationId xmlns:a16="http://schemas.microsoft.com/office/drawing/2014/main" id="{07F8BEC7-A778-3D53-45AE-6AF45EB17BED}"/>
              </a:ext>
            </a:extLst>
          </p:cNvPr>
          <p:cNvGrpSpPr/>
          <p:nvPr/>
        </p:nvGrpSpPr>
        <p:grpSpPr>
          <a:xfrm>
            <a:off x="8440292" y="2555145"/>
            <a:ext cx="366268" cy="390526"/>
            <a:chOff x="3787013" y="3764279"/>
            <a:chExt cx="366268" cy="390526"/>
          </a:xfrm>
        </p:grpSpPr>
        <p:sp>
          <p:nvSpPr>
            <p:cNvPr id="133" name="object 6">
              <a:extLst>
                <a:ext uri="{FF2B5EF4-FFF2-40B4-BE49-F238E27FC236}">
                  <a16:creationId xmlns:a16="http://schemas.microsoft.com/office/drawing/2014/main" id="{40545D30-3745-4DD7-F10E-4C11DCCC5A25}"/>
                </a:ext>
              </a:extLst>
            </p:cNvPr>
            <p:cNvSpPr/>
            <p:nvPr/>
          </p:nvSpPr>
          <p:spPr>
            <a:xfrm>
              <a:off x="3872357" y="3972026"/>
              <a:ext cx="12700" cy="12700"/>
            </a:xfrm>
            <a:custGeom>
              <a:avLst/>
              <a:gdLst/>
              <a:ahLst/>
              <a:cxnLst/>
              <a:rect l="l" t="t" r="r" b="b"/>
              <a:pathLst>
                <a:path w="12700" h="12700">
                  <a:moveTo>
                    <a:pt x="12191" y="0"/>
                  </a:moveTo>
                  <a:lnTo>
                    <a:pt x="0" y="0"/>
                  </a:lnTo>
                  <a:lnTo>
                    <a:pt x="0" y="12217"/>
                  </a:lnTo>
                  <a:lnTo>
                    <a:pt x="12191" y="12217"/>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 name="object 14">
              <a:extLst>
                <a:ext uri="{FF2B5EF4-FFF2-40B4-BE49-F238E27FC236}">
                  <a16:creationId xmlns:a16="http://schemas.microsoft.com/office/drawing/2014/main" id="{891C3780-34BF-80A5-98E8-7EE07A06C245}"/>
                </a:ext>
              </a:extLst>
            </p:cNvPr>
            <p:cNvSpPr/>
            <p:nvPr/>
          </p:nvSpPr>
          <p:spPr>
            <a:xfrm>
              <a:off x="3896740" y="3923157"/>
              <a:ext cx="48895" cy="110489"/>
            </a:xfrm>
            <a:custGeom>
              <a:avLst/>
              <a:gdLst/>
              <a:ahLst/>
              <a:cxnLst/>
              <a:rect l="l" t="t" r="r" b="b"/>
              <a:pathLst>
                <a:path w="48895" h="110489">
                  <a:moveTo>
                    <a:pt x="30480" y="0"/>
                  </a:moveTo>
                  <a:lnTo>
                    <a:pt x="18287" y="0"/>
                  </a:lnTo>
                  <a:lnTo>
                    <a:pt x="18287" y="13081"/>
                  </a:lnTo>
                  <a:lnTo>
                    <a:pt x="10922" y="16256"/>
                  </a:lnTo>
                  <a:lnTo>
                    <a:pt x="5207" y="21209"/>
                  </a:lnTo>
                  <a:lnTo>
                    <a:pt x="1397" y="28448"/>
                  </a:lnTo>
                  <a:lnTo>
                    <a:pt x="0" y="36703"/>
                  </a:lnTo>
                  <a:lnTo>
                    <a:pt x="635" y="40767"/>
                  </a:lnTo>
                  <a:lnTo>
                    <a:pt x="27686" y="62738"/>
                  </a:lnTo>
                  <a:lnTo>
                    <a:pt x="34289" y="69215"/>
                  </a:lnTo>
                  <a:lnTo>
                    <a:pt x="36575" y="70866"/>
                  </a:lnTo>
                  <a:lnTo>
                    <a:pt x="36575" y="73279"/>
                  </a:lnTo>
                  <a:lnTo>
                    <a:pt x="35560" y="78232"/>
                  </a:lnTo>
                  <a:lnTo>
                    <a:pt x="33020" y="81407"/>
                  </a:lnTo>
                  <a:lnTo>
                    <a:pt x="29083" y="84709"/>
                  </a:lnTo>
                  <a:lnTo>
                    <a:pt x="24384" y="85471"/>
                  </a:lnTo>
                  <a:lnTo>
                    <a:pt x="19685" y="84709"/>
                  </a:lnTo>
                  <a:lnTo>
                    <a:pt x="15748" y="81407"/>
                  </a:lnTo>
                  <a:lnTo>
                    <a:pt x="13081" y="78232"/>
                  </a:lnTo>
                  <a:lnTo>
                    <a:pt x="12192" y="73279"/>
                  </a:lnTo>
                  <a:lnTo>
                    <a:pt x="0" y="73279"/>
                  </a:lnTo>
                  <a:lnTo>
                    <a:pt x="1397" y="81407"/>
                  </a:lnTo>
                  <a:lnTo>
                    <a:pt x="5207" y="88011"/>
                  </a:lnTo>
                  <a:lnTo>
                    <a:pt x="10922" y="93599"/>
                  </a:lnTo>
                  <a:lnTo>
                    <a:pt x="18287" y="96901"/>
                  </a:lnTo>
                  <a:lnTo>
                    <a:pt x="18287" y="109982"/>
                  </a:lnTo>
                  <a:lnTo>
                    <a:pt x="30480" y="109982"/>
                  </a:lnTo>
                  <a:lnTo>
                    <a:pt x="30480" y="96901"/>
                  </a:lnTo>
                  <a:lnTo>
                    <a:pt x="37719" y="93599"/>
                  </a:lnTo>
                  <a:lnTo>
                    <a:pt x="43561" y="88011"/>
                  </a:lnTo>
                  <a:lnTo>
                    <a:pt x="47371" y="81407"/>
                  </a:lnTo>
                  <a:lnTo>
                    <a:pt x="48768" y="73279"/>
                  </a:lnTo>
                  <a:lnTo>
                    <a:pt x="48133" y="69215"/>
                  </a:lnTo>
                  <a:lnTo>
                    <a:pt x="14350" y="40767"/>
                  </a:lnTo>
                  <a:lnTo>
                    <a:pt x="12192" y="39116"/>
                  </a:lnTo>
                  <a:lnTo>
                    <a:pt x="12192" y="36703"/>
                  </a:lnTo>
                  <a:lnTo>
                    <a:pt x="13081" y="31750"/>
                  </a:lnTo>
                  <a:lnTo>
                    <a:pt x="15748" y="27686"/>
                  </a:lnTo>
                  <a:lnTo>
                    <a:pt x="19685" y="25273"/>
                  </a:lnTo>
                  <a:lnTo>
                    <a:pt x="24384" y="24384"/>
                  </a:lnTo>
                  <a:lnTo>
                    <a:pt x="29083" y="25273"/>
                  </a:lnTo>
                  <a:lnTo>
                    <a:pt x="33020" y="27686"/>
                  </a:lnTo>
                  <a:lnTo>
                    <a:pt x="35560" y="31750"/>
                  </a:lnTo>
                  <a:lnTo>
                    <a:pt x="36575" y="36703"/>
                  </a:lnTo>
                  <a:lnTo>
                    <a:pt x="48768" y="36703"/>
                  </a:lnTo>
                  <a:lnTo>
                    <a:pt x="47371" y="28448"/>
                  </a:lnTo>
                  <a:lnTo>
                    <a:pt x="43561" y="21209"/>
                  </a:lnTo>
                  <a:lnTo>
                    <a:pt x="37719" y="16256"/>
                  </a:lnTo>
                  <a:lnTo>
                    <a:pt x="30480" y="13081"/>
                  </a:lnTo>
                  <a:lnTo>
                    <a:pt x="3048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5" name="object 16">
              <a:extLst>
                <a:ext uri="{FF2B5EF4-FFF2-40B4-BE49-F238E27FC236}">
                  <a16:creationId xmlns:a16="http://schemas.microsoft.com/office/drawing/2014/main" id="{BFB0804C-29B4-A3AD-814C-0C3AE8D62CBC}"/>
                </a:ext>
              </a:extLst>
            </p:cNvPr>
            <p:cNvSpPr/>
            <p:nvPr/>
          </p:nvSpPr>
          <p:spPr>
            <a:xfrm>
              <a:off x="3957701" y="3972026"/>
              <a:ext cx="12700" cy="12700"/>
            </a:xfrm>
            <a:custGeom>
              <a:avLst/>
              <a:gdLst/>
              <a:ahLst/>
              <a:cxnLst/>
              <a:rect l="l" t="t" r="r" b="b"/>
              <a:pathLst>
                <a:path w="12700" h="12700">
                  <a:moveTo>
                    <a:pt x="12191" y="0"/>
                  </a:moveTo>
                  <a:lnTo>
                    <a:pt x="0" y="0"/>
                  </a:lnTo>
                  <a:lnTo>
                    <a:pt x="0" y="12217"/>
                  </a:lnTo>
                  <a:lnTo>
                    <a:pt x="12191" y="12217"/>
                  </a:lnTo>
                  <a:lnTo>
                    <a:pt x="121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6" name="object 19">
              <a:extLst>
                <a:ext uri="{FF2B5EF4-FFF2-40B4-BE49-F238E27FC236}">
                  <a16:creationId xmlns:a16="http://schemas.microsoft.com/office/drawing/2014/main" id="{A9EEA6F5-EC97-AD73-0A5F-3152A1DDB997}"/>
                </a:ext>
              </a:extLst>
            </p:cNvPr>
            <p:cNvSpPr/>
            <p:nvPr/>
          </p:nvSpPr>
          <p:spPr>
            <a:xfrm>
              <a:off x="3841877" y="3898772"/>
              <a:ext cx="158750" cy="158750"/>
            </a:xfrm>
            <a:custGeom>
              <a:avLst/>
              <a:gdLst/>
              <a:ahLst/>
              <a:cxnLst/>
              <a:rect l="l" t="t" r="r" b="b"/>
              <a:pathLst>
                <a:path w="158750" h="158750">
                  <a:moveTo>
                    <a:pt x="79248" y="0"/>
                  </a:moveTo>
                  <a:lnTo>
                    <a:pt x="48387" y="6476"/>
                  </a:lnTo>
                  <a:lnTo>
                    <a:pt x="23240" y="23621"/>
                  </a:lnTo>
                  <a:lnTo>
                    <a:pt x="6223" y="48768"/>
                  </a:lnTo>
                  <a:lnTo>
                    <a:pt x="0" y="78993"/>
                  </a:lnTo>
                  <a:lnTo>
                    <a:pt x="6223" y="109854"/>
                  </a:lnTo>
                  <a:lnTo>
                    <a:pt x="23240" y="135127"/>
                  </a:lnTo>
                  <a:lnTo>
                    <a:pt x="48387" y="152272"/>
                  </a:lnTo>
                  <a:lnTo>
                    <a:pt x="79248" y="158750"/>
                  </a:lnTo>
                  <a:lnTo>
                    <a:pt x="110109" y="152272"/>
                  </a:lnTo>
                  <a:lnTo>
                    <a:pt x="118490" y="146557"/>
                  </a:lnTo>
                  <a:lnTo>
                    <a:pt x="79248" y="146557"/>
                  </a:lnTo>
                  <a:lnTo>
                    <a:pt x="53086" y="140843"/>
                  </a:lnTo>
                  <a:lnTo>
                    <a:pt x="31876" y="127000"/>
                  </a:lnTo>
                  <a:lnTo>
                    <a:pt x="17399" y="105028"/>
                  </a:lnTo>
                  <a:lnTo>
                    <a:pt x="12192" y="78993"/>
                  </a:lnTo>
                  <a:lnTo>
                    <a:pt x="17399" y="52831"/>
                  </a:lnTo>
                  <a:lnTo>
                    <a:pt x="31876" y="31750"/>
                  </a:lnTo>
                  <a:lnTo>
                    <a:pt x="53086" y="17906"/>
                  </a:lnTo>
                  <a:lnTo>
                    <a:pt x="79248" y="12191"/>
                  </a:lnTo>
                  <a:lnTo>
                    <a:pt x="118490" y="12191"/>
                  </a:lnTo>
                  <a:lnTo>
                    <a:pt x="110109" y="6476"/>
                  </a:lnTo>
                  <a:lnTo>
                    <a:pt x="79248" y="0"/>
                  </a:lnTo>
                  <a:close/>
                </a:path>
                <a:path w="158750" h="158750">
                  <a:moveTo>
                    <a:pt x="146303" y="40004"/>
                  </a:moveTo>
                  <a:lnTo>
                    <a:pt x="146303" y="78993"/>
                  </a:lnTo>
                  <a:lnTo>
                    <a:pt x="140970" y="105028"/>
                  </a:lnTo>
                  <a:lnTo>
                    <a:pt x="126619" y="127000"/>
                  </a:lnTo>
                  <a:lnTo>
                    <a:pt x="105283" y="140843"/>
                  </a:lnTo>
                  <a:lnTo>
                    <a:pt x="79248" y="146557"/>
                  </a:lnTo>
                  <a:lnTo>
                    <a:pt x="118490" y="146557"/>
                  </a:lnTo>
                  <a:lnTo>
                    <a:pt x="135255" y="135127"/>
                  </a:lnTo>
                  <a:lnTo>
                    <a:pt x="152273" y="109854"/>
                  </a:lnTo>
                  <a:lnTo>
                    <a:pt x="158496" y="78993"/>
                  </a:lnTo>
                  <a:lnTo>
                    <a:pt x="152273" y="48768"/>
                  </a:lnTo>
                  <a:lnTo>
                    <a:pt x="146303" y="40004"/>
                  </a:lnTo>
                  <a:close/>
                </a:path>
                <a:path w="158750" h="158750">
                  <a:moveTo>
                    <a:pt x="118490" y="12191"/>
                  </a:moveTo>
                  <a:lnTo>
                    <a:pt x="79248" y="12191"/>
                  </a:lnTo>
                  <a:lnTo>
                    <a:pt x="105283" y="17906"/>
                  </a:lnTo>
                  <a:lnTo>
                    <a:pt x="126619" y="31750"/>
                  </a:lnTo>
                  <a:lnTo>
                    <a:pt x="140970" y="52831"/>
                  </a:lnTo>
                  <a:lnTo>
                    <a:pt x="146303" y="78993"/>
                  </a:lnTo>
                  <a:lnTo>
                    <a:pt x="146303" y="40004"/>
                  </a:lnTo>
                  <a:lnTo>
                    <a:pt x="135255" y="23621"/>
                  </a:lnTo>
                  <a:lnTo>
                    <a:pt x="118490" y="1219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7" name="object 29">
              <a:extLst>
                <a:ext uri="{FF2B5EF4-FFF2-40B4-BE49-F238E27FC236}">
                  <a16:creationId xmlns:a16="http://schemas.microsoft.com/office/drawing/2014/main" id="{26E12C4F-CAEC-B01F-D752-FFDE858F81A4}"/>
                </a:ext>
              </a:extLst>
            </p:cNvPr>
            <p:cNvSpPr/>
            <p:nvPr/>
          </p:nvSpPr>
          <p:spPr>
            <a:xfrm>
              <a:off x="3787013" y="3764279"/>
              <a:ext cx="268605" cy="390525"/>
            </a:xfrm>
            <a:custGeom>
              <a:avLst/>
              <a:gdLst/>
              <a:ahLst/>
              <a:cxnLst/>
              <a:rect l="l" t="t" r="r" b="b"/>
              <a:pathLst>
                <a:path w="268604" h="390525">
                  <a:moveTo>
                    <a:pt x="79248" y="55372"/>
                  </a:moveTo>
                  <a:lnTo>
                    <a:pt x="67056" y="55372"/>
                  </a:lnTo>
                  <a:lnTo>
                    <a:pt x="68834" y="66040"/>
                  </a:lnTo>
                  <a:lnTo>
                    <a:pt x="74040" y="74930"/>
                  </a:lnTo>
                  <a:lnTo>
                    <a:pt x="81787" y="81534"/>
                  </a:lnTo>
                  <a:lnTo>
                    <a:pt x="91439" y="84709"/>
                  </a:lnTo>
                  <a:lnTo>
                    <a:pt x="91439" y="88011"/>
                  </a:lnTo>
                  <a:lnTo>
                    <a:pt x="92201" y="90424"/>
                  </a:lnTo>
                  <a:lnTo>
                    <a:pt x="93345" y="92075"/>
                  </a:lnTo>
                  <a:lnTo>
                    <a:pt x="88011" y="96139"/>
                  </a:lnTo>
                  <a:lnTo>
                    <a:pt x="82041" y="99441"/>
                  </a:lnTo>
                  <a:lnTo>
                    <a:pt x="68834" y="105918"/>
                  </a:lnTo>
                  <a:lnTo>
                    <a:pt x="52959" y="116459"/>
                  </a:lnTo>
                  <a:lnTo>
                    <a:pt x="22733" y="148336"/>
                  </a:lnTo>
                  <a:lnTo>
                    <a:pt x="10922" y="173482"/>
                  </a:lnTo>
                  <a:lnTo>
                    <a:pt x="2921" y="206883"/>
                  </a:lnTo>
                  <a:lnTo>
                    <a:pt x="0" y="250063"/>
                  </a:lnTo>
                  <a:lnTo>
                    <a:pt x="0" y="347853"/>
                  </a:lnTo>
                  <a:lnTo>
                    <a:pt x="3301" y="364109"/>
                  </a:lnTo>
                  <a:lnTo>
                    <a:pt x="12446" y="377952"/>
                  </a:lnTo>
                  <a:lnTo>
                    <a:pt x="26035" y="386969"/>
                  </a:lnTo>
                  <a:lnTo>
                    <a:pt x="42672" y="390144"/>
                  </a:lnTo>
                  <a:lnTo>
                    <a:pt x="158496" y="390144"/>
                  </a:lnTo>
                  <a:lnTo>
                    <a:pt x="158496" y="378841"/>
                  </a:lnTo>
                  <a:lnTo>
                    <a:pt x="42672" y="378841"/>
                  </a:lnTo>
                  <a:lnTo>
                    <a:pt x="30734" y="376301"/>
                  </a:lnTo>
                  <a:lnTo>
                    <a:pt x="21082" y="369824"/>
                  </a:lnTo>
                  <a:lnTo>
                    <a:pt x="14604" y="360045"/>
                  </a:lnTo>
                  <a:lnTo>
                    <a:pt x="12191" y="347853"/>
                  </a:lnTo>
                  <a:lnTo>
                    <a:pt x="12191" y="250063"/>
                  </a:lnTo>
                  <a:lnTo>
                    <a:pt x="15875" y="203708"/>
                  </a:lnTo>
                  <a:lnTo>
                    <a:pt x="40386" y="145034"/>
                  </a:lnTo>
                  <a:lnTo>
                    <a:pt x="74802" y="116459"/>
                  </a:lnTo>
                  <a:lnTo>
                    <a:pt x="92075" y="107569"/>
                  </a:lnTo>
                  <a:lnTo>
                    <a:pt x="99567" y="102616"/>
                  </a:lnTo>
                  <a:lnTo>
                    <a:pt x="106045" y="97790"/>
                  </a:lnTo>
                  <a:lnTo>
                    <a:pt x="184652" y="97790"/>
                  </a:lnTo>
                  <a:lnTo>
                    <a:pt x="180212" y="95377"/>
                  </a:lnTo>
                  <a:lnTo>
                    <a:pt x="174878" y="92075"/>
                  </a:lnTo>
                  <a:lnTo>
                    <a:pt x="176022" y="90424"/>
                  </a:lnTo>
                  <a:lnTo>
                    <a:pt x="176784" y="88011"/>
                  </a:lnTo>
                  <a:lnTo>
                    <a:pt x="176784" y="85598"/>
                  </a:lnTo>
                  <a:lnTo>
                    <a:pt x="103632" y="85598"/>
                  </a:lnTo>
                  <a:lnTo>
                    <a:pt x="103632" y="73279"/>
                  </a:lnTo>
                  <a:lnTo>
                    <a:pt x="164591" y="73279"/>
                  </a:lnTo>
                  <a:lnTo>
                    <a:pt x="164591" y="72517"/>
                  </a:lnTo>
                  <a:lnTo>
                    <a:pt x="91439" y="72517"/>
                  </a:lnTo>
                  <a:lnTo>
                    <a:pt x="86487" y="70104"/>
                  </a:lnTo>
                  <a:lnTo>
                    <a:pt x="82676" y="66040"/>
                  </a:lnTo>
                  <a:lnTo>
                    <a:pt x="80137" y="61087"/>
                  </a:lnTo>
                  <a:lnTo>
                    <a:pt x="79248" y="55372"/>
                  </a:lnTo>
                  <a:close/>
                </a:path>
                <a:path w="268604" h="390525">
                  <a:moveTo>
                    <a:pt x="184652" y="97790"/>
                  </a:moveTo>
                  <a:lnTo>
                    <a:pt x="162178" y="97790"/>
                  </a:lnTo>
                  <a:lnTo>
                    <a:pt x="168656" y="102616"/>
                  </a:lnTo>
                  <a:lnTo>
                    <a:pt x="176149" y="106680"/>
                  </a:lnTo>
                  <a:lnTo>
                    <a:pt x="184658" y="110871"/>
                  </a:lnTo>
                  <a:lnTo>
                    <a:pt x="204470" y="121412"/>
                  </a:lnTo>
                  <a:lnTo>
                    <a:pt x="243712" y="167005"/>
                  </a:lnTo>
                  <a:lnTo>
                    <a:pt x="254508" y="213487"/>
                  </a:lnTo>
                  <a:lnTo>
                    <a:pt x="255650" y="237871"/>
                  </a:lnTo>
                  <a:lnTo>
                    <a:pt x="255777" y="240284"/>
                  </a:lnTo>
                  <a:lnTo>
                    <a:pt x="256032" y="243586"/>
                  </a:lnTo>
                  <a:lnTo>
                    <a:pt x="256032" y="244348"/>
                  </a:lnTo>
                  <a:lnTo>
                    <a:pt x="268224" y="244348"/>
                  </a:lnTo>
                  <a:lnTo>
                    <a:pt x="266656" y="213487"/>
                  </a:lnTo>
                  <a:lnTo>
                    <a:pt x="266573" y="210947"/>
                  </a:lnTo>
                  <a:lnTo>
                    <a:pt x="261874" y="184150"/>
                  </a:lnTo>
                  <a:lnTo>
                    <a:pt x="245617" y="144145"/>
                  </a:lnTo>
                  <a:lnTo>
                    <a:pt x="223265" y="119761"/>
                  </a:lnTo>
                  <a:lnTo>
                    <a:pt x="199136" y="105156"/>
                  </a:lnTo>
                  <a:lnTo>
                    <a:pt x="192404" y="101854"/>
                  </a:lnTo>
                  <a:lnTo>
                    <a:pt x="186054" y="98552"/>
                  </a:lnTo>
                  <a:lnTo>
                    <a:pt x="184652" y="97790"/>
                  </a:lnTo>
                  <a:close/>
                </a:path>
                <a:path w="268604" h="390525">
                  <a:moveTo>
                    <a:pt x="174751" y="7747"/>
                  </a:moveTo>
                  <a:lnTo>
                    <a:pt x="174751" y="21209"/>
                  </a:lnTo>
                  <a:lnTo>
                    <a:pt x="164591" y="41402"/>
                  </a:lnTo>
                  <a:lnTo>
                    <a:pt x="164591" y="85598"/>
                  </a:lnTo>
                  <a:lnTo>
                    <a:pt x="176784" y="85598"/>
                  </a:lnTo>
                  <a:lnTo>
                    <a:pt x="176784" y="84709"/>
                  </a:lnTo>
                  <a:lnTo>
                    <a:pt x="186436" y="81534"/>
                  </a:lnTo>
                  <a:lnTo>
                    <a:pt x="194183" y="74930"/>
                  </a:lnTo>
                  <a:lnTo>
                    <a:pt x="195072" y="73279"/>
                  </a:lnTo>
                  <a:lnTo>
                    <a:pt x="195579" y="72517"/>
                  </a:lnTo>
                  <a:lnTo>
                    <a:pt x="176784" y="72517"/>
                  </a:lnTo>
                  <a:lnTo>
                    <a:pt x="176529" y="70104"/>
                  </a:lnTo>
                  <a:lnTo>
                    <a:pt x="176529" y="69215"/>
                  </a:lnTo>
                  <a:lnTo>
                    <a:pt x="175133" y="66802"/>
                  </a:lnTo>
                  <a:lnTo>
                    <a:pt x="172085" y="63627"/>
                  </a:lnTo>
                  <a:lnTo>
                    <a:pt x="170814" y="62738"/>
                  </a:lnTo>
                  <a:lnTo>
                    <a:pt x="169290" y="61976"/>
                  </a:lnTo>
                  <a:lnTo>
                    <a:pt x="168021" y="61976"/>
                  </a:lnTo>
                  <a:lnTo>
                    <a:pt x="168528" y="61087"/>
                  </a:lnTo>
                  <a:lnTo>
                    <a:pt x="189864" y="18796"/>
                  </a:lnTo>
                  <a:lnTo>
                    <a:pt x="188595" y="14732"/>
                  </a:lnTo>
                  <a:lnTo>
                    <a:pt x="185420" y="13081"/>
                  </a:lnTo>
                  <a:lnTo>
                    <a:pt x="183769" y="12192"/>
                  </a:lnTo>
                  <a:lnTo>
                    <a:pt x="174751" y="7747"/>
                  </a:lnTo>
                  <a:close/>
                </a:path>
                <a:path w="268604" h="390525">
                  <a:moveTo>
                    <a:pt x="110744" y="0"/>
                  </a:moveTo>
                  <a:lnTo>
                    <a:pt x="108712" y="0"/>
                  </a:lnTo>
                  <a:lnTo>
                    <a:pt x="79628" y="14732"/>
                  </a:lnTo>
                  <a:lnTo>
                    <a:pt x="78359" y="18796"/>
                  </a:lnTo>
                  <a:lnTo>
                    <a:pt x="100075" y="61976"/>
                  </a:lnTo>
                  <a:lnTo>
                    <a:pt x="98806" y="61976"/>
                  </a:lnTo>
                  <a:lnTo>
                    <a:pt x="91439" y="72517"/>
                  </a:lnTo>
                  <a:lnTo>
                    <a:pt x="164591" y="72517"/>
                  </a:lnTo>
                  <a:lnTo>
                    <a:pt x="164591" y="61087"/>
                  </a:lnTo>
                  <a:lnTo>
                    <a:pt x="113537" y="61087"/>
                  </a:lnTo>
                  <a:lnTo>
                    <a:pt x="93472" y="21209"/>
                  </a:lnTo>
                  <a:lnTo>
                    <a:pt x="109727" y="13081"/>
                  </a:lnTo>
                  <a:lnTo>
                    <a:pt x="174751" y="13081"/>
                  </a:lnTo>
                  <a:lnTo>
                    <a:pt x="174751" y="12192"/>
                  </a:lnTo>
                  <a:lnTo>
                    <a:pt x="134112" y="12192"/>
                  </a:lnTo>
                  <a:lnTo>
                    <a:pt x="110744" y="0"/>
                  </a:lnTo>
                  <a:close/>
                </a:path>
                <a:path w="268604" h="390525">
                  <a:moveTo>
                    <a:pt x="201167" y="55372"/>
                  </a:moveTo>
                  <a:lnTo>
                    <a:pt x="188975" y="55372"/>
                  </a:lnTo>
                  <a:lnTo>
                    <a:pt x="188087" y="61087"/>
                  </a:lnTo>
                  <a:lnTo>
                    <a:pt x="185547" y="66040"/>
                  </a:lnTo>
                  <a:lnTo>
                    <a:pt x="181610" y="70104"/>
                  </a:lnTo>
                  <a:lnTo>
                    <a:pt x="176784" y="72517"/>
                  </a:lnTo>
                  <a:lnTo>
                    <a:pt x="195579" y="72517"/>
                  </a:lnTo>
                  <a:lnTo>
                    <a:pt x="199262" y="66040"/>
                  </a:lnTo>
                  <a:lnTo>
                    <a:pt x="201167" y="55372"/>
                  </a:lnTo>
                  <a:close/>
                </a:path>
                <a:path w="268604" h="390525">
                  <a:moveTo>
                    <a:pt x="164591" y="41402"/>
                  </a:moveTo>
                  <a:lnTo>
                    <a:pt x="154686" y="61087"/>
                  </a:lnTo>
                  <a:lnTo>
                    <a:pt x="164591" y="61087"/>
                  </a:lnTo>
                  <a:lnTo>
                    <a:pt x="164591" y="41402"/>
                  </a:lnTo>
                  <a:close/>
                </a:path>
                <a:path w="268604" h="390525">
                  <a:moveTo>
                    <a:pt x="158496" y="13081"/>
                  </a:moveTo>
                  <a:lnTo>
                    <a:pt x="109727" y="13081"/>
                  </a:lnTo>
                  <a:lnTo>
                    <a:pt x="133096" y="25273"/>
                  </a:lnTo>
                  <a:lnTo>
                    <a:pt x="135127" y="25273"/>
                  </a:lnTo>
                  <a:lnTo>
                    <a:pt x="158496" y="13081"/>
                  </a:lnTo>
                  <a:close/>
                </a:path>
                <a:path w="268604" h="390525">
                  <a:moveTo>
                    <a:pt x="174751" y="13081"/>
                  </a:moveTo>
                  <a:lnTo>
                    <a:pt x="158496" y="13081"/>
                  </a:lnTo>
                  <a:lnTo>
                    <a:pt x="174751" y="21209"/>
                  </a:lnTo>
                  <a:lnTo>
                    <a:pt x="174751" y="13081"/>
                  </a:lnTo>
                  <a:close/>
                </a:path>
                <a:path w="268604" h="390525">
                  <a:moveTo>
                    <a:pt x="159512" y="0"/>
                  </a:moveTo>
                  <a:lnTo>
                    <a:pt x="157479" y="0"/>
                  </a:lnTo>
                  <a:lnTo>
                    <a:pt x="134112" y="12192"/>
                  </a:lnTo>
                  <a:lnTo>
                    <a:pt x="174751" y="12192"/>
                  </a:lnTo>
                  <a:lnTo>
                    <a:pt x="174751" y="7747"/>
                  </a:lnTo>
                  <a:lnTo>
                    <a:pt x="15951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8" name="object 35">
              <a:extLst>
                <a:ext uri="{FF2B5EF4-FFF2-40B4-BE49-F238E27FC236}">
                  <a16:creationId xmlns:a16="http://schemas.microsoft.com/office/drawing/2014/main" id="{6DE7574B-37B2-2426-31B4-0919C1D1E244}"/>
                </a:ext>
              </a:extLst>
            </p:cNvPr>
            <p:cNvSpPr/>
            <p:nvPr/>
          </p:nvSpPr>
          <p:spPr>
            <a:xfrm>
              <a:off x="4097909" y="3825341"/>
              <a:ext cx="12700" cy="73660"/>
            </a:xfrm>
            <a:custGeom>
              <a:avLst/>
              <a:gdLst/>
              <a:ahLst/>
              <a:cxnLst/>
              <a:rect l="l" t="t" r="r" b="b"/>
              <a:pathLst>
                <a:path w="12700" h="73660">
                  <a:moveTo>
                    <a:pt x="12179" y="24561"/>
                  </a:moveTo>
                  <a:lnTo>
                    <a:pt x="0" y="24561"/>
                  </a:lnTo>
                  <a:lnTo>
                    <a:pt x="0" y="73431"/>
                  </a:lnTo>
                  <a:lnTo>
                    <a:pt x="12179" y="73431"/>
                  </a:lnTo>
                  <a:lnTo>
                    <a:pt x="12179" y="24561"/>
                  </a:lnTo>
                  <a:close/>
                </a:path>
                <a:path w="12700" h="73660">
                  <a:moveTo>
                    <a:pt x="12179" y="0"/>
                  </a:moveTo>
                  <a:lnTo>
                    <a:pt x="0" y="0"/>
                  </a:lnTo>
                  <a:lnTo>
                    <a:pt x="0" y="12217"/>
                  </a:lnTo>
                  <a:lnTo>
                    <a:pt x="12179" y="12217"/>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9" name="object 40">
              <a:extLst>
                <a:ext uri="{FF2B5EF4-FFF2-40B4-BE49-F238E27FC236}">
                  <a16:creationId xmlns:a16="http://schemas.microsoft.com/office/drawing/2014/main" id="{0BB664FD-CD4C-E50F-0000-893B6FD77B9B}"/>
                </a:ext>
              </a:extLst>
            </p:cNvPr>
            <p:cNvSpPr/>
            <p:nvPr/>
          </p:nvSpPr>
          <p:spPr>
            <a:xfrm>
              <a:off x="4122293" y="3813200"/>
              <a:ext cx="12700" cy="73660"/>
            </a:xfrm>
            <a:custGeom>
              <a:avLst/>
              <a:gdLst/>
              <a:ahLst/>
              <a:cxnLst/>
              <a:rect l="l" t="t" r="r" b="b"/>
              <a:pathLst>
                <a:path w="12700" h="73660">
                  <a:moveTo>
                    <a:pt x="12179" y="61036"/>
                  </a:moveTo>
                  <a:lnTo>
                    <a:pt x="0" y="61036"/>
                  </a:lnTo>
                  <a:lnTo>
                    <a:pt x="0" y="73253"/>
                  </a:lnTo>
                  <a:lnTo>
                    <a:pt x="12179" y="73253"/>
                  </a:lnTo>
                  <a:lnTo>
                    <a:pt x="12179" y="61036"/>
                  </a:lnTo>
                  <a:close/>
                </a:path>
                <a:path w="12700" h="73660">
                  <a:moveTo>
                    <a:pt x="12179" y="0"/>
                  </a:moveTo>
                  <a:lnTo>
                    <a:pt x="0" y="0"/>
                  </a:lnTo>
                  <a:lnTo>
                    <a:pt x="0" y="48869"/>
                  </a:lnTo>
                  <a:lnTo>
                    <a:pt x="12179" y="48869"/>
                  </a:lnTo>
                  <a:lnTo>
                    <a:pt x="1217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40" name="object 44">
              <a:extLst>
                <a:ext uri="{FF2B5EF4-FFF2-40B4-BE49-F238E27FC236}">
                  <a16:creationId xmlns:a16="http://schemas.microsoft.com/office/drawing/2014/main" id="{02E977F2-287C-9FF7-B2F3-9311EB22C04B}"/>
                </a:ext>
              </a:extLst>
            </p:cNvPr>
            <p:cNvGrpSpPr/>
            <p:nvPr/>
          </p:nvGrpSpPr>
          <p:grpSpPr>
            <a:xfrm>
              <a:off x="3957701" y="3910965"/>
              <a:ext cx="195580" cy="243840"/>
              <a:chOff x="3957701" y="3910965"/>
              <a:chExt cx="195580" cy="243840"/>
            </a:xfrm>
          </p:grpSpPr>
          <p:pic>
            <p:nvPicPr>
              <p:cNvPr id="141" name="object 45">
                <a:extLst>
                  <a:ext uri="{FF2B5EF4-FFF2-40B4-BE49-F238E27FC236}">
                    <a16:creationId xmlns:a16="http://schemas.microsoft.com/office/drawing/2014/main" id="{543BB889-09CD-BB3C-8980-C63093D8F36C}"/>
                  </a:ext>
                </a:extLst>
              </p:cNvPr>
              <p:cNvPicPr/>
              <p:nvPr/>
            </p:nvPicPr>
            <p:blipFill>
              <a:blip r:embed="rId19" cstate="screen">
                <a:extLst>
                  <a:ext uri="{28A0092B-C50C-407E-A947-70E740481C1C}">
                    <a14:useLocalDpi xmlns:a14="http://schemas.microsoft.com/office/drawing/2010/main"/>
                  </a:ext>
                </a:extLst>
              </a:blip>
              <a:stretch>
                <a:fillRect/>
              </a:stretch>
            </p:blipFill>
            <p:spPr>
              <a:xfrm>
                <a:off x="3957701" y="3972052"/>
                <a:ext cx="195072" cy="182372"/>
              </a:xfrm>
              <a:prstGeom prst="rect">
                <a:avLst/>
              </a:prstGeom>
            </p:spPr>
          </p:pic>
          <p:sp>
            <p:nvSpPr>
              <p:cNvPr id="142" name="object 46">
                <a:extLst>
                  <a:ext uri="{FF2B5EF4-FFF2-40B4-BE49-F238E27FC236}">
                    <a16:creationId xmlns:a16="http://schemas.microsoft.com/office/drawing/2014/main" id="{F0D539A0-09BD-FB60-B956-6112305F5048}"/>
                  </a:ext>
                </a:extLst>
              </p:cNvPr>
              <p:cNvSpPr/>
              <p:nvPr/>
            </p:nvSpPr>
            <p:spPr>
              <a:xfrm>
                <a:off x="4079621" y="3910965"/>
                <a:ext cx="73660" cy="36830"/>
              </a:xfrm>
              <a:custGeom>
                <a:avLst/>
                <a:gdLst/>
                <a:ahLst/>
                <a:cxnLst/>
                <a:rect l="l" t="t" r="r" b="b"/>
                <a:pathLst>
                  <a:path w="73660" h="36829">
                    <a:moveTo>
                      <a:pt x="60959" y="0"/>
                    </a:moveTo>
                    <a:lnTo>
                      <a:pt x="9778" y="0"/>
                    </a:lnTo>
                    <a:lnTo>
                      <a:pt x="7365" y="762"/>
                    </a:lnTo>
                    <a:lnTo>
                      <a:pt x="5968" y="1651"/>
                    </a:lnTo>
                    <a:lnTo>
                      <a:pt x="4699" y="2412"/>
                    </a:lnTo>
                    <a:lnTo>
                      <a:pt x="1396" y="5715"/>
                    </a:lnTo>
                    <a:lnTo>
                      <a:pt x="0" y="8890"/>
                    </a:lnTo>
                    <a:lnTo>
                      <a:pt x="0" y="27686"/>
                    </a:lnTo>
                    <a:lnTo>
                      <a:pt x="9778" y="36576"/>
                    </a:lnTo>
                    <a:lnTo>
                      <a:pt x="63373" y="36576"/>
                    </a:lnTo>
                    <a:lnTo>
                      <a:pt x="73151" y="27686"/>
                    </a:lnTo>
                    <a:lnTo>
                      <a:pt x="73151" y="24384"/>
                    </a:lnTo>
                    <a:lnTo>
                      <a:pt x="12191" y="24384"/>
                    </a:lnTo>
                    <a:lnTo>
                      <a:pt x="12191" y="12192"/>
                    </a:lnTo>
                    <a:lnTo>
                      <a:pt x="60959" y="12192"/>
                    </a:lnTo>
                    <a:lnTo>
                      <a:pt x="60959" y="0"/>
                    </a:lnTo>
                    <a:close/>
                  </a:path>
                  <a:path w="73660" h="36829">
                    <a:moveTo>
                      <a:pt x="63373" y="0"/>
                    </a:moveTo>
                    <a:lnTo>
                      <a:pt x="60959" y="0"/>
                    </a:lnTo>
                    <a:lnTo>
                      <a:pt x="60959" y="24384"/>
                    </a:lnTo>
                    <a:lnTo>
                      <a:pt x="73151" y="24384"/>
                    </a:lnTo>
                    <a:lnTo>
                      <a:pt x="73151" y="8890"/>
                    </a:lnTo>
                    <a:lnTo>
                      <a:pt x="6337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143" name="Group 142">
            <a:extLst>
              <a:ext uri="{FF2B5EF4-FFF2-40B4-BE49-F238E27FC236}">
                <a16:creationId xmlns:a16="http://schemas.microsoft.com/office/drawing/2014/main" id="{46F38491-86B3-F3EF-090A-B766EAAE32B3}"/>
              </a:ext>
            </a:extLst>
          </p:cNvPr>
          <p:cNvGrpSpPr/>
          <p:nvPr/>
        </p:nvGrpSpPr>
        <p:grpSpPr>
          <a:xfrm>
            <a:off x="10308044" y="2555145"/>
            <a:ext cx="281813" cy="346329"/>
            <a:chOff x="5277230" y="3808095"/>
            <a:chExt cx="281813" cy="346329"/>
          </a:xfrm>
        </p:grpSpPr>
        <p:sp>
          <p:nvSpPr>
            <p:cNvPr id="144" name="object 57">
              <a:extLst>
                <a:ext uri="{FF2B5EF4-FFF2-40B4-BE49-F238E27FC236}">
                  <a16:creationId xmlns:a16="http://schemas.microsoft.com/office/drawing/2014/main" id="{BED46E45-9B4D-0867-202C-CFD645B0AF85}"/>
                </a:ext>
              </a:extLst>
            </p:cNvPr>
            <p:cNvSpPr/>
            <p:nvPr/>
          </p:nvSpPr>
          <p:spPr>
            <a:xfrm>
              <a:off x="5336666" y="4029964"/>
              <a:ext cx="11430" cy="124460"/>
            </a:xfrm>
            <a:custGeom>
              <a:avLst/>
              <a:gdLst/>
              <a:ahLst/>
              <a:cxnLst/>
              <a:rect l="l" t="t" r="r" b="b"/>
              <a:pathLst>
                <a:path w="11429" h="124460">
                  <a:moveTo>
                    <a:pt x="10815" y="0"/>
                  </a:moveTo>
                  <a:lnTo>
                    <a:pt x="0" y="0"/>
                  </a:lnTo>
                  <a:lnTo>
                    <a:pt x="0" y="124460"/>
                  </a:lnTo>
                  <a:lnTo>
                    <a:pt x="10815" y="124460"/>
                  </a:lnTo>
                  <a:lnTo>
                    <a:pt x="10815"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5" name="object 58">
              <a:extLst>
                <a:ext uri="{FF2B5EF4-FFF2-40B4-BE49-F238E27FC236}">
                  <a16:creationId xmlns:a16="http://schemas.microsoft.com/office/drawing/2014/main" id="{3F2373F2-C655-00DC-4F0F-10FAC3418F04}"/>
                </a:ext>
              </a:extLst>
            </p:cNvPr>
            <p:cNvSpPr/>
            <p:nvPr/>
          </p:nvSpPr>
          <p:spPr>
            <a:xfrm>
              <a:off x="5336667" y="3905618"/>
              <a:ext cx="11430" cy="33020"/>
            </a:xfrm>
            <a:custGeom>
              <a:avLst/>
              <a:gdLst/>
              <a:ahLst/>
              <a:cxnLst/>
              <a:rect l="l" t="t" r="r" b="b"/>
              <a:pathLst>
                <a:path w="11429" h="33020">
                  <a:moveTo>
                    <a:pt x="10807" y="21590"/>
                  </a:moveTo>
                  <a:lnTo>
                    <a:pt x="0" y="21590"/>
                  </a:lnTo>
                  <a:lnTo>
                    <a:pt x="0" y="32397"/>
                  </a:lnTo>
                  <a:lnTo>
                    <a:pt x="10807" y="32397"/>
                  </a:lnTo>
                  <a:lnTo>
                    <a:pt x="10807" y="21590"/>
                  </a:lnTo>
                  <a:close/>
                </a:path>
                <a:path w="11429" h="33020">
                  <a:moveTo>
                    <a:pt x="10807" y="0"/>
                  </a:moveTo>
                  <a:lnTo>
                    <a:pt x="0" y="0"/>
                  </a:lnTo>
                  <a:lnTo>
                    <a:pt x="0" y="10807"/>
                  </a:lnTo>
                  <a:lnTo>
                    <a:pt x="10807" y="10807"/>
                  </a:lnTo>
                  <a:lnTo>
                    <a:pt x="1080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46" name="object 60">
              <a:extLst>
                <a:ext uri="{FF2B5EF4-FFF2-40B4-BE49-F238E27FC236}">
                  <a16:creationId xmlns:a16="http://schemas.microsoft.com/office/drawing/2014/main" id="{F9C9F9BD-F7B5-5DDC-8E73-02699505784F}"/>
                </a:ext>
              </a:extLst>
            </p:cNvPr>
            <p:cNvPicPr/>
            <p:nvPr/>
          </p:nvPicPr>
          <p:blipFill>
            <a:blip r:embed="rId20" cstate="screen">
              <a:extLst>
                <a:ext uri="{28A0092B-C50C-407E-A947-70E740481C1C}">
                  <a14:useLocalDpi xmlns:a14="http://schemas.microsoft.com/office/drawing/2010/main"/>
                </a:ext>
              </a:extLst>
            </a:blip>
            <a:stretch>
              <a:fillRect/>
            </a:stretch>
          </p:blipFill>
          <p:spPr>
            <a:xfrm>
              <a:off x="5309615" y="3808095"/>
              <a:ext cx="65024" cy="65024"/>
            </a:xfrm>
            <a:prstGeom prst="rect">
              <a:avLst/>
            </a:prstGeom>
          </p:spPr>
        </p:pic>
        <p:sp>
          <p:nvSpPr>
            <p:cNvPr id="147" name="object 63">
              <a:extLst>
                <a:ext uri="{FF2B5EF4-FFF2-40B4-BE49-F238E27FC236}">
                  <a16:creationId xmlns:a16="http://schemas.microsoft.com/office/drawing/2014/main" id="{B04719ED-16E2-A4D7-A5FB-F212D9AA318F}"/>
                </a:ext>
              </a:extLst>
            </p:cNvPr>
            <p:cNvSpPr/>
            <p:nvPr/>
          </p:nvSpPr>
          <p:spPr>
            <a:xfrm>
              <a:off x="5277230" y="3883914"/>
              <a:ext cx="130175" cy="270510"/>
            </a:xfrm>
            <a:custGeom>
              <a:avLst/>
              <a:gdLst/>
              <a:ahLst/>
              <a:cxnLst/>
              <a:rect l="l" t="t" r="r" b="b"/>
              <a:pathLst>
                <a:path w="130175" h="270510">
                  <a:moveTo>
                    <a:pt x="86487" y="0"/>
                  </a:moveTo>
                  <a:lnTo>
                    <a:pt x="43307" y="0"/>
                  </a:lnTo>
                  <a:lnTo>
                    <a:pt x="26416" y="3429"/>
                  </a:lnTo>
                  <a:lnTo>
                    <a:pt x="12573" y="12700"/>
                  </a:lnTo>
                  <a:lnTo>
                    <a:pt x="3302" y="26416"/>
                  </a:lnTo>
                  <a:lnTo>
                    <a:pt x="0" y="43306"/>
                  </a:lnTo>
                  <a:lnTo>
                    <a:pt x="0" y="135255"/>
                  </a:lnTo>
                  <a:lnTo>
                    <a:pt x="21590" y="135255"/>
                  </a:lnTo>
                  <a:lnTo>
                    <a:pt x="21590" y="270510"/>
                  </a:lnTo>
                  <a:lnTo>
                    <a:pt x="32385" y="270510"/>
                  </a:lnTo>
                  <a:lnTo>
                    <a:pt x="32385" y="124460"/>
                  </a:lnTo>
                  <a:lnTo>
                    <a:pt x="10795" y="124460"/>
                  </a:lnTo>
                  <a:lnTo>
                    <a:pt x="10795" y="43306"/>
                  </a:lnTo>
                  <a:lnTo>
                    <a:pt x="13335" y="30606"/>
                  </a:lnTo>
                  <a:lnTo>
                    <a:pt x="20320" y="20319"/>
                  </a:lnTo>
                  <a:lnTo>
                    <a:pt x="30607" y="13335"/>
                  </a:lnTo>
                  <a:lnTo>
                    <a:pt x="43307" y="10794"/>
                  </a:lnTo>
                  <a:lnTo>
                    <a:pt x="86487" y="10794"/>
                  </a:lnTo>
                  <a:lnTo>
                    <a:pt x="99187" y="13335"/>
                  </a:lnTo>
                  <a:lnTo>
                    <a:pt x="109474" y="20319"/>
                  </a:lnTo>
                  <a:lnTo>
                    <a:pt x="116459" y="30606"/>
                  </a:lnTo>
                  <a:lnTo>
                    <a:pt x="118999" y="43306"/>
                  </a:lnTo>
                  <a:lnTo>
                    <a:pt x="118999" y="124460"/>
                  </a:lnTo>
                  <a:lnTo>
                    <a:pt x="97409" y="124460"/>
                  </a:lnTo>
                  <a:lnTo>
                    <a:pt x="97409" y="270510"/>
                  </a:lnTo>
                  <a:lnTo>
                    <a:pt x="108204" y="270510"/>
                  </a:lnTo>
                  <a:lnTo>
                    <a:pt x="108204" y="135255"/>
                  </a:lnTo>
                  <a:lnTo>
                    <a:pt x="129794" y="135255"/>
                  </a:lnTo>
                  <a:lnTo>
                    <a:pt x="129794" y="43306"/>
                  </a:lnTo>
                  <a:lnTo>
                    <a:pt x="117094" y="12700"/>
                  </a:lnTo>
                  <a:lnTo>
                    <a:pt x="8648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8" name="object 79">
              <a:extLst>
                <a:ext uri="{FF2B5EF4-FFF2-40B4-BE49-F238E27FC236}">
                  <a16:creationId xmlns:a16="http://schemas.microsoft.com/office/drawing/2014/main" id="{FE01639A-75B2-3E69-4B8C-ECD9ADE7B042}"/>
                </a:ext>
              </a:extLst>
            </p:cNvPr>
            <p:cNvSpPr/>
            <p:nvPr/>
          </p:nvSpPr>
          <p:spPr>
            <a:xfrm>
              <a:off x="5417820" y="3824351"/>
              <a:ext cx="86995" cy="314325"/>
            </a:xfrm>
            <a:custGeom>
              <a:avLst/>
              <a:gdLst/>
              <a:ahLst/>
              <a:cxnLst/>
              <a:rect l="l" t="t" r="r" b="b"/>
              <a:pathLst>
                <a:path w="86995" h="314325">
                  <a:moveTo>
                    <a:pt x="86613" y="0"/>
                  </a:moveTo>
                  <a:lnTo>
                    <a:pt x="48767" y="0"/>
                  </a:lnTo>
                  <a:lnTo>
                    <a:pt x="38226" y="2159"/>
                  </a:lnTo>
                  <a:lnTo>
                    <a:pt x="29590" y="8000"/>
                  </a:lnTo>
                  <a:lnTo>
                    <a:pt x="23875" y="16510"/>
                  </a:lnTo>
                  <a:lnTo>
                    <a:pt x="21716" y="27050"/>
                  </a:lnTo>
                  <a:lnTo>
                    <a:pt x="21716" y="102869"/>
                  </a:lnTo>
                  <a:lnTo>
                    <a:pt x="0" y="102869"/>
                  </a:lnTo>
                  <a:lnTo>
                    <a:pt x="0" y="113665"/>
                  </a:lnTo>
                  <a:lnTo>
                    <a:pt x="21716" y="113665"/>
                  </a:lnTo>
                  <a:lnTo>
                    <a:pt x="21716" y="205612"/>
                  </a:lnTo>
                  <a:lnTo>
                    <a:pt x="0" y="205612"/>
                  </a:lnTo>
                  <a:lnTo>
                    <a:pt x="0" y="216535"/>
                  </a:lnTo>
                  <a:lnTo>
                    <a:pt x="21716" y="216535"/>
                  </a:lnTo>
                  <a:lnTo>
                    <a:pt x="21716" y="286893"/>
                  </a:lnTo>
                  <a:lnTo>
                    <a:pt x="23875" y="297434"/>
                  </a:lnTo>
                  <a:lnTo>
                    <a:pt x="29590" y="305943"/>
                  </a:lnTo>
                  <a:lnTo>
                    <a:pt x="38226" y="311785"/>
                  </a:lnTo>
                  <a:lnTo>
                    <a:pt x="48767" y="313944"/>
                  </a:lnTo>
                  <a:lnTo>
                    <a:pt x="86613" y="313944"/>
                  </a:lnTo>
                  <a:lnTo>
                    <a:pt x="86613" y="303022"/>
                  </a:lnTo>
                  <a:lnTo>
                    <a:pt x="48767" y="303022"/>
                  </a:lnTo>
                  <a:lnTo>
                    <a:pt x="42417" y="301751"/>
                  </a:lnTo>
                  <a:lnTo>
                    <a:pt x="37210" y="298323"/>
                  </a:lnTo>
                  <a:lnTo>
                    <a:pt x="33781" y="293116"/>
                  </a:lnTo>
                  <a:lnTo>
                    <a:pt x="32512" y="286893"/>
                  </a:lnTo>
                  <a:lnTo>
                    <a:pt x="32512" y="216535"/>
                  </a:lnTo>
                  <a:lnTo>
                    <a:pt x="86613" y="216535"/>
                  </a:lnTo>
                  <a:lnTo>
                    <a:pt x="86613" y="205612"/>
                  </a:lnTo>
                  <a:lnTo>
                    <a:pt x="32512" y="205612"/>
                  </a:lnTo>
                  <a:lnTo>
                    <a:pt x="32512" y="113665"/>
                  </a:lnTo>
                  <a:lnTo>
                    <a:pt x="86613" y="113665"/>
                  </a:lnTo>
                  <a:lnTo>
                    <a:pt x="86613" y="102869"/>
                  </a:lnTo>
                  <a:lnTo>
                    <a:pt x="32512" y="102869"/>
                  </a:lnTo>
                  <a:lnTo>
                    <a:pt x="32512" y="27050"/>
                  </a:lnTo>
                  <a:lnTo>
                    <a:pt x="33781" y="20828"/>
                  </a:lnTo>
                  <a:lnTo>
                    <a:pt x="37210" y="15621"/>
                  </a:lnTo>
                  <a:lnTo>
                    <a:pt x="42417" y="12192"/>
                  </a:lnTo>
                  <a:lnTo>
                    <a:pt x="48767" y="10794"/>
                  </a:lnTo>
                  <a:lnTo>
                    <a:pt x="86613" y="10794"/>
                  </a:lnTo>
                  <a:lnTo>
                    <a:pt x="8661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9" name="object 86">
              <a:extLst>
                <a:ext uri="{FF2B5EF4-FFF2-40B4-BE49-F238E27FC236}">
                  <a16:creationId xmlns:a16="http://schemas.microsoft.com/office/drawing/2014/main" id="{61EAD1B0-7A3B-6098-BE11-DB1F1F743E42}"/>
                </a:ext>
              </a:extLst>
            </p:cNvPr>
            <p:cNvSpPr/>
            <p:nvPr/>
          </p:nvSpPr>
          <p:spPr>
            <a:xfrm>
              <a:off x="5515228" y="4111244"/>
              <a:ext cx="43815" cy="43180"/>
            </a:xfrm>
            <a:custGeom>
              <a:avLst/>
              <a:gdLst/>
              <a:ahLst/>
              <a:cxnLst/>
              <a:rect l="l" t="t" r="r" b="b"/>
              <a:pathLst>
                <a:path w="43814" h="43179">
                  <a:moveTo>
                    <a:pt x="21717" y="0"/>
                  </a:moveTo>
                  <a:lnTo>
                    <a:pt x="13208" y="1650"/>
                  </a:lnTo>
                  <a:lnTo>
                    <a:pt x="6350" y="6222"/>
                  </a:lnTo>
                  <a:lnTo>
                    <a:pt x="1778" y="13207"/>
                  </a:lnTo>
                  <a:lnTo>
                    <a:pt x="0" y="21589"/>
                  </a:lnTo>
                  <a:lnTo>
                    <a:pt x="1778" y="29971"/>
                  </a:lnTo>
                  <a:lnTo>
                    <a:pt x="6350" y="36956"/>
                  </a:lnTo>
                  <a:lnTo>
                    <a:pt x="13208" y="41528"/>
                  </a:lnTo>
                  <a:lnTo>
                    <a:pt x="21717" y="43179"/>
                  </a:lnTo>
                  <a:lnTo>
                    <a:pt x="30099" y="41528"/>
                  </a:lnTo>
                  <a:lnTo>
                    <a:pt x="36957" y="36956"/>
                  </a:lnTo>
                  <a:lnTo>
                    <a:pt x="40005" y="32384"/>
                  </a:lnTo>
                  <a:lnTo>
                    <a:pt x="15748" y="32384"/>
                  </a:lnTo>
                  <a:lnTo>
                    <a:pt x="10795" y="27558"/>
                  </a:lnTo>
                  <a:lnTo>
                    <a:pt x="10795" y="15620"/>
                  </a:lnTo>
                  <a:lnTo>
                    <a:pt x="15748" y="10794"/>
                  </a:lnTo>
                  <a:lnTo>
                    <a:pt x="32512" y="10794"/>
                  </a:lnTo>
                  <a:lnTo>
                    <a:pt x="32512" y="3301"/>
                  </a:lnTo>
                  <a:lnTo>
                    <a:pt x="30099" y="1650"/>
                  </a:lnTo>
                  <a:lnTo>
                    <a:pt x="21717" y="0"/>
                  </a:lnTo>
                  <a:close/>
                </a:path>
                <a:path w="43814" h="43179">
                  <a:moveTo>
                    <a:pt x="32512" y="3301"/>
                  </a:moveTo>
                  <a:lnTo>
                    <a:pt x="32512" y="27558"/>
                  </a:lnTo>
                  <a:lnTo>
                    <a:pt x="27686" y="32384"/>
                  </a:lnTo>
                  <a:lnTo>
                    <a:pt x="40005" y="32384"/>
                  </a:lnTo>
                  <a:lnTo>
                    <a:pt x="41656" y="29971"/>
                  </a:lnTo>
                  <a:lnTo>
                    <a:pt x="43307" y="21589"/>
                  </a:lnTo>
                  <a:lnTo>
                    <a:pt x="41656" y="13207"/>
                  </a:lnTo>
                  <a:lnTo>
                    <a:pt x="40005" y="10794"/>
                  </a:lnTo>
                  <a:lnTo>
                    <a:pt x="36957" y="6222"/>
                  </a:lnTo>
                  <a:lnTo>
                    <a:pt x="32512" y="3301"/>
                  </a:lnTo>
                  <a:close/>
                </a:path>
                <a:path w="43814" h="43179">
                  <a:moveTo>
                    <a:pt x="32512" y="10794"/>
                  </a:moveTo>
                  <a:lnTo>
                    <a:pt x="27686" y="10794"/>
                  </a:lnTo>
                  <a:lnTo>
                    <a:pt x="32512" y="15620"/>
                  </a:lnTo>
                  <a:lnTo>
                    <a:pt x="32512" y="1079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0" name="object 87">
              <a:extLst>
                <a:ext uri="{FF2B5EF4-FFF2-40B4-BE49-F238E27FC236}">
                  <a16:creationId xmlns:a16="http://schemas.microsoft.com/office/drawing/2014/main" id="{BA940020-5165-FB2F-7D49-27C76DD2B44F}"/>
                </a:ext>
              </a:extLst>
            </p:cNvPr>
            <p:cNvSpPr/>
            <p:nvPr/>
          </p:nvSpPr>
          <p:spPr>
            <a:xfrm>
              <a:off x="5515228" y="4013834"/>
              <a:ext cx="43815" cy="43180"/>
            </a:xfrm>
            <a:custGeom>
              <a:avLst/>
              <a:gdLst/>
              <a:ahLst/>
              <a:cxnLst/>
              <a:rect l="l" t="t" r="r" b="b"/>
              <a:pathLst>
                <a:path w="43814" h="43179">
                  <a:moveTo>
                    <a:pt x="21717" y="0"/>
                  </a:moveTo>
                  <a:lnTo>
                    <a:pt x="13208" y="1650"/>
                  </a:lnTo>
                  <a:lnTo>
                    <a:pt x="6350" y="6222"/>
                  </a:lnTo>
                  <a:lnTo>
                    <a:pt x="1778" y="13207"/>
                  </a:lnTo>
                  <a:lnTo>
                    <a:pt x="0" y="21589"/>
                  </a:lnTo>
                  <a:lnTo>
                    <a:pt x="1778" y="29971"/>
                  </a:lnTo>
                  <a:lnTo>
                    <a:pt x="6350" y="36956"/>
                  </a:lnTo>
                  <a:lnTo>
                    <a:pt x="13208" y="41528"/>
                  </a:lnTo>
                  <a:lnTo>
                    <a:pt x="21717" y="43179"/>
                  </a:lnTo>
                  <a:lnTo>
                    <a:pt x="30099" y="41528"/>
                  </a:lnTo>
                  <a:lnTo>
                    <a:pt x="36957" y="36956"/>
                  </a:lnTo>
                  <a:lnTo>
                    <a:pt x="40005" y="32384"/>
                  </a:lnTo>
                  <a:lnTo>
                    <a:pt x="15748" y="32384"/>
                  </a:lnTo>
                  <a:lnTo>
                    <a:pt x="10795" y="27558"/>
                  </a:lnTo>
                  <a:lnTo>
                    <a:pt x="10795" y="15620"/>
                  </a:lnTo>
                  <a:lnTo>
                    <a:pt x="15748" y="10794"/>
                  </a:lnTo>
                  <a:lnTo>
                    <a:pt x="32512" y="10794"/>
                  </a:lnTo>
                  <a:lnTo>
                    <a:pt x="32512" y="3301"/>
                  </a:lnTo>
                  <a:lnTo>
                    <a:pt x="30099" y="1650"/>
                  </a:lnTo>
                  <a:lnTo>
                    <a:pt x="21717" y="0"/>
                  </a:lnTo>
                  <a:close/>
                </a:path>
                <a:path w="43814" h="43179">
                  <a:moveTo>
                    <a:pt x="32512" y="3301"/>
                  </a:moveTo>
                  <a:lnTo>
                    <a:pt x="32512" y="27558"/>
                  </a:lnTo>
                  <a:lnTo>
                    <a:pt x="27686" y="32384"/>
                  </a:lnTo>
                  <a:lnTo>
                    <a:pt x="40005" y="32384"/>
                  </a:lnTo>
                  <a:lnTo>
                    <a:pt x="41656" y="29971"/>
                  </a:lnTo>
                  <a:lnTo>
                    <a:pt x="43307" y="21589"/>
                  </a:lnTo>
                  <a:lnTo>
                    <a:pt x="41656" y="13207"/>
                  </a:lnTo>
                  <a:lnTo>
                    <a:pt x="40005" y="10794"/>
                  </a:lnTo>
                  <a:lnTo>
                    <a:pt x="36957" y="6222"/>
                  </a:lnTo>
                  <a:lnTo>
                    <a:pt x="32512" y="3301"/>
                  </a:lnTo>
                  <a:close/>
                </a:path>
                <a:path w="43814" h="43179">
                  <a:moveTo>
                    <a:pt x="32512" y="10794"/>
                  </a:moveTo>
                  <a:lnTo>
                    <a:pt x="27686" y="10794"/>
                  </a:lnTo>
                  <a:lnTo>
                    <a:pt x="32512" y="15620"/>
                  </a:lnTo>
                  <a:lnTo>
                    <a:pt x="32512" y="1079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1" name="object 88">
              <a:extLst>
                <a:ext uri="{FF2B5EF4-FFF2-40B4-BE49-F238E27FC236}">
                  <a16:creationId xmlns:a16="http://schemas.microsoft.com/office/drawing/2014/main" id="{2064140A-65CE-A0CF-50A2-1B2CA3338D82}"/>
                </a:ext>
              </a:extLst>
            </p:cNvPr>
            <p:cNvSpPr/>
            <p:nvPr/>
          </p:nvSpPr>
          <p:spPr>
            <a:xfrm>
              <a:off x="5515228" y="3910965"/>
              <a:ext cx="43815" cy="43815"/>
            </a:xfrm>
            <a:custGeom>
              <a:avLst/>
              <a:gdLst/>
              <a:ahLst/>
              <a:cxnLst/>
              <a:rect l="l" t="t" r="r" b="b"/>
              <a:pathLst>
                <a:path w="43814" h="43814">
                  <a:moveTo>
                    <a:pt x="21717" y="0"/>
                  </a:moveTo>
                  <a:lnTo>
                    <a:pt x="13208" y="1651"/>
                  </a:lnTo>
                  <a:lnTo>
                    <a:pt x="6350" y="6350"/>
                  </a:lnTo>
                  <a:lnTo>
                    <a:pt x="1778" y="13208"/>
                  </a:lnTo>
                  <a:lnTo>
                    <a:pt x="0" y="21590"/>
                  </a:lnTo>
                  <a:lnTo>
                    <a:pt x="1778" y="30099"/>
                  </a:lnTo>
                  <a:lnTo>
                    <a:pt x="6350" y="36957"/>
                  </a:lnTo>
                  <a:lnTo>
                    <a:pt x="13208" y="41656"/>
                  </a:lnTo>
                  <a:lnTo>
                    <a:pt x="21717" y="43307"/>
                  </a:lnTo>
                  <a:lnTo>
                    <a:pt x="30099" y="41656"/>
                  </a:lnTo>
                  <a:lnTo>
                    <a:pt x="36957" y="36957"/>
                  </a:lnTo>
                  <a:lnTo>
                    <a:pt x="40002" y="32512"/>
                  </a:lnTo>
                  <a:lnTo>
                    <a:pt x="15748" y="32512"/>
                  </a:lnTo>
                  <a:lnTo>
                    <a:pt x="10795" y="27686"/>
                  </a:lnTo>
                  <a:lnTo>
                    <a:pt x="10795" y="15621"/>
                  </a:lnTo>
                  <a:lnTo>
                    <a:pt x="15748" y="10795"/>
                  </a:lnTo>
                  <a:lnTo>
                    <a:pt x="32512" y="10795"/>
                  </a:lnTo>
                  <a:lnTo>
                    <a:pt x="32512" y="3302"/>
                  </a:lnTo>
                  <a:lnTo>
                    <a:pt x="30099" y="1651"/>
                  </a:lnTo>
                  <a:lnTo>
                    <a:pt x="21717" y="0"/>
                  </a:lnTo>
                  <a:close/>
                </a:path>
                <a:path w="43814" h="43814">
                  <a:moveTo>
                    <a:pt x="32512" y="3302"/>
                  </a:moveTo>
                  <a:lnTo>
                    <a:pt x="32512" y="27686"/>
                  </a:lnTo>
                  <a:lnTo>
                    <a:pt x="27686" y="32512"/>
                  </a:lnTo>
                  <a:lnTo>
                    <a:pt x="40002" y="32512"/>
                  </a:lnTo>
                  <a:lnTo>
                    <a:pt x="41656" y="30099"/>
                  </a:lnTo>
                  <a:lnTo>
                    <a:pt x="43307" y="21590"/>
                  </a:lnTo>
                  <a:lnTo>
                    <a:pt x="41656" y="13208"/>
                  </a:lnTo>
                  <a:lnTo>
                    <a:pt x="36957" y="6350"/>
                  </a:lnTo>
                  <a:lnTo>
                    <a:pt x="32512" y="3302"/>
                  </a:lnTo>
                  <a:close/>
                </a:path>
                <a:path w="43814" h="43814">
                  <a:moveTo>
                    <a:pt x="32512" y="10795"/>
                  </a:moveTo>
                  <a:lnTo>
                    <a:pt x="27686" y="10795"/>
                  </a:lnTo>
                  <a:lnTo>
                    <a:pt x="32512" y="15621"/>
                  </a:lnTo>
                  <a:lnTo>
                    <a:pt x="32512" y="10795"/>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 name="object 89">
              <a:extLst>
                <a:ext uri="{FF2B5EF4-FFF2-40B4-BE49-F238E27FC236}">
                  <a16:creationId xmlns:a16="http://schemas.microsoft.com/office/drawing/2014/main" id="{7CAE155C-FAC5-5F34-7FAC-10956A018690}"/>
                </a:ext>
              </a:extLst>
            </p:cNvPr>
            <p:cNvSpPr/>
            <p:nvPr/>
          </p:nvSpPr>
          <p:spPr>
            <a:xfrm>
              <a:off x="5515228" y="3808095"/>
              <a:ext cx="43815" cy="43815"/>
            </a:xfrm>
            <a:custGeom>
              <a:avLst/>
              <a:gdLst/>
              <a:ahLst/>
              <a:cxnLst/>
              <a:rect l="l" t="t" r="r" b="b"/>
              <a:pathLst>
                <a:path w="43814" h="43814">
                  <a:moveTo>
                    <a:pt x="21717" y="0"/>
                  </a:moveTo>
                  <a:lnTo>
                    <a:pt x="13208" y="1777"/>
                  </a:lnTo>
                  <a:lnTo>
                    <a:pt x="6350" y="6349"/>
                  </a:lnTo>
                  <a:lnTo>
                    <a:pt x="1778" y="13207"/>
                  </a:lnTo>
                  <a:lnTo>
                    <a:pt x="0" y="21716"/>
                  </a:lnTo>
                  <a:lnTo>
                    <a:pt x="1778" y="30098"/>
                  </a:lnTo>
                  <a:lnTo>
                    <a:pt x="6350" y="36956"/>
                  </a:lnTo>
                  <a:lnTo>
                    <a:pt x="13208" y="41655"/>
                  </a:lnTo>
                  <a:lnTo>
                    <a:pt x="21717" y="43306"/>
                  </a:lnTo>
                  <a:lnTo>
                    <a:pt x="30099" y="41655"/>
                  </a:lnTo>
                  <a:lnTo>
                    <a:pt x="36957" y="36956"/>
                  </a:lnTo>
                  <a:lnTo>
                    <a:pt x="40002" y="32511"/>
                  </a:lnTo>
                  <a:lnTo>
                    <a:pt x="15748" y="32511"/>
                  </a:lnTo>
                  <a:lnTo>
                    <a:pt x="10795" y="27685"/>
                  </a:lnTo>
                  <a:lnTo>
                    <a:pt x="10795" y="15747"/>
                  </a:lnTo>
                  <a:lnTo>
                    <a:pt x="15748" y="10921"/>
                  </a:lnTo>
                  <a:lnTo>
                    <a:pt x="32512" y="10921"/>
                  </a:lnTo>
                  <a:lnTo>
                    <a:pt x="32512" y="3428"/>
                  </a:lnTo>
                  <a:lnTo>
                    <a:pt x="30099" y="1777"/>
                  </a:lnTo>
                  <a:lnTo>
                    <a:pt x="21717" y="0"/>
                  </a:lnTo>
                  <a:close/>
                </a:path>
                <a:path w="43814" h="43814">
                  <a:moveTo>
                    <a:pt x="32512" y="3428"/>
                  </a:moveTo>
                  <a:lnTo>
                    <a:pt x="32512" y="27685"/>
                  </a:lnTo>
                  <a:lnTo>
                    <a:pt x="27686" y="32511"/>
                  </a:lnTo>
                  <a:lnTo>
                    <a:pt x="40002" y="32511"/>
                  </a:lnTo>
                  <a:lnTo>
                    <a:pt x="41656" y="30098"/>
                  </a:lnTo>
                  <a:lnTo>
                    <a:pt x="43307" y="21716"/>
                  </a:lnTo>
                  <a:lnTo>
                    <a:pt x="41656" y="13207"/>
                  </a:lnTo>
                  <a:lnTo>
                    <a:pt x="40005" y="10921"/>
                  </a:lnTo>
                  <a:lnTo>
                    <a:pt x="36957" y="6349"/>
                  </a:lnTo>
                  <a:lnTo>
                    <a:pt x="32512" y="3428"/>
                  </a:lnTo>
                  <a:close/>
                </a:path>
                <a:path w="43814" h="43814">
                  <a:moveTo>
                    <a:pt x="32512" y="10921"/>
                  </a:moveTo>
                  <a:lnTo>
                    <a:pt x="27686" y="10921"/>
                  </a:lnTo>
                  <a:lnTo>
                    <a:pt x="32512" y="15747"/>
                  </a:lnTo>
                  <a:lnTo>
                    <a:pt x="32512" y="1092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63" name="object 31">
            <a:extLst>
              <a:ext uri="{FF2B5EF4-FFF2-40B4-BE49-F238E27FC236}">
                <a16:creationId xmlns:a16="http://schemas.microsoft.com/office/drawing/2014/main" id="{93CF60E9-61E8-7C29-D17C-AF44C2646FF9}"/>
              </a:ext>
            </a:extLst>
          </p:cNvPr>
          <p:cNvSpPr txBox="1"/>
          <p:nvPr/>
        </p:nvSpPr>
        <p:spPr>
          <a:xfrm>
            <a:off x="8892581" y="5571775"/>
            <a:ext cx="1387527"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122" normalizeH="0" baseline="0" noProof="0">
                <a:ln>
                  <a:noFill/>
                </a:ln>
                <a:solidFill>
                  <a:srgbClr val="FFFFFF"/>
                </a:solidFill>
                <a:effectLst/>
                <a:uLnTx/>
                <a:uFillTx/>
                <a:latin typeface="Arial"/>
                <a:cs typeface="Arial"/>
                <a:sym typeface="Arial"/>
              </a:rPr>
              <a:t>86%</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64" name="object 32">
            <a:extLst>
              <a:ext uri="{FF2B5EF4-FFF2-40B4-BE49-F238E27FC236}">
                <a16:creationId xmlns:a16="http://schemas.microsoft.com/office/drawing/2014/main" id="{38DBBDD9-EE46-554D-E838-59B372C3FF29}"/>
              </a:ext>
            </a:extLst>
          </p:cNvPr>
          <p:cNvSpPr txBox="1"/>
          <p:nvPr/>
        </p:nvSpPr>
        <p:spPr>
          <a:xfrm>
            <a:off x="8892581" y="5937457"/>
            <a:ext cx="1279088" cy="510029"/>
          </a:xfrm>
          <a:prstGeom prst="rect">
            <a:avLst/>
          </a:prstGeom>
        </p:spPr>
        <p:txBody>
          <a:bodyPr vert="horz" wrap="square" lIns="0" tIns="8145" rIns="0" bIns="0" rtlCol="0">
            <a:spAutoFit/>
          </a:bodyPr>
          <a:lstStyle/>
          <a:p>
            <a:pPr marL="24434" marR="19547"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can</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meet</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daily</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financial </a:t>
            </a:r>
            <a:r>
              <a:rPr kumimoji="0" sz="1000" b="0" i="0" u="none" strike="noStrike" kern="0" cap="none" spc="0" normalizeH="0" baseline="0" noProof="0">
                <a:ln>
                  <a:noFill/>
                </a:ln>
                <a:solidFill>
                  <a:srgbClr val="FFFFFF"/>
                </a:solidFill>
                <a:effectLst/>
                <a:uLnTx/>
                <a:uFillTx/>
                <a:latin typeface="Roboto"/>
                <a:cs typeface="Roboto"/>
                <a:sym typeface="Arial"/>
              </a:rPr>
              <a:t>needs</a:t>
            </a:r>
            <a:r>
              <a:rPr kumimoji="0" sz="1000" b="0" i="0" u="none" strike="noStrike" kern="0" cap="none" spc="-13" normalizeH="0" baseline="0" noProof="0">
                <a:ln>
                  <a:noFill/>
                </a:ln>
                <a:solidFill>
                  <a:srgbClr val="FFFFFF"/>
                </a:solidFill>
                <a:effectLst/>
                <a:uLnTx/>
                <a:uFillTx/>
                <a:latin typeface="Roboto"/>
                <a:cs typeface="Roboto"/>
                <a:sym typeface="Arial"/>
              </a:rPr>
              <a:t> </a:t>
            </a:r>
            <a:r>
              <a:rPr kumimoji="0" sz="1000" b="0" i="0" u="none" strike="noStrike" kern="0" cap="none" spc="-61" normalizeH="0" baseline="0" noProof="0">
                <a:ln>
                  <a:noFill/>
                </a:ln>
                <a:solidFill>
                  <a:srgbClr val="FFFFFF"/>
                </a:solidFill>
                <a:effectLst/>
                <a:uLnTx/>
                <a:uFillTx/>
                <a:latin typeface="Roboto"/>
                <a:cs typeface="Roboto"/>
                <a:sym typeface="Arial"/>
              </a:rPr>
              <a:t>2-</a:t>
            </a:r>
            <a:r>
              <a:rPr kumimoji="0" sz="1000" b="0" i="0" u="none" strike="noStrike" kern="0" cap="none" spc="0" normalizeH="0" baseline="0" noProof="0">
                <a:ln>
                  <a:noFill/>
                </a:ln>
                <a:solidFill>
                  <a:srgbClr val="FFFFFF"/>
                </a:solidFill>
                <a:effectLst/>
                <a:uLnTx/>
                <a:uFillTx/>
                <a:latin typeface="Roboto"/>
                <a:cs typeface="Roboto"/>
                <a:sym typeface="Arial"/>
              </a:rPr>
              <a:t>5</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years</a:t>
            </a:r>
            <a:r>
              <a:rPr kumimoji="0" sz="1000" b="0" i="0" u="none" strike="noStrike" kern="0" cap="none" spc="-13" normalizeH="0" baseline="0" noProof="0">
                <a:ln>
                  <a:noFill/>
                </a:ln>
                <a:solidFill>
                  <a:srgbClr val="FFFFFF"/>
                </a:solidFill>
                <a:effectLst/>
                <a:uLnTx/>
                <a:uFillTx/>
                <a:latin typeface="Roboto"/>
                <a:cs typeface="Roboto"/>
                <a:sym typeface="Arial"/>
              </a:rPr>
              <a:t> after </a:t>
            </a:r>
            <a:r>
              <a:rPr kumimoji="0" sz="1000" b="0" i="0" u="none" strike="noStrike" kern="0" cap="none" spc="0" normalizeH="0" baseline="0" noProof="0">
                <a:ln>
                  <a:noFill/>
                </a:ln>
                <a:solidFill>
                  <a:srgbClr val="FFFFFF"/>
                </a:solidFill>
                <a:effectLst/>
                <a:uLnTx/>
                <a:uFillTx/>
                <a:latin typeface="Roboto"/>
                <a:cs typeface="Roboto"/>
                <a:sym typeface="Arial"/>
              </a:rPr>
              <a:t>graduation</a:t>
            </a:r>
            <a:endParaRPr kumimoji="0" sz="1000" b="0" i="0" u="none" strike="noStrike" kern="0" cap="none" spc="0" normalizeH="0" baseline="33333" noProof="0">
              <a:ln>
                <a:noFill/>
              </a:ln>
              <a:solidFill>
                <a:sysClr val="windowText" lastClr="000000"/>
              </a:solidFill>
              <a:effectLst/>
              <a:uLnTx/>
              <a:uFillTx/>
              <a:latin typeface="Roboto"/>
              <a:cs typeface="Roboto"/>
              <a:sym typeface="Arial"/>
            </a:endParaRPr>
          </a:p>
        </p:txBody>
      </p:sp>
      <p:sp>
        <p:nvSpPr>
          <p:cNvPr id="165" name="object 33">
            <a:extLst>
              <a:ext uri="{FF2B5EF4-FFF2-40B4-BE49-F238E27FC236}">
                <a16:creationId xmlns:a16="http://schemas.microsoft.com/office/drawing/2014/main" id="{AF9CFA42-57F0-B996-872D-F7BCB24E33D7}"/>
              </a:ext>
            </a:extLst>
          </p:cNvPr>
          <p:cNvSpPr txBox="1"/>
          <p:nvPr/>
        </p:nvSpPr>
        <p:spPr>
          <a:xfrm>
            <a:off x="10719640" y="5607733"/>
            <a:ext cx="1118330" cy="377556"/>
          </a:xfrm>
          <a:prstGeom prst="rect">
            <a:avLst/>
          </a:prstGeom>
        </p:spPr>
        <p:txBody>
          <a:bodyPr vert="horz" wrap="square" lIns="0" tIns="8145" rIns="0" bIns="0" rtlCol="0">
            <a:spAutoFit/>
          </a:bodyPr>
          <a:lstStyle/>
          <a:p>
            <a:pPr marL="8145" marR="0" lvl="0" indent="0" algn="l" defTabSz="586405" rtl="0" eaLnBrk="1" fontAlgn="auto" latinLnBrk="0" hangingPunct="1">
              <a:lnSpc>
                <a:spcPct val="100000"/>
              </a:lnSpc>
              <a:spcBef>
                <a:spcPts val="64"/>
              </a:spcBef>
              <a:spcAft>
                <a:spcPts val="0"/>
              </a:spcAft>
              <a:buClrTx/>
              <a:buSzTx/>
              <a:buFont typeface="Arial"/>
              <a:buNone/>
              <a:tabLst/>
              <a:defRPr/>
            </a:pPr>
            <a:r>
              <a:rPr kumimoji="0" sz="2400" b="1" i="0" u="none" strike="noStrike" kern="0" cap="none" spc="122" normalizeH="0" baseline="0" noProof="0">
                <a:ln>
                  <a:noFill/>
                </a:ln>
                <a:solidFill>
                  <a:srgbClr val="FFFFFF"/>
                </a:solidFill>
                <a:effectLst/>
                <a:uLnTx/>
                <a:uFillTx/>
                <a:latin typeface="Arial"/>
                <a:cs typeface="Arial"/>
                <a:sym typeface="Arial"/>
              </a:rPr>
              <a:t>86%</a:t>
            </a:r>
            <a:endParaRPr kumimoji="0" sz="24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66" name="object 34">
            <a:extLst>
              <a:ext uri="{FF2B5EF4-FFF2-40B4-BE49-F238E27FC236}">
                <a16:creationId xmlns:a16="http://schemas.microsoft.com/office/drawing/2014/main" id="{4350CC08-F977-84B9-BE34-A4CF5194AD09}"/>
              </a:ext>
            </a:extLst>
          </p:cNvPr>
          <p:cNvSpPr txBox="1"/>
          <p:nvPr/>
        </p:nvSpPr>
        <p:spPr>
          <a:xfrm>
            <a:off x="10719640" y="5960017"/>
            <a:ext cx="1118330" cy="680845"/>
          </a:xfrm>
          <a:prstGeom prst="rect">
            <a:avLst/>
          </a:prstGeom>
        </p:spPr>
        <p:txBody>
          <a:bodyPr vert="horz" wrap="square" lIns="0" tIns="8145" rIns="0" bIns="0" rtlCol="0">
            <a:spAutoFit/>
          </a:bodyPr>
          <a:lstStyle/>
          <a:p>
            <a:pPr marL="8145" marR="3258" lvl="0" indent="0" algn="l" defTabSz="586405" rtl="0" eaLnBrk="1" fontAlgn="auto" latinLnBrk="0" hangingPunct="1">
              <a:lnSpc>
                <a:spcPct val="111100"/>
              </a:lnSpc>
              <a:spcBef>
                <a:spcPts val="64"/>
              </a:spcBef>
              <a:spcAft>
                <a:spcPts val="0"/>
              </a:spcAft>
              <a:buClrTx/>
              <a:buSzTx/>
              <a:buFont typeface="Arial"/>
              <a:buNone/>
              <a:tabLst/>
              <a:defRPr/>
            </a:pPr>
            <a:r>
              <a:rPr kumimoji="0" sz="1000" b="0" i="0" u="none" strike="noStrike" kern="0" cap="none" spc="0" normalizeH="0" baseline="0" noProof="0">
                <a:ln>
                  <a:noFill/>
                </a:ln>
                <a:solidFill>
                  <a:srgbClr val="FFFFFF"/>
                </a:solidFill>
                <a:effectLst/>
                <a:uLnTx/>
                <a:uFillTx/>
                <a:latin typeface="Roboto"/>
                <a:cs typeface="Roboto"/>
                <a:sym typeface="Arial"/>
              </a:rPr>
              <a:t>feel</a:t>
            </a:r>
            <a:r>
              <a:rPr kumimoji="0" sz="1000" b="0" i="0" u="none" strike="noStrike" kern="0" cap="none" spc="-1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confident</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in</a:t>
            </a:r>
            <a:r>
              <a:rPr kumimoji="0" sz="1000" b="0" i="0" u="none" strike="noStrike" kern="0" cap="none" spc="-10" normalizeH="0" baseline="0" noProof="0">
                <a:ln>
                  <a:noFill/>
                </a:ln>
                <a:solidFill>
                  <a:srgbClr val="FFFFFF"/>
                </a:solidFill>
                <a:effectLst/>
                <a:uLnTx/>
                <a:uFillTx/>
                <a:latin typeface="Roboto"/>
                <a:cs typeface="Roboto"/>
                <a:sym typeface="Arial"/>
              </a:rPr>
              <a:t> </a:t>
            </a:r>
            <a:r>
              <a:rPr kumimoji="0" sz="1000" b="0" i="0" u="none" strike="noStrike" kern="0" cap="none" spc="-13" normalizeH="0" baseline="0" noProof="0">
                <a:ln>
                  <a:noFill/>
                </a:ln>
                <a:solidFill>
                  <a:srgbClr val="FFFFFF"/>
                </a:solidFill>
                <a:effectLst/>
                <a:uLnTx/>
                <a:uFillTx/>
                <a:latin typeface="Roboto"/>
                <a:cs typeface="Roboto"/>
                <a:sym typeface="Arial"/>
              </a:rPr>
              <a:t>their </a:t>
            </a:r>
            <a:r>
              <a:rPr kumimoji="0" sz="1000" b="0" i="0" u="none" strike="noStrike" kern="0" cap="none" spc="0" normalizeH="0" baseline="0" noProof="0">
                <a:ln>
                  <a:noFill/>
                </a:ln>
                <a:solidFill>
                  <a:srgbClr val="FFFFFF"/>
                </a:solidFill>
                <a:effectLst/>
                <a:uLnTx/>
                <a:uFillTx/>
                <a:latin typeface="Roboto"/>
                <a:cs typeface="Roboto"/>
                <a:sym typeface="Arial"/>
              </a:rPr>
              <a:t>ability</a:t>
            </a:r>
            <a:r>
              <a:rPr kumimoji="0" sz="1000" b="0" i="0" u="none" strike="noStrike" kern="0" cap="none" spc="-6" normalizeH="0" baseline="0" noProof="0">
                <a:ln>
                  <a:noFill/>
                </a:ln>
                <a:solidFill>
                  <a:srgbClr val="FFFFFF"/>
                </a:solidFill>
                <a:effectLst/>
                <a:uLnTx/>
                <a:uFillTx/>
                <a:latin typeface="Roboto"/>
                <a:cs typeface="Roboto"/>
                <a:sym typeface="Arial"/>
              </a:rPr>
              <a:t> </a:t>
            </a:r>
            <a:r>
              <a:rPr kumimoji="0" sz="1000" b="0" i="0" u="none" strike="noStrike" kern="0" cap="none" spc="0" normalizeH="0" baseline="0" noProof="0">
                <a:ln>
                  <a:noFill/>
                </a:ln>
                <a:solidFill>
                  <a:srgbClr val="FFFFFF"/>
                </a:solidFill>
                <a:effectLst/>
                <a:uLnTx/>
                <a:uFillTx/>
                <a:latin typeface="Roboto"/>
                <a:cs typeface="Roboto"/>
                <a:sym typeface="Arial"/>
              </a:rPr>
              <a:t>to </a:t>
            </a:r>
            <a:r>
              <a:rPr kumimoji="0" sz="1000" b="0" i="0" u="none" strike="noStrike" kern="0" cap="none" spc="-6" normalizeH="0" baseline="0" noProof="0">
                <a:ln>
                  <a:noFill/>
                </a:ln>
                <a:solidFill>
                  <a:srgbClr val="FFFFFF"/>
                </a:solidFill>
                <a:effectLst/>
                <a:uLnTx/>
                <a:uFillTx/>
                <a:latin typeface="Roboto"/>
                <a:cs typeface="Roboto"/>
                <a:sym typeface="Arial"/>
              </a:rPr>
              <a:t>achieve </a:t>
            </a:r>
            <a:r>
              <a:rPr kumimoji="0" sz="1000" b="0" i="0" u="none" strike="noStrike" kern="0" cap="none" spc="0" normalizeH="0" baseline="0" noProof="0">
                <a:ln>
                  <a:noFill/>
                </a:ln>
                <a:solidFill>
                  <a:srgbClr val="FFFFFF"/>
                </a:solidFill>
                <a:effectLst/>
                <a:uLnTx/>
                <a:uFillTx/>
                <a:latin typeface="Roboto"/>
                <a:cs typeface="Roboto"/>
                <a:sym typeface="Arial"/>
              </a:rPr>
              <a:t>their</a:t>
            </a:r>
            <a:r>
              <a:rPr kumimoji="0" sz="1000" b="0" i="0" u="none" strike="noStrike" kern="0" cap="none" spc="-3" normalizeH="0" baseline="0" noProof="0">
                <a:ln>
                  <a:noFill/>
                </a:ln>
                <a:solidFill>
                  <a:srgbClr val="FFFFFF"/>
                </a:solidFill>
                <a:effectLst/>
                <a:uLnTx/>
                <a:uFillTx/>
                <a:latin typeface="Roboto"/>
                <a:cs typeface="Roboto"/>
                <a:sym typeface="Arial"/>
              </a:rPr>
              <a:t> </a:t>
            </a:r>
            <a:r>
              <a:rPr kumimoji="0" sz="1000" b="0" i="0" u="none" strike="noStrike" kern="0" cap="none" spc="-6" normalizeH="0" baseline="0" noProof="0">
                <a:ln>
                  <a:noFill/>
                </a:ln>
                <a:solidFill>
                  <a:srgbClr val="FFFFFF"/>
                </a:solidFill>
                <a:effectLst/>
                <a:uLnTx/>
                <a:uFillTx/>
                <a:latin typeface="Roboto"/>
                <a:cs typeface="Roboto"/>
                <a:sym typeface="Arial"/>
              </a:rPr>
              <a:t>professional </a:t>
            </a:r>
            <a:r>
              <a:rPr kumimoji="0" sz="1000" b="0" i="0" u="none" strike="noStrike" kern="0" cap="none" spc="0" normalizeH="0" baseline="0" noProof="0">
                <a:ln>
                  <a:noFill/>
                </a:ln>
                <a:solidFill>
                  <a:srgbClr val="FFFFFF"/>
                </a:solidFill>
                <a:effectLst/>
                <a:uLnTx/>
                <a:uFillTx/>
                <a:latin typeface="Roboto"/>
                <a:cs typeface="Roboto"/>
                <a:sym typeface="Arial"/>
              </a:rPr>
              <a:t>goals</a:t>
            </a:r>
            <a:endParaRPr kumimoji="0" sz="1000" b="0" i="0" u="none" strike="noStrike" kern="0" cap="none" spc="0" normalizeH="0" baseline="0" noProof="0">
              <a:ln>
                <a:noFill/>
              </a:ln>
              <a:solidFill>
                <a:sysClr val="windowText" lastClr="000000"/>
              </a:solidFill>
              <a:effectLst/>
              <a:uLnTx/>
              <a:uFillTx/>
              <a:latin typeface="Roboto"/>
              <a:cs typeface="Roboto"/>
              <a:sym typeface="Arial"/>
            </a:endParaRPr>
          </a:p>
        </p:txBody>
      </p:sp>
      <p:grpSp>
        <p:nvGrpSpPr>
          <p:cNvPr id="167" name="Group 166">
            <a:extLst>
              <a:ext uri="{FF2B5EF4-FFF2-40B4-BE49-F238E27FC236}">
                <a16:creationId xmlns:a16="http://schemas.microsoft.com/office/drawing/2014/main" id="{65B7032C-B621-E0B4-C7A8-F5EE4633AAAB}"/>
              </a:ext>
            </a:extLst>
          </p:cNvPr>
          <p:cNvGrpSpPr/>
          <p:nvPr/>
        </p:nvGrpSpPr>
        <p:grpSpPr>
          <a:xfrm>
            <a:off x="8428355" y="5637931"/>
            <a:ext cx="390142" cy="390525"/>
            <a:chOff x="3774821" y="5525896"/>
            <a:chExt cx="390142" cy="390525"/>
          </a:xfrm>
        </p:grpSpPr>
        <p:sp>
          <p:nvSpPr>
            <p:cNvPr id="168" name="object 10">
              <a:extLst>
                <a:ext uri="{FF2B5EF4-FFF2-40B4-BE49-F238E27FC236}">
                  <a16:creationId xmlns:a16="http://schemas.microsoft.com/office/drawing/2014/main" id="{1E842938-110B-8332-222E-BA802CCE182E}"/>
                </a:ext>
              </a:extLst>
            </p:cNvPr>
            <p:cNvSpPr/>
            <p:nvPr/>
          </p:nvSpPr>
          <p:spPr>
            <a:xfrm>
              <a:off x="3774821" y="5879591"/>
              <a:ext cx="134620" cy="36830"/>
            </a:xfrm>
            <a:custGeom>
              <a:avLst/>
              <a:gdLst/>
              <a:ahLst/>
              <a:cxnLst/>
              <a:rect l="l" t="t" r="r" b="b"/>
              <a:pathLst>
                <a:path w="134620" h="36829">
                  <a:moveTo>
                    <a:pt x="131317" y="0"/>
                  </a:moveTo>
                  <a:lnTo>
                    <a:pt x="2666" y="0"/>
                  </a:lnTo>
                  <a:lnTo>
                    <a:pt x="0" y="2717"/>
                  </a:lnTo>
                  <a:lnTo>
                    <a:pt x="0" y="36576"/>
                  </a:lnTo>
                  <a:lnTo>
                    <a:pt x="12191" y="36576"/>
                  </a:lnTo>
                  <a:lnTo>
                    <a:pt x="12191" y="12192"/>
                  </a:lnTo>
                  <a:lnTo>
                    <a:pt x="121919" y="12192"/>
                  </a:lnTo>
                  <a:lnTo>
                    <a:pt x="121919" y="36576"/>
                  </a:lnTo>
                  <a:lnTo>
                    <a:pt x="134112" y="36576"/>
                  </a:lnTo>
                  <a:lnTo>
                    <a:pt x="134112" y="2717"/>
                  </a:lnTo>
                  <a:lnTo>
                    <a:pt x="13131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9" name="object 18">
              <a:extLst>
                <a:ext uri="{FF2B5EF4-FFF2-40B4-BE49-F238E27FC236}">
                  <a16:creationId xmlns:a16="http://schemas.microsoft.com/office/drawing/2014/main" id="{2530DD7A-D633-F1D4-4035-6C53BE7F2C7C}"/>
                </a:ext>
              </a:extLst>
            </p:cNvPr>
            <p:cNvSpPr/>
            <p:nvPr/>
          </p:nvSpPr>
          <p:spPr>
            <a:xfrm>
              <a:off x="3921125" y="5525896"/>
              <a:ext cx="60960" cy="61594"/>
            </a:xfrm>
            <a:custGeom>
              <a:avLst/>
              <a:gdLst/>
              <a:ahLst/>
              <a:cxnLst/>
              <a:rect l="l" t="t" r="r" b="b"/>
              <a:pathLst>
                <a:path w="60960" h="61595">
                  <a:moveTo>
                    <a:pt x="30479" y="0"/>
                  </a:moveTo>
                  <a:lnTo>
                    <a:pt x="18541" y="2412"/>
                  </a:lnTo>
                  <a:lnTo>
                    <a:pt x="8889" y="9016"/>
                  </a:lnTo>
                  <a:lnTo>
                    <a:pt x="2412" y="18668"/>
                  </a:lnTo>
                  <a:lnTo>
                    <a:pt x="0" y="30606"/>
                  </a:lnTo>
                  <a:lnTo>
                    <a:pt x="2412" y="42417"/>
                  </a:lnTo>
                  <a:lnTo>
                    <a:pt x="8889" y="52069"/>
                  </a:lnTo>
                  <a:lnTo>
                    <a:pt x="18541" y="58673"/>
                  </a:lnTo>
                  <a:lnTo>
                    <a:pt x="30479" y="61086"/>
                  </a:lnTo>
                  <a:lnTo>
                    <a:pt x="42290" y="58673"/>
                  </a:lnTo>
                  <a:lnTo>
                    <a:pt x="52070" y="52069"/>
                  </a:lnTo>
                  <a:lnTo>
                    <a:pt x="54228" y="48894"/>
                  </a:lnTo>
                  <a:lnTo>
                    <a:pt x="30479" y="48894"/>
                  </a:lnTo>
                  <a:lnTo>
                    <a:pt x="23367" y="47370"/>
                  </a:lnTo>
                  <a:lnTo>
                    <a:pt x="17525" y="43433"/>
                  </a:lnTo>
                  <a:lnTo>
                    <a:pt x="13588" y="37718"/>
                  </a:lnTo>
                  <a:lnTo>
                    <a:pt x="12191" y="30606"/>
                  </a:lnTo>
                  <a:lnTo>
                    <a:pt x="13588" y="23367"/>
                  </a:lnTo>
                  <a:lnTo>
                    <a:pt x="17525" y="17652"/>
                  </a:lnTo>
                  <a:lnTo>
                    <a:pt x="23367" y="13715"/>
                  </a:lnTo>
                  <a:lnTo>
                    <a:pt x="30479" y="12191"/>
                  </a:lnTo>
                  <a:lnTo>
                    <a:pt x="48767" y="12191"/>
                  </a:lnTo>
                  <a:lnTo>
                    <a:pt x="48767" y="6857"/>
                  </a:lnTo>
                  <a:lnTo>
                    <a:pt x="42290" y="2412"/>
                  </a:lnTo>
                  <a:lnTo>
                    <a:pt x="30479" y="0"/>
                  </a:lnTo>
                  <a:close/>
                </a:path>
                <a:path w="60960" h="61595">
                  <a:moveTo>
                    <a:pt x="48767" y="6857"/>
                  </a:moveTo>
                  <a:lnTo>
                    <a:pt x="48767" y="30606"/>
                  </a:lnTo>
                  <a:lnTo>
                    <a:pt x="47371" y="37718"/>
                  </a:lnTo>
                  <a:lnTo>
                    <a:pt x="43434" y="43433"/>
                  </a:lnTo>
                  <a:lnTo>
                    <a:pt x="37591" y="47370"/>
                  </a:lnTo>
                  <a:lnTo>
                    <a:pt x="30479" y="48894"/>
                  </a:lnTo>
                  <a:lnTo>
                    <a:pt x="54228" y="48894"/>
                  </a:lnTo>
                  <a:lnTo>
                    <a:pt x="58547" y="42417"/>
                  </a:lnTo>
                  <a:lnTo>
                    <a:pt x="60960" y="30606"/>
                  </a:lnTo>
                  <a:lnTo>
                    <a:pt x="58547" y="18668"/>
                  </a:lnTo>
                  <a:lnTo>
                    <a:pt x="54228" y="12191"/>
                  </a:lnTo>
                  <a:lnTo>
                    <a:pt x="52070" y="9016"/>
                  </a:lnTo>
                  <a:lnTo>
                    <a:pt x="48767" y="6857"/>
                  </a:lnTo>
                  <a:close/>
                </a:path>
                <a:path w="60960" h="61595">
                  <a:moveTo>
                    <a:pt x="48767" y="12191"/>
                  </a:moveTo>
                  <a:lnTo>
                    <a:pt x="30479" y="12191"/>
                  </a:lnTo>
                  <a:lnTo>
                    <a:pt x="37591" y="13715"/>
                  </a:lnTo>
                  <a:lnTo>
                    <a:pt x="43434" y="17652"/>
                  </a:lnTo>
                  <a:lnTo>
                    <a:pt x="47371" y="23367"/>
                  </a:lnTo>
                  <a:lnTo>
                    <a:pt x="48767" y="30606"/>
                  </a:lnTo>
                  <a:lnTo>
                    <a:pt x="48767" y="1219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70" name="object 25">
              <a:extLst>
                <a:ext uri="{FF2B5EF4-FFF2-40B4-BE49-F238E27FC236}">
                  <a16:creationId xmlns:a16="http://schemas.microsoft.com/office/drawing/2014/main" id="{127D18BF-9CFF-686C-661E-ABCC0604742B}"/>
                </a:ext>
              </a:extLst>
            </p:cNvPr>
            <p:cNvPicPr/>
            <p:nvPr/>
          </p:nvPicPr>
          <p:blipFill>
            <a:blip r:embed="rId21" cstate="screen">
              <a:extLst>
                <a:ext uri="{28A0092B-C50C-407E-A947-70E740481C1C}">
                  <a14:useLocalDpi xmlns:a14="http://schemas.microsoft.com/office/drawing/2010/main"/>
                </a:ext>
              </a:extLst>
            </a:blip>
            <a:stretch>
              <a:fillRect/>
            </a:stretch>
          </p:blipFill>
          <p:spPr>
            <a:xfrm>
              <a:off x="3896740" y="5843003"/>
              <a:ext cx="134112" cy="73164"/>
            </a:xfrm>
            <a:prstGeom prst="rect">
              <a:avLst/>
            </a:prstGeom>
          </p:spPr>
        </p:pic>
        <p:sp>
          <p:nvSpPr>
            <p:cNvPr id="171" name="object 31">
              <a:extLst>
                <a:ext uri="{FF2B5EF4-FFF2-40B4-BE49-F238E27FC236}">
                  <a16:creationId xmlns:a16="http://schemas.microsoft.com/office/drawing/2014/main" id="{3BBED26A-D6CA-88D3-384D-15E9045D469C}"/>
                </a:ext>
              </a:extLst>
            </p:cNvPr>
            <p:cNvSpPr/>
            <p:nvPr/>
          </p:nvSpPr>
          <p:spPr>
            <a:xfrm>
              <a:off x="3810761" y="5555869"/>
              <a:ext cx="251460" cy="263525"/>
            </a:xfrm>
            <a:custGeom>
              <a:avLst/>
              <a:gdLst/>
              <a:ahLst/>
              <a:cxnLst/>
              <a:rect l="l" t="t" r="r" b="b"/>
              <a:pathLst>
                <a:path w="251460" h="263525">
                  <a:moveTo>
                    <a:pt x="228091" y="0"/>
                  </a:moveTo>
                  <a:lnTo>
                    <a:pt x="224282" y="0"/>
                  </a:lnTo>
                  <a:lnTo>
                    <a:pt x="187071" y="37160"/>
                  </a:lnTo>
                  <a:lnTo>
                    <a:pt x="146938" y="37160"/>
                  </a:lnTo>
                  <a:lnTo>
                    <a:pt x="146938" y="49352"/>
                  </a:lnTo>
                  <a:lnTo>
                    <a:pt x="191262" y="49352"/>
                  </a:lnTo>
                  <a:lnTo>
                    <a:pt x="192786" y="48704"/>
                  </a:lnTo>
                  <a:lnTo>
                    <a:pt x="226187" y="15239"/>
                  </a:lnTo>
                  <a:lnTo>
                    <a:pt x="235838" y="25018"/>
                  </a:lnTo>
                  <a:lnTo>
                    <a:pt x="199009" y="61823"/>
                  </a:lnTo>
                  <a:lnTo>
                    <a:pt x="143763" y="67957"/>
                  </a:lnTo>
                  <a:lnTo>
                    <a:pt x="141732" y="69684"/>
                  </a:lnTo>
                  <a:lnTo>
                    <a:pt x="128015" y="117563"/>
                  </a:lnTo>
                  <a:lnTo>
                    <a:pt x="129412" y="120561"/>
                  </a:lnTo>
                  <a:lnTo>
                    <a:pt x="191008" y="151396"/>
                  </a:lnTo>
                  <a:lnTo>
                    <a:pt x="218186" y="211137"/>
                  </a:lnTo>
                  <a:lnTo>
                    <a:pt x="204088" y="218185"/>
                  </a:lnTo>
                  <a:lnTo>
                    <a:pt x="169672" y="160667"/>
                  </a:lnTo>
                  <a:lnTo>
                    <a:pt x="168275" y="159677"/>
                  </a:lnTo>
                  <a:lnTo>
                    <a:pt x="126364" y="149199"/>
                  </a:lnTo>
                  <a:lnTo>
                    <a:pt x="128397" y="142557"/>
                  </a:lnTo>
                  <a:lnTo>
                    <a:pt x="116712" y="139052"/>
                  </a:lnTo>
                  <a:lnTo>
                    <a:pt x="98933" y="198234"/>
                  </a:lnTo>
                  <a:lnTo>
                    <a:pt x="37591" y="248437"/>
                  </a:lnTo>
                  <a:lnTo>
                    <a:pt x="27559" y="238353"/>
                  </a:lnTo>
                  <a:lnTo>
                    <a:pt x="72643" y="193217"/>
                  </a:lnTo>
                  <a:lnTo>
                    <a:pt x="73151" y="192404"/>
                  </a:lnTo>
                  <a:lnTo>
                    <a:pt x="91948" y="136194"/>
                  </a:lnTo>
                  <a:lnTo>
                    <a:pt x="97916" y="70929"/>
                  </a:lnTo>
                  <a:lnTo>
                    <a:pt x="111887" y="67462"/>
                  </a:lnTo>
                  <a:lnTo>
                    <a:pt x="108838" y="55625"/>
                  </a:lnTo>
                  <a:lnTo>
                    <a:pt x="59054" y="68097"/>
                  </a:lnTo>
                  <a:lnTo>
                    <a:pt x="58038" y="68643"/>
                  </a:lnTo>
                  <a:lnTo>
                    <a:pt x="25018" y="101701"/>
                  </a:lnTo>
                  <a:lnTo>
                    <a:pt x="15366" y="92036"/>
                  </a:lnTo>
                  <a:lnTo>
                    <a:pt x="52577" y="54813"/>
                  </a:lnTo>
                  <a:lnTo>
                    <a:pt x="118110" y="36944"/>
                  </a:lnTo>
                  <a:lnTo>
                    <a:pt x="114808" y="25145"/>
                  </a:lnTo>
                  <a:lnTo>
                    <a:pt x="46736" y="43751"/>
                  </a:lnTo>
                  <a:lnTo>
                    <a:pt x="45847" y="44297"/>
                  </a:lnTo>
                  <a:lnTo>
                    <a:pt x="0" y="90106"/>
                  </a:lnTo>
                  <a:lnTo>
                    <a:pt x="0" y="93967"/>
                  </a:lnTo>
                  <a:lnTo>
                    <a:pt x="23113" y="117017"/>
                  </a:lnTo>
                  <a:lnTo>
                    <a:pt x="26924" y="117017"/>
                  </a:lnTo>
                  <a:lnTo>
                    <a:pt x="64642" y="79247"/>
                  </a:lnTo>
                  <a:lnTo>
                    <a:pt x="85471" y="74066"/>
                  </a:lnTo>
                  <a:lnTo>
                    <a:pt x="80010" y="133451"/>
                  </a:lnTo>
                  <a:lnTo>
                    <a:pt x="62357" y="186296"/>
                  </a:lnTo>
                  <a:lnTo>
                    <a:pt x="12191" y="236423"/>
                  </a:lnTo>
                  <a:lnTo>
                    <a:pt x="12191" y="240283"/>
                  </a:lnTo>
                  <a:lnTo>
                    <a:pt x="35051" y="263169"/>
                  </a:lnTo>
                  <a:lnTo>
                    <a:pt x="38608" y="263347"/>
                  </a:lnTo>
                  <a:lnTo>
                    <a:pt x="109092" y="205727"/>
                  </a:lnTo>
                  <a:lnTo>
                    <a:pt x="109727" y="204685"/>
                  </a:lnTo>
                  <a:lnTo>
                    <a:pt x="122936" y="160896"/>
                  </a:lnTo>
                  <a:lnTo>
                    <a:pt x="161289" y="170497"/>
                  </a:lnTo>
                  <a:lnTo>
                    <a:pt x="198247" y="232028"/>
                  </a:lnTo>
                  <a:lnTo>
                    <a:pt x="201675" y="233044"/>
                  </a:lnTo>
                  <a:lnTo>
                    <a:pt x="231901" y="217957"/>
                  </a:lnTo>
                  <a:lnTo>
                    <a:pt x="233045" y="214426"/>
                  </a:lnTo>
                  <a:lnTo>
                    <a:pt x="200660" y="143116"/>
                  </a:lnTo>
                  <a:lnTo>
                    <a:pt x="199643" y="142074"/>
                  </a:lnTo>
                  <a:lnTo>
                    <a:pt x="141986" y="113220"/>
                  </a:lnTo>
                  <a:lnTo>
                    <a:pt x="151637" y="79349"/>
                  </a:lnTo>
                  <a:lnTo>
                    <a:pt x="203835" y="73545"/>
                  </a:lnTo>
                  <a:lnTo>
                    <a:pt x="205104" y="72936"/>
                  </a:lnTo>
                  <a:lnTo>
                    <a:pt x="251205" y="26923"/>
                  </a:lnTo>
                  <a:lnTo>
                    <a:pt x="251205" y="22986"/>
                  </a:lnTo>
                  <a:lnTo>
                    <a:pt x="22809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72" name="object 47">
              <a:extLst>
                <a:ext uri="{FF2B5EF4-FFF2-40B4-BE49-F238E27FC236}">
                  <a16:creationId xmlns:a16="http://schemas.microsoft.com/office/drawing/2014/main" id="{C8B0DF0C-303A-DEDC-EB3C-52339F32190C}"/>
                </a:ext>
              </a:extLst>
            </p:cNvPr>
            <p:cNvPicPr/>
            <p:nvPr/>
          </p:nvPicPr>
          <p:blipFill>
            <a:blip r:embed="rId22" cstate="screen">
              <a:extLst>
                <a:ext uri="{28A0092B-C50C-407E-A947-70E740481C1C}">
                  <a14:useLocalDpi xmlns:a14="http://schemas.microsoft.com/office/drawing/2010/main"/>
                </a:ext>
              </a:extLst>
            </a:blip>
            <a:stretch>
              <a:fillRect/>
            </a:stretch>
          </p:blipFill>
          <p:spPr>
            <a:xfrm>
              <a:off x="4018660" y="5806414"/>
              <a:ext cx="146303" cy="109753"/>
            </a:xfrm>
            <a:prstGeom prst="rect">
              <a:avLst/>
            </a:prstGeom>
          </p:spPr>
        </p:pic>
      </p:grpSp>
      <p:grpSp>
        <p:nvGrpSpPr>
          <p:cNvPr id="173" name="Group 172">
            <a:extLst>
              <a:ext uri="{FF2B5EF4-FFF2-40B4-BE49-F238E27FC236}">
                <a16:creationId xmlns:a16="http://schemas.microsoft.com/office/drawing/2014/main" id="{851143B8-9F9E-E8CA-ABC2-A8775E6E967B}"/>
              </a:ext>
            </a:extLst>
          </p:cNvPr>
          <p:cNvGrpSpPr/>
          <p:nvPr/>
        </p:nvGrpSpPr>
        <p:grpSpPr>
          <a:xfrm>
            <a:off x="10275595" y="5672052"/>
            <a:ext cx="346710" cy="346862"/>
            <a:chOff x="5244719" y="5569839"/>
            <a:chExt cx="346710" cy="346862"/>
          </a:xfrm>
        </p:grpSpPr>
        <p:sp>
          <p:nvSpPr>
            <p:cNvPr id="174" name="object 66">
              <a:extLst>
                <a:ext uri="{FF2B5EF4-FFF2-40B4-BE49-F238E27FC236}">
                  <a16:creationId xmlns:a16="http://schemas.microsoft.com/office/drawing/2014/main" id="{FBC02441-F01E-7454-B6C5-01696EF3D27E}"/>
                </a:ext>
              </a:extLst>
            </p:cNvPr>
            <p:cNvSpPr/>
            <p:nvPr/>
          </p:nvSpPr>
          <p:spPr>
            <a:xfrm>
              <a:off x="5412486" y="5667260"/>
              <a:ext cx="11430" cy="33020"/>
            </a:xfrm>
            <a:custGeom>
              <a:avLst/>
              <a:gdLst/>
              <a:ahLst/>
              <a:cxnLst/>
              <a:rect l="l" t="t" r="r" b="b"/>
              <a:pathLst>
                <a:path w="11429" h="33020">
                  <a:moveTo>
                    <a:pt x="10807" y="21640"/>
                  </a:moveTo>
                  <a:lnTo>
                    <a:pt x="0" y="21640"/>
                  </a:lnTo>
                  <a:lnTo>
                    <a:pt x="0" y="32448"/>
                  </a:lnTo>
                  <a:lnTo>
                    <a:pt x="10807" y="32448"/>
                  </a:lnTo>
                  <a:lnTo>
                    <a:pt x="10807" y="21640"/>
                  </a:lnTo>
                  <a:close/>
                </a:path>
                <a:path w="11429" h="33020">
                  <a:moveTo>
                    <a:pt x="10807" y="0"/>
                  </a:moveTo>
                  <a:lnTo>
                    <a:pt x="0" y="0"/>
                  </a:lnTo>
                  <a:lnTo>
                    <a:pt x="0" y="10807"/>
                  </a:lnTo>
                  <a:lnTo>
                    <a:pt x="10807" y="10807"/>
                  </a:lnTo>
                  <a:lnTo>
                    <a:pt x="10807"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75" name="object 72">
              <a:extLst>
                <a:ext uri="{FF2B5EF4-FFF2-40B4-BE49-F238E27FC236}">
                  <a16:creationId xmlns:a16="http://schemas.microsoft.com/office/drawing/2014/main" id="{A614A1C1-86ED-326B-747B-A27200F03CF7}"/>
                </a:ext>
              </a:extLst>
            </p:cNvPr>
            <p:cNvPicPr/>
            <p:nvPr/>
          </p:nvPicPr>
          <p:blipFill>
            <a:blip r:embed="rId23" cstate="screen">
              <a:extLst>
                <a:ext uri="{28A0092B-C50C-407E-A947-70E740481C1C}">
                  <a14:useLocalDpi xmlns:a14="http://schemas.microsoft.com/office/drawing/2010/main"/>
                </a:ext>
              </a:extLst>
            </a:blip>
            <a:stretch>
              <a:fillRect/>
            </a:stretch>
          </p:blipFill>
          <p:spPr>
            <a:xfrm>
              <a:off x="5385434" y="5569839"/>
              <a:ext cx="64897" cy="64935"/>
            </a:xfrm>
            <a:prstGeom prst="rect">
              <a:avLst/>
            </a:prstGeom>
          </p:spPr>
        </p:pic>
        <p:sp>
          <p:nvSpPr>
            <p:cNvPr id="176" name="object 94">
              <a:extLst>
                <a:ext uri="{FF2B5EF4-FFF2-40B4-BE49-F238E27FC236}">
                  <a16:creationId xmlns:a16="http://schemas.microsoft.com/office/drawing/2014/main" id="{A561E3A9-C5DB-FBB1-CC4B-435ED1860401}"/>
                </a:ext>
              </a:extLst>
            </p:cNvPr>
            <p:cNvSpPr/>
            <p:nvPr/>
          </p:nvSpPr>
          <p:spPr>
            <a:xfrm>
              <a:off x="5244719" y="5590946"/>
              <a:ext cx="346710" cy="325755"/>
            </a:xfrm>
            <a:custGeom>
              <a:avLst/>
              <a:gdLst/>
              <a:ahLst/>
              <a:cxnLst/>
              <a:rect l="l" t="t" r="r" b="b"/>
              <a:pathLst>
                <a:path w="346710" h="325754">
                  <a:moveTo>
                    <a:pt x="21589" y="108762"/>
                  </a:moveTo>
                  <a:lnTo>
                    <a:pt x="2412" y="108762"/>
                  </a:lnTo>
                  <a:lnTo>
                    <a:pt x="0" y="111175"/>
                  </a:lnTo>
                  <a:lnTo>
                    <a:pt x="0" y="325221"/>
                  </a:lnTo>
                  <a:lnTo>
                    <a:pt x="10794" y="325221"/>
                  </a:lnTo>
                  <a:lnTo>
                    <a:pt x="10794" y="173697"/>
                  </a:lnTo>
                  <a:lnTo>
                    <a:pt x="72164" y="173697"/>
                  </a:lnTo>
                  <a:lnTo>
                    <a:pt x="33400" y="162941"/>
                  </a:lnTo>
                  <a:lnTo>
                    <a:pt x="10794" y="162941"/>
                  </a:lnTo>
                  <a:lnTo>
                    <a:pt x="10794" y="141236"/>
                  </a:lnTo>
                  <a:lnTo>
                    <a:pt x="21589" y="141236"/>
                  </a:lnTo>
                  <a:lnTo>
                    <a:pt x="21589" y="130479"/>
                  </a:lnTo>
                  <a:lnTo>
                    <a:pt x="10794" y="130479"/>
                  </a:lnTo>
                  <a:lnTo>
                    <a:pt x="10794" y="119583"/>
                  </a:lnTo>
                  <a:lnTo>
                    <a:pt x="21589" y="119583"/>
                  </a:lnTo>
                  <a:lnTo>
                    <a:pt x="21589" y="108762"/>
                  </a:lnTo>
                  <a:close/>
                </a:path>
                <a:path w="346710" h="325754">
                  <a:moveTo>
                    <a:pt x="72164" y="173697"/>
                  </a:moveTo>
                  <a:lnTo>
                    <a:pt x="21589" y="173697"/>
                  </a:lnTo>
                  <a:lnTo>
                    <a:pt x="21589" y="325221"/>
                  </a:lnTo>
                  <a:lnTo>
                    <a:pt x="32511" y="325221"/>
                  </a:lnTo>
                  <a:lnTo>
                    <a:pt x="32511" y="173901"/>
                  </a:lnTo>
                  <a:lnTo>
                    <a:pt x="72896" y="173901"/>
                  </a:lnTo>
                  <a:lnTo>
                    <a:pt x="72164" y="173697"/>
                  </a:lnTo>
                  <a:close/>
                </a:path>
                <a:path w="346710" h="325754">
                  <a:moveTo>
                    <a:pt x="178561" y="267957"/>
                  </a:moveTo>
                  <a:lnTo>
                    <a:pt x="167766" y="267957"/>
                  </a:lnTo>
                  <a:lnTo>
                    <a:pt x="167766" y="325221"/>
                  </a:lnTo>
                  <a:lnTo>
                    <a:pt x="178561" y="325221"/>
                  </a:lnTo>
                  <a:lnTo>
                    <a:pt x="178561" y="267957"/>
                  </a:lnTo>
                  <a:close/>
                </a:path>
                <a:path w="346710" h="325754">
                  <a:moveTo>
                    <a:pt x="216407" y="206171"/>
                  </a:moveTo>
                  <a:lnTo>
                    <a:pt x="205612" y="206171"/>
                  </a:lnTo>
                  <a:lnTo>
                    <a:pt x="205612" y="325221"/>
                  </a:lnTo>
                  <a:lnTo>
                    <a:pt x="216407" y="325221"/>
                  </a:lnTo>
                  <a:lnTo>
                    <a:pt x="216407" y="206171"/>
                  </a:lnTo>
                  <a:close/>
                </a:path>
                <a:path w="346710" h="325754">
                  <a:moveTo>
                    <a:pt x="324611" y="173901"/>
                  </a:moveTo>
                  <a:lnTo>
                    <a:pt x="313816" y="173901"/>
                  </a:lnTo>
                  <a:lnTo>
                    <a:pt x="313816" y="325221"/>
                  </a:lnTo>
                  <a:lnTo>
                    <a:pt x="324611" y="325221"/>
                  </a:lnTo>
                  <a:lnTo>
                    <a:pt x="324611" y="173901"/>
                  </a:lnTo>
                  <a:close/>
                </a:path>
                <a:path w="346710" h="325754">
                  <a:moveTo>
                    <a:pt x="346328" y="173697"/>
                  </a:moveTo>
                  <a:lnTo>
                    <a:pt x="335406" y="173697"/>
                  </a:lnTo>
                  <a:lnTo>
                    <a:pt x="335406" y="325221"/>
                  </a:lnTo>
                  <a:lnTo>
                    <a:pt x="346328" y="325221"/>
                  </a:lnTo>
                  <a:lnTo>
                    <a:pt x="346328" y="173697"/>
                  </a:lnTo>
                  <a:close/>
                </a:path>
                <a:path w="346710" h="325754">
                  <a:moveTo>
                    <a:pt x="72896" y="173901"/>
                  </a:moveTo>
                  <a:lnTo>
                    <a:pt x="32511" y="173901"/>
                  </a:lnTo>
                  <a:lnTo>
                    <a:pt x="127000" y="200177"/>
                  </a:lnTo>
                  <a:lnTo>
                    <a:pt x="129920" y="202996"/>
                  </a:lnTo>
                  <a:lnTo>
                    <a:pt x="129920" y="249466"/>
                  </a:lnTo>
                  <a:lnTo>
                    <a:pt x="131698" y="258597"/>
                  </a:lnTo>
                  <a:lnTo>
                    <a:pt x="136905" y="265404"/>
                  </a:lnTo>
                  <a:lnTo>
                    <a:pt x="144652" y="269646"/>
                  </a:lnTo>
                  <a:lnTo>
                    <a:pt x="154177" y="271106"/>
                  </a:lnTo>
                  <a:lnTo>
                    <a:pt x="159257" y="271106"/>
                  </a:lnTo>
                  <a:lnTo>
                    <a:pt x="163956" y="270014"/>
                  </a:lnTo>
                  <a:lnTo>
                    <a:pt x="167766" y="267957"/>
                  </a:lnTo>
                  <a:lnTo>
                    <a:pt x="178561" y="267957"/>
                  </a:lnTo>
                  <a:lnTo>
                    <a:pt x="178561" y="260273"/>
                  </a:lnTo>
                  <a:lnTo>
                    <a:pt x="154177" y="260273"/>
                  </a:lnTo>
                  <a:lnTo>
                    <a:pt x="148970" y="259613"/>
                  </a:lnTo>
                  <a:lnTo>
                    <a:pt x="144779" y="257594"/>
                  </a:lnTo>
                  <a:lnTo>
                    <a:pt x="141731" y="254215"/>
                  </a:lnTo>
                  <a:lnTo>
                    <a:pt x="140715" y="249466"/>
                  </a:lnTo>
                  <a:lnTo>
                    <a:pt x="140715" y="206171"/>
                  </a:lnTo>
                  <a:lnTo>
                    <a:pt x="167766" y="206171"/>
                  </a:lnTo>
                  <a:lnTo>
                    <a:pt x="167766" y="195338"/>
                  </a:lnTo>
                  <a:lnTo>
                    <a:pt x="140715" y="195338"/>
                  </a:lnTo>
                  <a:lnTo>
                    <a:pt x="140715" y="189725"/>
                  </a:lnTo>
                  <a:lnTo>
                    <a:pt x="129920" y="189725"/>
                  </a:lnTo>
                  <a:lnTo>
                    <a:pt x="72896" y="173901"/>
                  </a:lnTo>
                  <a:close/>
                </a:path>
                <a:path w="346710" h="325754">
                  <a:moveTo>
                    <a:pt x="306196" y="6870"/>
                  </a:moveTo>
                  <a:lnTo>
                    <a:pt x="306196" y="22174"/>
                  </a:lnTo>
                  <a:lnTo>
                    <a:pt x="256412" y="71932"/>
                  </a:lnTo>
                  <a:lnTo>
                    <a:pt x="206628" y="99568"/>
                  </a:lnTo>
                  <a:lnTo>
                    <a:pt x="205612" y="101384"/>
                  </a:lnTo>
                  <a:lnTo>
                    <a:pt x="205612" y="195338"/>
                  </a:lnTo>
                  <a:lnTo>
                    <a:pt x="167766" y="195338"/>
                  </a:lnTo>
                  <a:lnTo>
                    <a:pt x="167766" y="249466"/>
                  </a:lnTo>
                  <a:lnTo>
                    <a:pt x="166623" y="254215"/>
                  </a:lnTo>
                  <a:lnTo>
                    <a:pt x="163702" y="257594"/>
                  </a:lnTo>
                  <a:lnTo>
                    <a:pt x="159384" y="259613"/>
                  </a:lnTo>
                  <a:lnTo>
                    <a:pt x="154177" y="260273"/>
                  </a:lnTo>
                  <a:lnTo>
                    <a:pt x="178561" y="260273"/>
                  </a:lnTo>
                  <a:lnTo>
                    <a:pt x="178561" y="206171"/>
                  </a:lnTo>
                  <a:lnTo>
                    <a:pt x="216407" y="206171"/>
                  </a:lnTo>
                  <a:lnTo>
                    <a:pt x="216407" y="202996"/>
                  </a:lnTo>
                  <a:lnTo>
                    <a:pt x="219201" y="200177"/>
                  </a:lnTo>
                  <a:lnTo>
                    <a:pt x="256920" y="189725"/>
                  </a:lnTo>
                  <a:lnTo>
                    <a:pt x="216407" y="189725"/>
                  </a:lnTo>
                  <a:lnTo>
                    <a:pt x="216407" y="170522"/>
                  </a:lnTo>
                  <a:lnTo>
                    <a:pt x="219201" y="167703"/>
                  </a:lnTo>
                  <a:lnTo>
                    <a:pt x="256920" y="157251"/>
                  </a:lnTo>
                  <a:lnTo>
                    <a:pt x="216407" y="157251"/>
                  </a:lnTo>
                  <a:lnTo>
                    <a:pt x="216407" y="106540"/>
                  </a:lnTo>
                  <a:lnTo>
                    <a:pt x="262763" y="80784"/>
                  </a:lnTo>
                  <a:lnTo>
                    <a:pt x="263143" y="80467"/>
                  </a:lnTo>
                  <a:lnTo>
                    <a:pt x="319785" y="23888"/>
                  </a:lnTo>
                  <a:lnTo>
                    <a:pt x="319785" y="20459"/>
                  </a:lnTo>
                  <a:lnTo>
                    <a:pt x="306196" y="6870"/>
                  </a:lnTo>
                  <a:close/>
                </a:path>
                <a:path w="346710" h="325754">
                  <a:moveTo>
                    <a:pt x="50418" y="0"/>
                  </a:moveTo>
                  <a:lnTo>
                    <a:pt x="46989" y="0"/>
                  </a:lnTo>
                  <a:lnTo>
                    <a:pt x="26542" y="20459"/>
                  </a:lnTo>
                  <a:lnTo>
                    <a:pt x="26542" y="23888"/>
                  </a:lnTo>
                  <a:lnTo>
                    <a:pt x="83057" y="80467"/>
                  </a:lnTo>
                  <a:lnTo>
                    <a:pt x="83565" y="80784"/>
                  </a:lnTo>
                  <a:lnTo>
                    <a:pt x="129920" y="106540"/>
                  </a:lnTo>
                  <a:lnTo>
                    <a:pt x="129920" y="189725"/>
                  </a:lnTo>
                  <a:lnTo>
                    <a:pt x="140715" y="189725"/>
                  </a:lnTo>
                  <a:lnTo>
                    <a:pt x="140715" y="173697"/>
                  </a:lnTo>
                  <a:lnTo>
                    <a:pt x="205612" y="173697"/>
                  </a:lnTo>
                  <a:lnTo>
                    <a:pt x="205612" y="162941"/>
                  </a:lnTo>
                  <a:lnTo>
                    <a:pt x="140715" y="162941"/>
                  </a:lnTo>
                  <a:lnTo>
                    <a:pt x="140715" y="101384"/>
                  </a:lnTo>
                  <a:lnTo>
                    <a:pt x="139572" y="99568"/>
                  </a:lnTo>
                  <a:lnTo>
                    <a:pt x="89915" y="71932"/>
                  </a:lnTo>
                  <a:lnTo>
                    <a:pt x="40131" y="22174"/>
                  </a:lnTo>
                  <a:lnTo>
                    <a:pt x="48640" y="13601"/>
                  </a:lnTo>
                  <a:lnTo>
                    <a:pt x="64012" y="13601"/>
                  </a:lnTo>
                  <a:lnTo>
                    <a:pt x="50418" y="0"/>
                  </a:lnTo>
                  <a:close/>
                </a:path>
                <a:path w="346710" h="325754">
                  <a:moveTo>
                    <a:pt x="343915" y="108762"/>
                  </a:moveTo>
                  <a:lnTo>
                    <a:pt x="335406" y="108762"/>
                  </a:lnTo>
                  <a:lnTo>
                    <a:pt x="335406" y="162941"/>
                  </a:lnTo>
                  <a:lnTo>
                    <a:pt x="312800" y="162941"/>
                  </a:lnTo>
                  <a:lnTo>
                    <a:pt x="216407" y="189725"/>
                  </a:lnTo>
                  <a:lnTo>
                    <a:pt x="256920" y="189725"/>
                  </a:lnTo>
                  <a:lnTo>
                    <a:pt x="313816" y="173901"/>
                  </a:lnTo>
                  <a:lnTo>
                    <a:pt x="324611" y="173901"/>
                  </a:lnTo>
                  <a:lnTo>
                    <a:pt x="324611" y="173697"/>
                  </a:lnTo>
                  <a:lnTo>
                    <a:pt x="346328" y="173697"/>
                  </a:lnTo>
                  <a:lnTo>
                    <a:pt x="346328" y="111175"/>
                  </a:lnTo>
                  <a:lnTo>
                    <a:pt x="343915" y="108762"/>
                  </a:lnTo>
                  <a:close/>
                </a:path>
                <a:path w="346710" h="325754">
                  <a:moveTo>
                    <a:pt x="72897" y="141427"/>
                  </a:moveTo>
                  <a:lnTo>
                    <a:pt x="32511" y="141427"/>
                  </a:lnTo>
                  <a:lnTo>
                    <a:pt x="127000" y="167703"/>
                  </a:lnTo>
                  <a:lnTo>
                    <a:pt x="129920" y="170522"/>
                  </a:lnTo>
                  <a:lnTo>
                    <a:pt x="129920" y="157251"/>
                  </a:lnTo>
                  <a:lnTo>
                    <a:pt x="72897" y="141427"/>
                  </a:lnTo>
                  <a:close/>
                </a:path>
                <a:path w="346710" h="325754">
                  <a:moveTo>
                    <a:pt x="30098" y="108762"/>
                  </a:moveTo>
                  <a:lnTo>
                    <a:pt x="21589" y="108762"/>
                  </a:lnTo>
                  <a:lnTo>
                    <a:pt x="21589" y="162941"/>
                  </a:lnTo>
                  <a:lnTo>
                    <a:pt x="32511" y="162941"/>
                  </a:lnTo>
                  <a:lnTo>
                    <a:pt x="32511" y="141427"/>
                  </a:lnTo>
                  <a:lnTo>
                    <a:pt x="72897" y="141427"/>
                  </a:lnTo>
                  <a:lnTo>
                    <a:pt x="72135" y="141236"/>
                  </a:lnTo>
                  <a:lnTo>
                    <a:pt x="33400" y="130479"/>
                  </a:lnTo>
                  <a:lnTo>
                    <a:pt x="32511" y="130479"/>
                  </a:lnTo>
                  <a:lnTo>
                    <a:pt x="32511" y="111175"/>
                  </a:lnTo>
                  <a:lnTo>
                    <a:pt x="30098" y="108762"/>
                  </a:lnTo>
                  <a:close/>
                </a:path>
                <a:path w="346710" h="325754">
                  <a:moveTo>
                    <a:pt x="335406" y="108762"/>
                  </a:moveTo>
                  <a:lnTo>
                    <a:pt x="316229" y="108762"/>
                  </a:lnTo>
                  <a:lnTo>
                    <a:pt x="313816" y="111175"/>
                  </a:lnTo>
                  <a:lnTo>
                    <a:pt x="313816" y="162941"/>
                  </a:lnTo>
                  <a:lnTo>
                    <a:pt x="324611" y="162941"/>
                  </a:lnTo>
                  <a:lnTo>
                    <a:pt x="324611" y="141236"/>
                  </a:lnTo>
                  <a:lnTo>
                    <a:pt x="335406" y="141236"/>
                  </a:lnTo>
                  <a:lnTo>
                    <a:pt x="335406" y="130479"/>
                  </a:lnTo>
                  <a:lnTo>
                    <a:pt x="324611" y="130479"/>
                  </a:lnTo>
                  <a:lnTo>
                    <a:pt x="324611" y="119583"/>
                  </a:lnTo>
                  <a:lnTo>
                    <a:pt x="335406" y="119583"/>
                  </a:lnTo>
                  <a:lnTo>
                    <a:pt x="335406" y="108762"/>
                  </a:lnTo>
                  <a:close/>
                </a:path>
                <a:path w="346710" h="325754">
                  <a:moveTo>
                    <a:pt x="313816" y="130479"/>
                  </a:moveTo>
                  <a:lnTo>
                    <a:pt x="312800" y="130479"/>
                  </a:lnTo>
                  <a:lnTo>
                    <a:pt x="216407" y="157251"/>
                  </a:lnTo>
                  <a:lnTo>
                    <a:pt x="256920" y="157251"/>
                  </a:lnTo>
                  <a:lnTo>
                    <a:pt x="313816" y="141427"/>
                  </a:lnTo>
                  <a:lnTo>
                    <a:pt x="313816" y="130479"/>
                  </a:lnTo>
                  <a:close/>
                </a:path>
                <a:path w="346710" h="325754">
                  <a:moveTo>
                    <a:pt x="64012" y="13601"/>
                  </a:moveTo>
                  <a:lnTo>
                    <a:pt x="48640" y="13601"/>
                  </a:lnTo>
                  <a:lnTo>
                    <a:pt x="88900" y="53759"/>
                  </a:lnTo>
                  <a:lnTo>
                    <a:pt x="89661" y="54241"/>
                  </a:lnTo>
                  <a:lnTo>
                    <a:pt x="134365" y="65405"/>
                  </a:lnTo>
                  <a:lnTo>
                    <a:pt x="211962" y="65405"/>
                  </a:lnTo>
                  <a:lnTo>
                    <a:pt x="254967" y="54635"/>
                  </a:lnTo>
                  <a:lnTo>
                    <a:pt x="135889" y="54635"/>
                  </a:lnTo>
                  <a:lnTo>
                    <a:pt x="94741" y="44348"/>
                  </a:lnTo>
                  <a:lnTo>
                    <a:pt x="64012" y="13601"/>
                  </a:lnTo>
                  <a:close/>
                </a:path>
                <a:path w="346710" h="325754">
                  <a:moveTo>
                    <a:pt x="299338" y="0"/>
                  </a:moveTo>
                  <a:lnTo>
                    <a:pt x="295909" y="0"/>
                  </a:lnTo>
                  <a:lnTo>
                    <a:pt x="251586" y="44348"/>
                  </a:lnTo>
                  <a:lnTo>
                    <a:pt x="210311" y="54635"/>
                  </a:lnTo>
                  <a:lnTo>
                    <a:pt x="254967" y="54635"/>
                  </a:lnTo>
                  <a:lnTo>
                    <a:pt x="256539" y="54241"/>
                  </a:lnTo>
                  <a:lnTo>
                    <a:pt x="257428" y="53759"/>
                  </a:lnTo>
                  <a:lnTo>
                    <a:pt x="297560" y="13601"/>
                  </a:lnTo>
                  <a:lnTo>
                    <a:pt x="306196" y="13601"/>
                  </a:lnTo>
                  <a:lnTo>
                    <a:pt x="306196" y="6870"/>
                  </a:lnTo>
                  <a:lnTo>
                    <a:pt x="299338" y="0"/>
                  </a:lnTo>
                  <a:close/>
                </a:path>
                <a:path w="346710" h="325754">
                  <a:moveTo>
                    <a:pt x="306196" y="13601"/>
                  </a:moveTo>
                  <a:lnTo>
                    <a:pt x="297560" y="13601"/>
                  </a:lnTo>
                  <a:lnTo>
                    <a:pt x="306196" y="22174"/>
                  </a:lnTo>
                  <a:lnTo>
                    <a:pt x="306196" y="13601"/>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359698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25B9F-77A4-B808-E5EE-D48393D61EF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E0FE125-00F7-A4D1-7F0C-3C471356590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5" name="Object 6" hidden="1">
                        <a:extLst>
                          <a:ext uri="{FF2B5EF4-FFF2-40B4-BE49-F238E27FC236}">
                            <a16:creationId xmlns:a16="http://schemas.microsoft.com/office/drawing/2014/main" id="{BE0FE125-00F7-A4D1-7F0C-3C471356590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8DE08E92-2F47-2C5F-3E45-BA6EE215C375}"/>
              </a:ext>
            </a:extLst>
          </p:cNvPr>
          <p:cNvSpPr/>
          <p:nvPr/>
        </p:nvSpPr>
        <p:spPr>
          <a:xfrm>
            <a:off x="4489451" y="3704282"/>
            <a:ext cx="7219922" cy="2968735"/>
          </a:xfrm>
          <a:prstGeom prst="rect">
            <a:avLst/>
          </a:prstGeom>
          <a:solidFill>
            <a:schemeClr val="bg1"/>
          </a:solidFill>
          <a:ln>
            <a:noFill/>
          </a:ln>
          <a:effectLst>
            <a:outerShdw blurRad="152400" dist="50800" dir="5400000" algn="ctr" rotWithShape="0">
              <a:srgbClr val="000000">
                <a:alpha val="3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56" name="Rectangle 455">
            <a:extLst>
              <a:ext uri="{FF2B5EF4-FFF2-40B4-BE49-F238E27FC236}">
                <a16:creationId xmlns:a16="http://schemas.microsoft.com/office/drawing/2014/main" id="{42BE4CC6-A497-CFB2-4CAF-81E0DDF2CC86}"/>
              </a:ext>
            </a:extLst>
          </p:cNvPr>
          <p:cNvSpPr/>
          <p:nvPr/>
        </p:nvSpPr>
        <p:spPr>
          <a:xfrm>
            <a:off x="4489450" y="2386330"/>
            <a:ext cx="3467100" cy="1188452"/>
          </a:xfrm>
          <a:prstGeom prst="rect">
            <a:avLst/>
          </a:prstGeom>
          <a:solidFill>
            <a:schemeClr val="bg1"/>
          </a:solidFill>
          <a:ln>
            <a:noFill/>
          </a:ln>
          <a:effectLst>
            <a:outerShdw blurRad="152400" dist="50800" dir="5400000" algn="ctr" rotWithShape="0">
              <a:srgbClr val="000000">
                <a:alpha val="3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57" name="Rectangle 456">
            <a:extLst>
              <a:ext uri="{FF2B5EF4-FFF2-40B4-BE49-F238E27FC236}">
                <a16:creationId xmlns:a16="http://schemas.microsoft.com/office/drawing/2014/main" id="{B459E1BD-0CE5-FD0F-8D3F-D12B7E01F95E}"/>
              </a:ext>
            </a:extLst>
          </p:cNvPr>
          <p:cNvSpPr/>
          <p:nvPr/>
        </p:nvSpPr>
        <p:spPr>
          <a:xfrm>
            <a:off x="8242300" y="2355851"/>
            <a:ext cx="3467100" cy="1218932"/>
          </a:xfrm>
          <a:prstGeom prst="rect">
            <a:avLst/>
          </a:prstGeom>
          <a:solidFill>
            <a:schemeClr val="bg1"/>
          </a:solidFill>
          <a:ln>
            <a:noFill/>
          </a:ln>
          <a:effectLst>
            <a:outerShdw blurRad="152400" dist="50800" dir="5400000" algn="ctr" rotWithShape="0">
              <a:srgbClr val="000000">
                <a:alpha val="3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233" name="Freeform: Shape 232">
            <a:extLst>
              <a:ext uri="{FF2B5EF4-FFF2-40B4-BE49-F238E27FC236}">
                <a16:creationId xmlns:a16="http://schemas.microsoft.com/office/drawing/2014/main" id="{3470D26F-8EBE-945A-A5F0-FBD76AA2434A}"/>
              </a:ext>
            </a:extLst>
          </p:cNvPr>
          <p:cNvSpPr>
            <a:spLocks/>
          </p:cNvSpPr>
          <p:nvPr/>
        </p:nvSpPr>
        <p:spPr>
          <a:xfrm>
            <a:off x="-1" y="1730586"/>
            <a:ext cx="3939540" cy="506706"/>
          </a:xfrm>
          <a:custGeom>
            <a:avLst/>
            <a:gdLst>
              <a:gd name="connsiteX0" fmla="*/ 0 w 3939540"/>
              <a:gd name="connsiteY0" fmla="*/ 0 h 506706"/>
              <a:gd name="connsiteX1" fmla="*/ 3386 w 3939540"/>
              <a:gd name="connsiteY1" fmla="*/ 0 h 506706"/>
              <a:gd name="connsiteX2" fmla="*/ 424508 w 3939540"/>
              <a:gd name="connsiteY2" fmla="*/ 0 h 506706"/>
              <a:gd name="connsiteX3" fmla="*/ 548499 w 3939540"/>
              <a:gd name="connsiteY3" fmla="*/ 0 h 506706"/>
              <a:gd name="connsiteX4" fmla="*/ 551885 w 3939540"/>
              <a:gd name="connsiteY4" fmla="*/ 0 h 506706"/>
              <a:gd name="connsiteX5" fmla="*/ 973007 w 3939540"/>
              <a:gd name="connsiteY5" fmla="*/ 0 h 506706"/>
              <a:gd name="connsiteX6" fmla="*/ 1154852 w 3939540"/>
              <a:gd name="connsiteY6" fmla="*/ 0 h 506706"/>
              <a:gd name="connsiteX7" fmla="*/ 1703351 w 3939540"/>
              <a:gd name="connsiteY7" fmla="*/ 0 h 506706"/>
              <a:gd name="connsiteX8" fmla="*/ 2194042 w 3939540"/>
              <a:gd name="connsiteY8" fmla="*/ 0 h 506706"/>
              <a:gd name="connsiteX9" fmla="*/ 2742541 w 3939540"/>
              <a:gd name="connsiteY9" fmla="*/ 0 h 506706"/>
              <a:gd name="connsiteX10" fmla="*/ 3345508 w 3939540"/>
              <a:gd name="connsiteY10" fmla="*/ 0 h 506706"/>
              <a:gd name="connsiteX11" fmla="*/ 3894007 w 3939540"/>
              <a:gd name="connsiteY11" fmla="*/ 0 h 506706"/>
              <a:gd name="connsiteX12" fmla="*/ 3939540 w 3939540"/>
              <a:gd name="connsiteY12" fmla="*/ 45533 h 506706"/>
              <a:gd name="connsiteX13" fmla="*/ 3939540 w 3939540"/>
              <a:gd name="connsiteY13" fmla="*/ 461173 h 506706"/>
              <a:gd name="connsiteX14" fmla="*/ 3894007 w 3939540"/>
              <a:gd name="connsiteY14" fmla="*/ 506706 h 506706"/>
              <a:gd name="connsiteX15" fmla="*/ 3345508 w 3939540"/>
              <a:gd name="connsiteY15" fmla="*/ 506706 h 506706"/>
              <a:gd name="connsiteX16" fmla="*/ 2742541 w 3939540"/>
              <a:gd name="connsiteY16" fmla="*/ 506706 h 506706"/>
              <a:gd name="connsiteX17" fmla="*/ 2194042 w 3939540"/>
              <a:gd name="connsiteY17" fmla="*/ 506706 h 506706"/>
              <a:gd name="connsiteX18" fmla="*/ 1703351 w 3939540"/>
              <a:gd name="connsiteY18" fmla="*/ 506706 h 506706"/>
              <a:gd name="connsiteX19" fmla="*/ 1154852 w 3939540"/>
              <a:gd name="connsiteY19" fmla="*/ 506706 h 506706"/>
              <a:gd name="connsiteX20" fmla="*/ 973007 w 3939540"/>
              <a:gd name="connsiteY20" fmla="*/ 506706 h 506706"/>
              <a:gd name="connsiteX21" fmla="*/ 551885 w 3939540"/>
              <a:gd name="connsiteY21" fmla="*/ 506706 h 506706"/>
              <a:gd name="connsiteX22" fmla="*/ 548499 w 3939540"/>
              <a:gd name="connsiteY22" fmla="*/ 506706 h 506706"/>
              <a:gd name="connsiteX23" fmla="*/ 424508 w 3939540"/>
              <a:gd name="connsiteY23" fmla="*/ 506706 h 506706"/>
              <a:gd name="connsiteX24" fmla="*/ 3386 w 3939540"/>
              <a:gd name="connsiteY24" fmla="*/ 506706 h 506706"/>
              <a:gd name="connsiteX25" fmla="*/ 0 w 3939540"/>
              <a:gd name="connsiteY25"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39540" h="506706">
                <a:moveTo>
                  <a:pt x="0" y="0"/>
                </a:moveTo>
                <a:lnTo>
                  <a:pt x="3386" y="0"/>
                </a:lnTo>
                <a:lnTo>
                  <a:pt x="424508" y="0"/>
                </a:lnTo>
                <a:lnTo>
                  <a:pt x="548499" y="0"/>
                </a:lnTo>
                <a:lnTo>
                  <a:pt x="551885" y="0"/>
                </a:lnTo>
                <a:lnTo>
                  <a:pt x="973007" y="0"/>
                </a:lnTo>
                <a:lnTo>
                  <a:pt x="1154852" y="0"/>
                </a:lnTo>
                <a:lnTo>
                  <a:pt x="1703351" y="0"/>
                </a:lnTo>
                <a:lnTo>
                  <a:pt x="2194042" y="0"/>
                </a:lnTo>
                <a:lnTo>
                  <a:pt x="2742541" y="0"/>
                </a:lnTo>
                <a:lnTo>
                  <a:pt x="3345508" y="0"/>
                </a:lnTo>
                <a:lnTo>
                  <a:pt x="3894007" y="0"/>
                </a:lnTo>
                <a:cubicBezTo>
                  <a:pt x="3919154" y="0"/>
                  <a:pt x="3939540" y="20386"/>
                  <a:pt x="3939540" y="45533"/>
                </a:cubicBezTo>
                <a:lnTo>
                  <a:pt x="3939540" y="461173"/>
                </a:lnTo>
                <a:cubicBezTo>
                  <a:pt x="3939540" y="486320"/>
                  <a:pt x="3919154" y="506706"/>
                  <a:pt x="3894007" y="506706"/>
                </a:cubicBezTo>
                <a:lnTo>
                  <a:pt x="3345508" y="506706"/>
                </a:lnTo>
                <a:lnTo>
                  <a:pt x="2742541" y="506706"/>
                </a:lnTo>
                <a:lnTo>
                  <a:pt x="2194042" y="506706"/>
                </a:lnTo>
                <a:lnTo>
                  <a:pt x="1703351" y="506706"/>
                </a:lnTo>
                <a:lnTo>
                  <a:pt x="1154852" y="506706"/>
                </a:lnTo>
                <a:lnTo>
                  <a:pt x="973007" y="506706"/>
                </a:lnTo>
                <a:lnTo>
                  <a:pt x="551885" y="506706"/>
                </a:lnTo>
                <a:lnTo>
                  <a:pt x="548499" y="506706"/>
                </a:lnTo>
                <a:lnTo>
                  <a:pt x="424508" y="506706"/>
                </a:lnTo>
                <a:lnTo>
                  <a:pt x="3386"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2" name="2. Slide Title">
            <a:extLst>
              <a:ext uri="{FF2B5EF4-FFF2-40B4-BE49-F238E27FC236}">
                <a16:creationId xmlns:a16="http://schemas.microsoft.com/office/drawing/2014/main" id="{0B837EE3-DB7F-8522-0CA9-90B7E90C4818}"/>
              </a:ext>
            </a:extLst>
          </p:cNvPr>
          <p:cNvSpPr>
            <a:spLocks noGrp="1"/>
          </p:cNvSpPr>
          <p:nvPr>
            <p:ph type="title"/>
            <p:custDataLst>
              <p:tags r:id="rId2"/>
            </p:custDataLst>
          </p:nvPr>
        </p:nvSpPr>
        <p:spPr>
          <a:xfrm>
            <a:off x="542036" y="127000"/>
            <a:ext cx="11082528" cy="1107996"/>
          </a:xfrm>
          <a:noFill/>
          <a:ln>
            <a:noFill/>
          </a:ln>
        </p:spPr>
        <p:txBody>
          <a:bodyPr spcFirstLastPara="1" vert="horz" wrap="square" lIns="0" tIns="0" rIns="0" bIns="0" anchor="t" anchorCtr="0">
            <a:spAutoFit/>
          </a:bodyPr>
          <a:lstStyle/>
          <a:p>
            <a:pPr algn="l" rtl="0">
              <a:buClr>
                <a:schemeClr val="accent5"/>
              </a:buClr>
              <a:buSzPts val="3000"/>
            </a:pPr>
            <a:r>
              <a:rPr lang="en-US" sz="3600">
                <a:latin typeface="Azo Sans" panose="02000000000000000000" pitchFamily="50" charset="0"/>
                <a:ea typeface="Roboto"/>
              </a:rPr>
              <a:t>IMPACT FOR OUR LEARNERS AND THE COMMUNITIES WE ARE OPERATING IN</a:t>
            </a:r>
            <a:endParaRPr lang="en-GB" sz="3600">
              <a:latin typeface="Azo Sans" panose="02000000000000000000" pitchFamily="50" charset="0"/>
              <a:ea typeface="Roboto"/>
            </a:endParaRPr>
          </a:p>
        </p:txBody>
      </p:sp>
      <p:sp>
        <p:nvSpPr>
          <p:cNvPr id="20" name="3. Subtitle">
            <a:extLst>
              <a:ext uri="{FF2B5EF4-FFF2-40B4-BE49-F238E27FC236}">
                <a16:creationId xmlns:a16="http://schemas.microsoft.com/office/drawing/2014/main" id="{22353990-F576-5B3C-ED4A-F03C3BE3E2BE}"/>
              </a:ext>
            </a:extLst>
          </p:cNvPr>
          <p:cNvSpPr>
            <a:spLocks noGrp="1"/>
          </p:cNvSpPr>
          <p:nvPr>
            <p:ph type="subTitle" idx="1"/>
            <p:custDataLst>
              <p:tags r:id="rId3"/>
            </p:custDataLst>
          </p:nvPr>
        </p:nvSpPr>
        <p:spPr>
          <a:xfrm>
            <a:off x="542036" y="1255038"/>
            <a:ext cx="11082528" cy="246221"/>
          </a:xfrm>
        </p:spPr>
        <p:txBody>
          <a:bodyPr vert="horz" wrap="square" lIns="0" tIns="8145" rIns="0" bIns="0" rtlCol="0">
            <a:spAutoFit/>
          </a:bodyPr>
          <a:lstStyle/>
          <a:p>
            <a:pPr marL="8145" algn="l" defTabSz="586405" rtl="0">
              <a:spcBef>
                <a:spcPts val="64"/>
              </a:spcBef>
              <a:buFont typeface="Arial"/>
            </a:pPr>
            <a:r>
              <a:rPr lang="en-US" sz="2000" spc="-6">
                <a:solidFill>
                  <a:srgbClr val="FFFFFF"/>
                </a:solidFill>
                <a:latin typeface="Roboto" panose="02000000000000000000" pitchFamily="2" charset="0"/>
                <a:ea typeface="Roboto" panose="02000000000000000000" pitchFamily="2" charset="0"/>
                <a:cs typeface="Roboto" panose="02000000000000000000" pitchFamily="2" charset="0"/>
                <a:sym typeface="Arial"/>
              </a:rPr>
              <a:t>Social Return on Investment, an external third-party impact assessment</a:t>
            </a:r>
            <a:endParaRPr lang="it-IT" sz="2000" spc="-6">
              <a:solidFill>
                <a:srgbClr val="FFFFFF"/>
              </a:solidFill>
              <a:latin typeface="Roboto" panose="02000000000000000000" pitchFamily="2" charset="0"/>
              <a:ea typeface="Roboto" panose="02000000000000000000" pitchFamily="2" charset="0"/>
              <a:cs typeface="Roboto" panose="02000000000000000000" pitchFamily="2" charset="0"/>
              <a:sym typeface="Arial"/>
            </a:endParaRPr>
          </a:p>
        </p:txBody>
      </p:sp>
      <p:sp>
        <p:nvSpPr>
          <p:cNvPr id="26" name="TextBox 25">
            <a:extLst>
              <a:ext uri="{FF2B5EF4-FFF2-40B4-BE49-F238E27FC236}">
                <a16:creationId xmlns:a16="http://schemas.microsoft.com/office/drawing/2014/main" id="{3AB6F2FB-7C89-1015-DCC2-8F55423226EE}"/>
              </a:ext>
            </a:extLst>
          </p:cNvPr>
          <p:cNvSpPr txBox="1">
            <a:spLocks/>
          </p:cNvSpPr>
          <p:nvPr/>
        </p:nvSpPr>
        <p:spPr>
          <a:xfrm>
            <a:off x="561887" y="1828374"/>
            <a:ext cx="2615183" cy="33855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a:buClr>
                <a:schemeClr val="accent5"/>
              </a:buClr>
              <a:buSzPts val="3000"/>
              <a:buFontTx/>
              <a:defRPr sz="2200" b="1">
                <a:solidFill>
                  <a:schemeClr val="accent1"/>
                </a:solidFill>
                <a:latin typeface="Azo Sans" panose="02000000000000000000" pitchFamily="50" charset="0"/>
                <a:ea typeface="Roboto"/>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lang="en-US" sz="1600" dirty="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lang="en-US" sz="1600" dirty="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lang="en-US" sz="1600" dirty="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en-GB" sz="2200" b="1" i="0" u="none" strike="noStrike" kern="0" cap="none" spc="0" normalizeH="0" baseline="0" noProof="0">
                <a:ln>
                  <a:noFill/>
                </a:ln>
                <a:solidFill>
                  <a:srgbClr val="4F81BD"/>
                </a:solidFill>
                <a:effectLst/>
                <a:uLnTx/>
                <a:uFillTx/>
                <a:latin typeface="Azo Sans" panose="02000000000000000000" pitchFamily="50" charset="0"/>
                <a:ea typeface="Roboto"/>
                <a:cs typeface="Arial"/>
                <a:sym typeface="Arial"/>
              </a:rPr>
              <a:t>METHODOLOGY</a:t>
            </a:r>
          </a:p>
        </p:txBody>
      </p:sp>
      <p:sp>
        <p:nvSpPr>
          <p:cNvPr id="10" name="TextBox 9">
            <a:extLst>
              <a:ext uri="{FF2B5EF4-FFF2-40B4-BE49-F238E27FC236}">
                <a16:creationId xmlns:a16="http://schemas.microsoft.com/office/drawing/2014/main" id="{0D0AAB88-1849-C6B6-8722-F641C07F5BF3}"/>
              </a:ext>
            </a:extLst>
          </p:cNvPr>
          <p:cNvSpPr txBox="1">
            <a:spLocks/>
          </p:cNvSpPr>
          <p:nvPr/>
        </p:nvSpPr>
        <p:spPr>
          <a:xfrm>
            <a:off x="554737" y="2336810"/>
            <a:ext cx="3384803" cy="4201150"/>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accent1"/>
              </a:buClr>
              <a:buSzPct val="100000"/>
              <a:buFont typeface="Segoe UI" panose="020B0502040204020203" pitchFamily="34" charset="0"/>
              <a:buChar char="​"/>
              <a:defRPr lang="en-US" sz="1600" dirty="0">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lang="en-US" sz="1600" dirty="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lang="en-US" sz="1600" dirty="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lang="en-US" sz="1600" dirty="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122238" marR="0" lvl="1" indent="-119063" algn="l" defTabSz="914400" rtl="0" eaLnBrk="1" fontAlgn="auto" latinLnBrk="0" hangingPunct="1">
              <a:lnSpc>
                <a:spcPct val="100000"/>
              </a:lnSpc>
              <a:spcBef>
                <a:spcPts val="0"/>
              </a:spcBef>
              <a:spcAft>
                <a:spcPts val="300"/>
              </a:spcAft>
              <a:buClr>
                <a:prstClr val="white"/>
              </a:buClr>
              <a:buSzPct val="125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The </a:t>
            </a:r>
            <a:r>
              <a:rPr kumimoji="0" lang="en-US" sz="1100" b="1"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Social Return on Investment </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(SROI) is the ratio between the monetary benefits generated as outcome (</a:t>
            </a:r>
            <a:r>
              <a:rPr kumimoji="0" lang="en-US" sz="1100" b="0" i="0" u="none" strike="noStrike" kern="0" cap="none" spc="0" normalizeH="0" baseline="0" noProof="0" err="1">
                <a:ln>
                  <a:noFill/>
                </a:ln>
                <a:solidFill>
                  <a:prstClr val="white"/>
                </a:solidFill>
                <a:effectLst/>
                <a:uLnTx/>
                <a:uFillTx/>
                <a:latin typeface="Roboto" pitchFamily="2" charset="0"/>
                <a:ea typeface="Roboto" pitchFamily="2" charset="0"/>
                <a:cs typeface="Arial"/>
                <a:sym typeface="Arial"/>
              </a:rPr>
              <a:t>eg.</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 salary increase, increase in tax revenue, public costs reduction) and the investment in the project</a:t>
            </a:r>
          </a:p>
          <a:p>
            <a:pPr marL="122238" marR="0" lvl="1" indent="-119063" algn="l" defTabSz="914400" rtl="0" eaLnBrk="1" fontAlgn="auto" latinLnBrk="0" hangingPunct="1">
              <a:lnSpc>
                <a:spcPct val="100000"/>
              </a:lnSpc>
              <a:spcBef>
                <a:spcPts val="0"/>
              </a:spcBef>
              <a:spcAft>
                <a:spcPts val="300"/>
              </a:spcAft>
              <a:buClr>
                <a:prstClr val="white"/>
              </a:buClr>
              <a:buSzPct val="125000"/>
              <a:buFont typeface="Arial" panose="020B0604020202020204" pitchFamily="34" charset="0"/>
              <a:buChar char="•"/>
              <a:tabLst/>
              <a:defRPr/>
            </a:pPr>
            <a:r>
              <a:rPr kumimoji="0" lang="it-IT" sz="1100" b="1"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Direct </a:t>
            </a:r>
            <a:r>
              <a:rPr kumimoji="0" lang="it-IT" sz="1100" b="1" i="0" u="none" strike="noStrike" kern="0" cap="none" spc="0" normalizeH="0" baseline="0" noProof="0" err="1">
                <a:ln>
                  <a:noFill/>
                </a:ln>
                <a:solidFill>
                  <a:prstClr val="white"/>
                </a:solidFill>
                <a:effectLst/>
                <a:uLnTx/>
                <a:uFillTx/>
                <a:latin typeface="Roboto" pitchFamily="2" charset="0"/>
                <a:ea typeface="Roboto" pitchFamily="2" charset="0"/>
                <a:cs typeface="Arial"/>
                <a:sym typeface="Arial"/>
              </a:rPr>
              <a:t>beneficiaries</a:t>
            </a:r>
            <a:r>
              <a:rPr kumimoji="0" lang="it-IT" sz="1100" b="1"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 and </a:t>
            </a:r>
            <a:r>
              <a:rPr kumimoji="0" lang="it-IT" sz="1100" b="1" i="0" u="none" strike="noStrike" kern="0" cap="none" spc="0" normalizeH="0" baseline="0" noProof="0" err="1">
                <a:ln>
                  <a:noFill/>
                </a:ln>
                <a:solidFill>
                  <a:prstClr val="white"/>
                </a:solidFill>
                <a:effectLst/>
                <a:uLnTx/>
                <a:uFillTx/>
                <a:latin typeface="Roboto" pitchFamily="2" charset="0"/>
                <a:ea typeface="Roboto" pitchFamily="2" charset="0"/>
                <a:cs typeface="Arial"/>
                <a:sym typeface="Arial"/>
              </a:rPr>
              <a:t>outcome</a:t>
            </a:r>
            <a:r>
              <a:rPr kumimoji="0" lang="it-IT"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a:t>
            </a:r>
          </a:p>
          <a:p>
            <a:pPr marL="320675" marR="0" lvl="2" indent="-184150" algn="l" defTabSz="914400" rtl="0" eaLnBrk="1" fontAlgn="auto" latinLnBrk="0" hangingPunct="1">
              <a:lnSpc>
                <a:spcPct val="100000"/>
              </a:lnSpc>
              <a:spcBef>
                <a:spcPts val="0"/>
              </a:spcBef>
              <a:spcAft>
                <a:spcPts val="300"/>
              </a:spcAft>
              <a:buClr>
                <a:prstClr val="white"/>
              </a:buClr>
              <a:buSzPct val="110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panose="020B0604020202020204" pitchFamily="34" charset="0"/>
                <a:sym typeface="Arial"/>
              </a:rPr>
              <a:t>Unemployed young people (</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income increase, acquisition of skills, personal fulfillment)</a:t>
            </a:r>
          </a:p>
          <a:p>
            <a:pPr marL="320675" marR="0" lvl="2" indent="-184150" algn="l" defTabSz="914400" rtl="0" eaLnBrk="1" fontAlgn="auto" latinLnBrk="0" hangingPunct="1">
              <a:lnSpc>
                <a:spcPct val="100000"/>
              </a:lnSpc>
              <a:spcBef>
                <a:spcPts val="0"/>
              </a:spcBef>
              <a:spcAft>
                <a:spcPts val="300"/>
              </a:spcAft>
              <a:buClr>
                <a:prstClr val="white"/>
              </a:buClr>
              <a:buSzPct val="110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panose="020B0604020202020204" pitchFamily="34" charset="0"/>
                <a:sym typeface="Arial"/>
              </a:rPr>
              <a:t>Families of unemployed young people (</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income increase, psychological benefits)</a:t>
            </a:r>
          </a:p>
          <a:p>
            <a:pPr marL="320675" marR="0" lvl="2" indent="-184150" algn="l" defTabSz="914400" rtl="0" eaLnBrk="1" fontAlgn="auto" latinLnBrk="0" hangingPunct="1">
              <a:lnSpc>
                <a:spcPct val="100000"/>
              </a:lnSpc>
              <a:spcBef>
                <a:spcPts val="0"/>
              </a:spcBef>
              <a:spcAft>
                <a:spcPts val="300"/>
              </a:spcAft>
              <a:buClr>
                <a:prstClr val="white"/>
              </a:buClr>
              <a:buSzPct val="110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panose="020B0604020202020204" pitchFamily="34" charset="0"/>
                <a:sym typeface="Arial"/>
              </a:rPr>
              <a:t>Entrepreneurs and companies (</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Reduction of labor costs)</a:t>
            </a:r>
          </a:p>
          <a:p>
            <a:pPr marL="136525" marR="0" lvl="1" indent="-136525" algn="l" defTabSz="914400" rtl="0" eaLnBrk="1" fontAlgn="auto" latinLnBrk="0" hangingPunct="1">
              <a:lnSpc>
                <a:spcPct val="100000"/>
              </a:lnSpc>
              <a:spcBef>
                <a:spcPts val="0"/>
              </a:spcBef>
              <a:spcAft>
                <a:spcPts val="300"/>
              </a:spcAft>
              <a:buClr>
                <a:prstClr val="white"/>
              </a:buClr>
              <a:buSzPct val="125000"/>
              <a:buFont typeface="Arial" panose="020B0604020202020204" pitchFamily="34" charset="0"/>
              <a:buChar char="•"/>
              <a:tabLst/>
              <a:defRPr/>
            </a:pPr>
            <a:r>
              <a:rPr kumimoji="0" lang="it-IT" sz="1100" b="1" i="0" u="none" strike="noStrike" kern="0" cap="none" spc="0" normalizeH="0" baseline="0" noProof="0" err="1">
                <a:ln>
                  <a:noFill/>
                </a:ln>
                <a:solidFill>
                  <a:prstClr val="white"/>
                </a:solidFill>
                <a:effectLst/>
                <a:uLnTx/>
                <a:uFillTx/>
                <a:latin typeface="Roboto" pitchFamily="2" charset="0"/>
                <a:ea typeface="Roboto" pitchFamily="2" charset="0"/>
                <a:cs typeface="Arial"/>
                <a:sym typeface="Arial"/>
              </a:rPr>
              <a:t>Indirect</a:t>
            </a:r>
            <a:r>
              <a:rPr kumimoji="0" lang="it-IT" sz="1100" b="1"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 </a:t>
            </a:r>
            <a:r>
              <a:rPr kumimoji="0" lang="it-IT" sz="1100" b="1" i="0" u="none" strike="noStrike" kern="0" cap="none" spc="0" normalizeH="0" baseline="0" noProof="0" err="1">
                <a:ln>
                  <a:noFill/>
                </a:ln>
                <a:solidFill>
                  <a:prstClr val="white"/>
                </a:solidFill>
                <a:effectLst/>
                <a:uLnTx/>
                <a:uFillTx/>
                <a:latin typeface="Roboto" pitchFamily="2" charset="0"/>
                <a:ea typeface="Roboto" pitchFamily="2" charset="0"/>
                <a:cs typeface="Arial"/>
                <a:sym typeface="Arial"/>
              </a:rPr>
              <a:t>beneficiaries</a:t>
            </a:r>
            <a:r>
              <a:rPr kumimoji="0" lang="it-IT" sz="1100" b="1"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 and </a:t>
            </a:r>
            <a:r>
              <a:rPr kumimoji="0" lang="it-IT" sz="1100" b="1" i="0" u="none" strike="noStrike" kern="0" cap="none" spc="0" normalizeH="0" baseline="0" noProof="0" err="1">
                <a:ln>
                  <a:noFill/>
                </a:ln>
                <a:solidFill>
                  <a:prstClr val="white"/>
                </a:solidFill>
                <a:effectLst/>
                <a:uLnTx/>
                <a:uFillTx/>
                <a:latin typeface="Roboto" pitchFamily="2" charset="0"/>
                <a:ea typeface="Roboto" pitchFamily="2" charset="0"/>
                <a:cs typeface="Arial"/>
                <a:sym typeface="Arial"/>
              </a:rPr>
              <a:t>outcome</a:t>
            </a:r>
            <a:r>
              <a:rPr kumimoji="0" lang="it-IT"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a:t>
            </a:r>
          </a:p>
          <a:p>
            <a:pPr marL="327025" marR="0" lvl="2" indent="-196850" algn="l" defTabSz="914400" rtl="0" eaLnBrk="1" fontAlgn="auto" latinLnBrk="0" hangingPunct="1">
              <a:lnSpc>
                <a:spcPct val="100000"/>
              </a:lnSpc>
              <a:spcBef>
                <a:spcPts val="0"/>
              </a:spcBef>
              <a:spcAft>
                <a:spcPts val="300"/>
              </a:spcAft>
              <a:buClr>
                <a:prstClr val="white"/>
              </a:buClr>
              <a:buSzPct val="110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panose="020B0604020202020204" pitchFamily="34" charset="0"/>
                <a:sym typeface="Arial"/>
              </a:rPr>
              <a:t>Society, community, and territory (Growth of tax revenue, </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reduction of social costs)</a:t>
            </a:r>
          </a:p>
          <a:p>
            <a:pPr marL="327025" marR="0" lvl="2" indent="-196850" algn="l" defTabSz="914400" rtl="0" eaLnBrk="1" fontAlgn="auto" latinLnBrk="0" hangingPunct="1">
              <a:lnSpc>
                <a:spcPct val="100000"/>
              </a:lnSpc>
              <a:spcBef>
                <a:spcPts val="0"/>
              </a:spcBef>
              <a:spcAft>
                <a:spcPts val="300"/>
              </a:spcAft>
              <a:buClr>
                <a:prstClr val="white"/>
              </a:buClr>
              <a:buSzPct val="110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Trainers (Professional growth and skills development)</a:t>
            </a:r>
          </a:p>
          <a:p>
            <a:pPr marL="327025" marR="0" lvl="2" indent="-196850" algn="l" defTabSz="914400" rtl="0" eaLnBrk="1" fontAlgn="auto" latinLnBrk="0" hangingPunct="1">
              <a:lnSpc>
                <a:spcPct val="100000"/>
              </a:lnSpc>
              <a:spcBef>
                <a:spcPts val="0"/>
              </a:spcBef>
              <a:spcAft>
                <a:spcPts val="300"/>
              </a:spcAft>
              <a:buClr>
                <a:prstClr val="white"/>
              </a:buClr>
              <a:buSzPct val="110000"/>
              <a:buFont typeface="Arial" panose="020B0604020202020204" pitchFamily="34" charset="0"/>
              <a:buChar char="‒"/>
              <a:tabLst/>
              <a:defRPr/>
            </a:pP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The impact of the project is measured also in terms of </a:t>
            </a:r>
            <a:r>
              <a:rPr kumimoji="0" lang="en-US" sz="1100" b="1"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Deadweight</a:t>
            </a:r>
            <a:r>
              <a:rPr kumimoji="0" lang="en-US"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rPr>
              <a:t>: difference between the target (unemployment rate) that would have been achieved without the Generation project and the one actually achieved thanks to the Generation project</a:t>
            </a:r>
            <a:endParaRPr kumimoji="0" lang="it-IT" sz="11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236" name="Freeform: Shape 235">
            <a:extLst>
              <a:ext uri="{FF2B5EF4-FFF2-40B4-BE49-F238E27FC236}">
                <a16:creationId xmlns:a16="http://schemas.microsoft.com/office/drawing/2014/main" id="{A67F945B-D87D-B241-62DF-DAB437777A90}"/>
              </a:ext>
            </a:extLst>
          </p:cNvPr>
          <p:cNvSpPr>
            <a:spLocks/>
          </p:cNvSpPr>
          <p:nvPr/>
        </p:nvSpPr>
        <p:spPr>
          <a:xfrm>
            <a:off x="4495799" y="1730586"/>
            <a:ext cx="7193280" cy="506706"/>
          </a:xfrm>
          <a:custGeom>
            <a:avLst/>
            <a:gdLst>
              <a:gd name="connsiteX0" fmla="*/ 0 w 7193280"/>
              <a:gd name="connsiteY0" fmla="*/ 0 h 506706"/>
              <a:gd name="connsiteX1" fmla="*/ 3386 w 7193280"/>
              <a:gd name="connsiteY1" fmla="*/ 0 h 506706"/>
              <a:gd name="connsiteX2" fmla="*/ 424508 w 7193280"/>
              <a:gd name="connsiteY2" fmla="*/ 0 h 506706"/>
              <a:gd name="connsiteX3" fmla="*/ 548499 w 7193280"/>
              <a:gd name="connsiteY3" fmla="*/ 0 h 506706"/>
              <a:gd name="connsiteX4" fmla="*/ 551885 w 7193280"/>
              <a:gd name="connsiteY4" fmla="*/ 0 h 506706"/>
              <a:gd name="connsiteX5" fmla="*/ 973007 w 7193280"/>
              <a:gd name="connsiteY5" fmla="*/ 0 h 506706"/>
              <a:gd name="connsiteX6" fmla="*/ 1154852 w 7193280"/>
              <a:gd name="connsiteY6" fmla="*/ 0 h 506706"/>
              <a:gd name="connsiteX7" fmla="*/ 1703351 w 7193280"/>
              <a:gd name="connsiteY7" fmla="*/ 0 h 506706"/>
              <a:gd name="connsiteX8" fmla="*/ 2194042 w 7193280"/>
              <a:gd name="connsiteY8" fmla="*/ 0 h 506706"/>
              <a:gd name="connsiteX9" fmla="*/ 2742541 w 7193280"/>
              <a:gd name="connsiteY9" fmla="*/ 0 h 506706"/>
              <a:gd name="connsiteX10" fmla="*/ 3253740 w 7193280"/>
              <a:gd name="connsiteY10" fmla="*/ 0 h 506706"/>
              <a:gd name="connsiteX11" fmla="*/ 3257126 w 7193280"/>
              <a:gd name="connsiteY11" fmla="*/ 0 h 506706"/>
              <a:gd name="connsiteX12" fmla="*/ 3345508 w 7193280"/>
              <a:gd name="connsiteY12" fmla="*/ 0 h 506706"/>
              <a:gd name="connsiteX13" fmla="*/ 3678248 w 7193280"/>
              <a:gd name="connsiteY13" fmla="*/ 0 h 506706"/>
              <a:gd name="connsiteX14" fmla="*/ 3802239 w 7193280"/>
              <a:gd name="connsiteY14" fmla="*/ 0 h 506706"/>
              <a:gd name="connsiteX15" fmla="*/ 3805625 w 7193280"/>
              <a:gd name="connsiteY15" fmla="*/ 0 h 506706"/>
              <a:gd name="connsiteX16" fmla="*/ 3894007 w 7193280"/>
              <a:gd name="connsiteY16" fmla="*/ 0 h 506706"/>
              <a:gd name="connsiteX17" fmla="*/ 4226747 w 7193280"/>
              <a:gd name="connsiteY17" fmla="*/ 0 h 506706"/>
              <a:gd name="connsiteX18" fmla="*/ 4408592 w 7193280"/>
              <a:gd name="connsiteY18" fmla="*/ 0 h 506706"/>
              <a:gd name="connsiteX19" fmla="*/ 4957091 w 7193280"/>
              <a:gd name="connsiteY19" fmla="*/ 0 h 506706"/>
              <a:gd name="connsiteX20" fmla="*/ 5447782 w 7193280"/>
              <a:gd name="connsiteY20" fmla="*/ 0 h 506706"/>
              <a:gd name="connsiteX21" fmla="*/ 5996281 w 7193280"/>
              <a:gd name="connsiteY21" fmla="*/ 0 h 506706"/>
              <a:gd name="connsiteX22" fmla="*/ 6599248 w 7193280"/>
              <a:gd name="connsiteY22" fmla="*/ 0 h 506706"/>
              <a:gd name="connsiteX23" fmla="*/ 7147747 w 7193280"/>
              <a:gd name="connsiteY23" fmla="*/ 0 h 506706"/>
              <a:gd name="connsiteX24" fmla="*/ 7193280 w 7193280"/>
              <a:gd name="connsiteY24" fmla="*/ 45533 h 506706"/>
              <a:gd name="connsiteX25" fmla="*/ 7193280 w 7193280"/>
              <a:gd name="connsiteY25" fmla="*/ 461173 h 506706"/>
              <a:gd name="connsiteX26" fmla="*/ 7147747 w 7193280"/>
              <a:gd name="connsiteY26" fmla="*/ 506706 h 506706"/>
              <a:gd name="connsiteX27" fmla="*/ 6599248 w 7193280"/>
              <a:gd name="connsiteY27" fmla="*/ 506706 h 506706"/>
              <a:gd name="connsiteX28" fmla="*/ 5996281 w 7193280"/>
              <a:gd name="connsiteY28" fmla="*/ 506706 h 506706"/>
              <a:gd name="connsiteX29" fmla="*/ 5447782 w 7193280"/>
              <a:gd name="connsiteY29" fmla="*/ 506706 h 506706"/>
              <a:gd name="connsiteX30" fmla="*/ 4957091 w 7193280"/>
              <a:gd name="connsiteY30" fmla="*/ 506706 h 506706"/>
              <a:gd name="connsiteX31" fmla="*/ 4408592 w 7193280"/>
              <a:gd name="connsiteY31" fmla="*/ 506706 h 506706"/>
              <a:gd name="connsiteX32" fmla="*/ 4226747 w 7193280"/>
              <a:gd name="connsiteY32" fmla="*/ 506706 h 506706"/>
              <a:gd name="connsiteX33" fmla="*/ 3894007 w 7193280"/>
              <a:gd name="connsiteY33" fmla="*/ 506706 h 506706"/>
              <a:gd name="connsiteX34" fmla="*/ 3805625 w 7193280"/>
              <a:gd name="connsiteY34" fmla="*/ 506706 h 506706"/>
              <a:gd name="connsiteX35" fmla="*/ 3802239 w 7193280"/>
              <a:gd name="connsiteY35" fmla="*/ 506706 h 506706"/>
              <a:gd name="connsiteX36" fmla="*/ 3678248 w 7193280"/>
              <a:gd name="connsiteY36" fmla="*/ 506706 h 506706"/>
              <a:gd name="connsiteX37" fmla="*/ 3345508 w 7193280"/>
              <a:gd name="connsiteY37" fmla="*/ 506706 h 506706"/>
              <a:gd name="connsiteX38" fmla="*/ 3257126 w 7193280"/>
              <a:gd name="connsiteY38" fmla="*/ 506706 h 506706"/>
              <a:gd name="connsiteX39" fmla="*/ 3253740 w 7193280"/>
              <a:gd name="connsiteY39" fmla="*/ 506706 h 506706"/>
              <a:gd name="connsiteX40" fmla="*/ 2742541 w 7193280"/>
              <a:gd name="connsiteY40" fmla="*/ 506706 h 506706"/>
              <a:gd name="connsiteX41" fmla="*/ 2194042 w 7193280"/>
              <a:gd name="connsiteY41" fmla="*/ 506706 h 506706"/>
              <a:gd name="connsiteX42" fmla="*/ 1703351 w 7193280"/>
              <a:gd name="connsiteY42" fmla="*/ 506706 h 506706"/>
              <a:gd name="connsiteX43" fmla="*/ 1154852 w 7193280"/>
              <a:gd name="connsiteY43" fmla="*/ 506706 h 506706"/>
              <a:gd name="connsiteX44" fmla="*/ 973007 w 7193280"/>
              <a:gd name="connsiteY44" fmla="*/ 506706 h 506706"/>
              <a:gd name="connsiteX45" fmla="*/ 551885 w 7193280"/>
              <a:gd name="connsiteY45" fmla="*/ 506706 h 506706"/>
              <a:gd name="connsiteX46" fmla="*/ 548499 w 7193280"/>
              <a:gd name="connsiteY46" fmla="*/ 506706 h 506706"/>
              <a:gd name="connsiteX47" fmla="*/ 424508 w 7193280"/>
              <a:gd name="connsiteY47" fmla="*/ 506706 h 506706"/>
              <a:gd name="connsiteX48" fmla="*/ 3386 w 7193280"/>
              <a:gd name="connsiteY48" fmla="*/ 506706 h 506706"/>
              <a:gd name="connsiteX49" fmla="*/ 0 w 7193280"/>
              <a:gd name="connsiteY49" fmla="*/ 506706 h 50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193280" h="506706">
                <a:moveTo>
                  <a:pt x="0" y="0"/>
                </a:moveTo>
                <a:lnTo>
                  <a:pt x="3386" y="0"/>
                </a:lnTo>
                <a:lnTo>
                  <a:pt x="424508" y="0"/>
                </a:lnTo>
                <a:lnTo>
                  <a:pt x="548499" y="0"/>
                </a:lnTo>
                <a:lnTo>
                  <a:pt x="551885" y="0"/>
                </a:lnTo>
                <a:lnTo>
                  <a:pt x="973007" y="0"/>
                </a:lnTo>
                <a:lnTo>
                  <a:pt x="1154852" y="0"/>
                </a:lnTo>
                <a:lnTo>
                  <a:pt x="1703351" y="0"/>
                </a:lnTo>
                <a:lnTo>
                  <a:pt x="2194042" y="0"/>
                </a:lnTo>
                <a:lnTo>
                  <a:pt x="2742541" y="0"/>
                </a:lnTo>
                <a:lnTo>
                  <a:pt x="3253740" y="0"/>
                </a:lnTo>
                <a:lnTo>
                  <a:pt x="3257126" y="0"/>
                </a:lnTo>
                <a:lnTo>
                  <a:pt x="3345508" y="0"/>
                </a:lnTo>
                <a:lnTo>
                  <a:pt x="3678248" y="0"/>
                </a:lnTo>
                <a:lnTo>
                  <a:pt x="3802239" y="0"/>
                </a:lnTo>
                <a:lnTo>
                  <a:pt x="3805625" y="0"/>
                </a:lnTo>
                <a:lnTo>
                  <a:pt x="3894007" y="0"/>
                </a:lnTo>
                <a:lnTo>
                  <a:pt x="4226747" y="0"/>
                </a:lnTo>
                <a:lnTo>
                  <a:pt x="4408592" y="0"/>
                </a:lnTo>
                <a:lnTo>
                  <a:pt x="4957091" y="0"/>
                </a:lnTo>
                <a:lnTo>
                  <a:pt x="5447782" y="0"/>
                </a:lnTo>
                <a:lnTo>
                  <a:pt x="5996281" y="0"/>
                </a:lnTo>
                <a:lnTo>
                  <a:pt x="6599248" y="0"/>
                </a:lnTo>
                <a:lnTo>
                  <a:pt x="7147747" y="0"/>
                </a:lnTo>
                <a:cubicBezTo>
                  <a:pt x="7172894" y="0"/>
                  <a:pt x="7193280" y="20386"/>
                  <a:pt x="7193280" y="45533"/>
                </a:cubicBezTo>
                <a:lnTo>
                  <a:pt x="7193280" y="461173"/>
                </a:lnTo>
                <a:cubicBezTo>
                  <a:pt x="7193280" y="486320"/>
                  <a:pt x="7172894" y="506706"/>
                  <a:pt x="7147747" y="506706"/>
                </a:cubicBezTo>
                <a:lnTo>
                  <a:pt x="6599248" y="506706"/>
                </a:lnTo>
                <a:lnTo>
                  <a:pt x="5996281" y="506706"/>
                </a:lnTo>
                <a:lnTo>
                  <a:pt x="5447782" y="506706"/>
                </a:lnTo>
                <a:lnTo>
                  <a:pt x="4957091" y="506706"/>
                </a:lnTo>
                <a:lnTo>
                  <a:pt x="4408592" y="506706"/>
                </a:lnTo>
                <a:lnTo>
                  <a:pt x="4226747" y="506706"/>
                </a:lnTo>
                <a:lnTo>
                  <a:pt x="3894007" y="506706"/>
                </a:lnTo>
                <a:lnTo>
                  <a:pt x="3805625" y="506706"/>
                </a:lnTo>
                <a:lnTo>
                  <a:pt x="3802239" y="506706"/>
                </a:lnTo>
                <a:lnTo>
                  <a:pt x="3678248" y="506706"/>
                </a:lnTo>
                <a:lnTo>
                  <a:pt x="3345508" y="506706"/>
                </a:lnTo>
                <a:lnTo>
                  <a:pt x="3257126" y="506706"/>
                </a:lnTo>
                <a:lnTo>
                  <a:pt x="3253740" y="506706"/>
                </a:lnTo>
                <a:lnTo>
                  <a:pt x="2742541" y="506706"/>
                </a:lnTo>
                <a:lnTo>
                  <a:pt x="2194042" y="506706"/>
                </a:lnTo>
                <a:lnTo>
                  <a:pt x="1703351" y="506706"/>
                </a:lnTo>
                <a:lnTo>
                  <a:pt x="1154852" y="506706"/>
                </a:lnTo>
                <a:lnTo>
                  <a:pt x="973007" y="506706"/>
                </a:lnTo>
                <a:lnTo>
                  <a:pt x="551885" y="506706"/>
                </a:lnTo>
                <a:lnTo>
                  <a:pt x="548499" y="506706"/>
                </a:lnTo>
                <a:lnTo>
                  <a:pt x="424508" y="506706"/>
                </a:lnTo>
                <a:lnTo>
                  <a:pt x="3386" y="506706"/>
                </a:lnTo>
                <a:lnTo>
                  <a:pt x="0" y="506706"/>
                </a:lnTo>
                <a:close/>
              </a:path>
            </a:pathLst>
          </a:custGeom>
          <a:solidFill>
            <a:schemeClr val="bg1"/>
          </a:solidFill>
          <a:ln w="9525" cap="flat" cmpd="sng">
            <a:noFill/>
            <a:prstDash val="solid"/>
            <a:round/>
            <a:headEnd type="none" w="sm" len="sm"/>
            <a:tailEnd type="none" w="sm" len="sm"/>
          </a:ln>
          <a:effectLst>
            <a:outerShdw blurRad="63500" sx="102000" sy="102000" algn="ctr" rotWithShape="0">
              <a:srgbClr val="000000">
                <a:alpha val="9410"/>
              </a:srgbClr>
            </a:outerShdw>
          </a:effectLst>
        </p:spPr>
        <p:txBody>
          <a:bodyPr spcFirstLastPara="1" wrap="square" lIns="91425"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800" b="1" i="0" u="none" strike="noStrike" kern="0" cap="none" spc="0" normalizeH="0" baseline="0" noProof="0">
                <a:ln>
                  <a:noFill/>
                </a:ln>
                <a:solidFill>
                  <a:prstClr val="white"/>
                </a:solidFill>
                <a:effectLst/>
                <a:uLnTx/>
                <a:uFillTx/>
                <a:latin typeface="Roboto" pitchFamily="2" charset="0"/>
                <a:ea typeface="Roboto" pitchFamily="2" charset="0"/>
                <a:cs typeface="Roboto"/>
                <a:sym typeface="Roboto"/>
              </a:rPr>
              <a:t>           </a:t>
            </a:r>
            <a:endParaRPr kumimoji="0" sz="1400" b="0" i="0" u="none" strike="noStrike" kern="0" cap="none" spc="0" normalizeH="0" baseline="0" noProof="0">
              <a:ln>
                <a:noFill/>
              </a:ln>
              <a:solidFill>
                <a:prstClr val="white"/>
              </a:solidFill>
              <a:effectLst/>
              <a:uLnTx/>
              <a:uFillTx/>
              <a:latin typeface="Roboto" pitchFamily="2" charset="0"/>
              <a:ea typeface="Roboto" pitchFamily="2" charset="0"/>
              <a:cs typeface="Arial"/>
              <a:sym typeface="Arial"/>
            </a:endParaRPr>
          </a:p>
        </p:txBody>
      </p:sp>
      <p:sp>
        <p:nvSpPr>
          <p:cNvPr id="237" name="TextBox 236">
            <a:extLst>
              <a:ext uri="{FF2B5EF4-FFF2-40B4-BE49-F238E27FC236}">
                <a16:creationId xmlns:a16="http://schemas.microsoft.com/office/drawing/2014/main" id="{D4C1132D-5616-E82F-51EB-2FA8AC0A0C2C}"/>
              </a:ext>
            </a:extLst>
          </p:cNvPr>
          <p:cNvSpPr txBox="1">
            <a:spLocks/>
          </p:cNvSpPr>
          <p:nvPr/>
        </p:nvSpPr>
        <p:spPr>
          <a:xfrm>
            <a:off x="4727817" y="1828374"/>
            <a:ext cx="3699903" cy="33855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a:buClr>
                <a:schemeClr val="accent5"/>
              </a:buClr>
              <a:buSzPts val="3000"/>
              <a:buFontTx/>
              <a:defRPr sz="2200" b="1">
                <a:solidFill>
                  <a:schemeClr val="accent1"/>
                </a:solidFill>
                <a:latin typeface="Azo Sans" panose="02000000000000000000" pitchFamily="50" charset="0"/>
                <a:ea typeface="Roboto"/>
              </a:defRPr>
            </a:lvl1pPr>
            <a:lvl2pPr marL="287995" indent="-284395">
              <a:spcAft>
                <a:spcPts val="300"/>
              </a:spcAft>
              <a:buClr>
                <a:schemeClr val="accent1"/>
              </a:buClr>
              <a:buSzPct val="125000"/>
              <a:buFont typeface="Arial" panose="020B0604020202020204" pitchFamily="34" charset="0"/>
              <a:buChar char="•"/>
              <a:defRPr sz="1600"/>
            </a:lvl2pPr>
            <a:lvl3pPr marL="442793" indent="-215997">
              <a:spcAft>
                <a:spcPts val="300"/>
              </a:spcAft>
              <a:buClr>
                <a:schemeClr val="accent1"/>
              </a:buClr>
              <a:buSzPct val="110000"/>
              <a:buFont typeface="Arial" panose="020B0604020202020204" pitchFamily="34" charset="0"/>
              <a:buChar char="‒"/>
              <a:defRPr sz="1600"/>
            </a:lvl3pPr>
            <a:lvl4pPr marL="597590" indent="-151198">
              <a:spcAft>
                <a:spcPts val="300"/>
              </a:spcAft>
              <a:buClr>
                <a:schemeClr val="accent1"/>
              </a:buClr>
              <a:buSzPct val="100000"/>
              <a:buFont typeface="Arial" panose="020B0604020202020204" pitchFamily="34" charset="0"/>
              <a:buChar char="•"/>
              <a:defRPr sz="1600"/>
            </a:lvl4pPr>
            <a:lvl5pPr marL="817187" indent="-147598">
              <a:spcAft>
                <a:spcPts val="300"/>
              </a:spcAft>
              <a:buClr>
                <a:schemeClr val="accent1"/>
              </a:buClr>
              <a:buSzPct val="100000"/>
              <a:buFont typeface="Arial" panose="020B0604020202020204" pitchFamily="34" charset="0"/>
              <a:buChar char="̶"/>
              <a:defRPr sz="1600"/>
            </a:lvl5pPr>
            <a:lvl6pPr marL="1085850" indent="-171450">
              <a:spcAft>
                <a:spcPts val="300"/>
              </a:spcAft>
              <a:buSzPct val="100000"/>
              <a:buFont typeface="Arial" panose="020B0604020202020204" pitchFamily="34" charset="0"/>
              <a:buChar char="▫"/>
              <a:defRPr sz="1600">
                <a:cs typeface="Arial" panose="020B0604020202020204" pitchFamily="34" charset="0"/>
              </a:defRPr>
            </a:lvl6pPr>
            <a:lvl7pPr marL="1085850" indent="-171450">
              <a:spcAft>
                <a:spcPts val="300"/>
              </a:spcAft>
              <a:buSzPct val="100000"/>
              <a:buFont typeface="Arial" panose="020B0604020202020204" pitchFamily="34" charset="0"/>
              <a:buChar char="▫"/>
              <a:defRPr sz="1600">
                <a:cs typeface="Arial" panose="020B0604020202020204" pitchFamily="34" charset="0"/>
              </a:defRPr>
            </a:lvl7pPr>
            <a:lvl8pPr marL="1085850" indent="-171450">
              <a:spcAft>
                <a:spcPts val="300"/>
              </a:spcAft>
              <a:buSzPct val="100000"/>
              <a:buFont typeface="Arial" panose="020B0604020202020204" pitchFamily="34" charset="0"/>
              <a:buChar char="▫"/>
              <a:defRPr sz="1600">
                <a:cs typeface="Arial" panose="020B0604020202020204" pitchFamily="34" charset="0"/>
              </a:defRPr>
            </a:lvl8pPr>
            <a:lvl9pPr marL="1085850" indent="-171450">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
                <a:srgbClr val="4BACC6"/>
              </a:buClr>
              <a:buSzPts val="3000"/>
              <a:buFontTx/>
              <a:buNone/>
              <a:tabLst/>
              <a:defRPr/>
            </a:pPr>
            <a:r>
              <a:rPr kumimoji="0" lang="en-GB" sz="2200" b="1" i="0" u="none" strike="noStrike" kern="0" cap="none" spc="0" normalizeH="0" baseline="0" noProof="0">
                <a:ln>
                  <a:noFill/>
                </a:ln>
                <a:solidFill>
                  <a:srgbClr val="4F81BD"/>
                </a:solidFill>
                <a:effectLst/>
                <a:uLnTx/>
                <a:uFillTx/>
                <a:latin typeface="Azo Sans" panose="02000000000000000000" pitchFamily="50" charset="0"/>
                <a:ea typeface="Roboto"/>
                <a:cs typeface="Arial"/>
                <a:sym typeface="Arial"/>
              </a:rPr>
              <a:t>BENEFITS GENERATED</a:t>
            </a:r>
          </a:p>
        </p:txBody>
      </p:sp>
      <p:sp>
        <p:nvSpPr>
          <p:cNvPr id="238" name="Google Shape;1001;p19">
            <a:extLst>
              <a:ext uri="{FF2B5EF4-FFF2-40B4-BE49-F238E27FC236}">
                <a16:creationId xmlns:a16="http://schemas.microsoft.com/office/drawing/2014/main" id="{9B3C0E2A-30F9-FC8F-B0B8-9EEB5DBE6519}"/>
              </a:ext>
            </a:extLst>
          </p:cNvPr>
          <p:cNvSpPr>
            <a:spLocks/>
          </p:cNvSpPr>
          <p:nvPr/>
        </p:nvSpPr>
        <p:spPr>
          <a:xfrm>
            <a:off x="4392081" y="2267100"/>
            <a:ext cx="1836352" cy="1015663"/>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302F34"/>
              </a:buClr>
              <a:buSzPts val="3000"/>
              <a:buFontTx/>
              <a:buNone/>
              <a:tabLst/>
              <a:defRPr/>
            </a:pPr>
            <a:r>
              <a:rPr kumimoji="0" lang="en-GB" sz="6000" b="1" i="0" u="none" strike="noStrike" kern="1200" cap="none" spc="0" normalizeH="0" baseline="0" noProof="0">
                <a:ln>
                  <a:noFill/>
                </a:ln>
                <a:solidFill>
                  <a:srgbClr val="0673A2"/>
                </a:solidFill>
                <a:effectLst/>
                <a:uLnTx/>
                <a:uFillTx/>
                <a:latin typeface="Azo Sans Bk" panose="02000000000000000000" pitchFamily="2" charset="0"/>
                <a:ea typeface="+mn-ea"/>
                <a:cs typeface="Arial"/>
                <a:sym typeface="Georgia"/>
              </a:rPr>
              <a:t>2.9</a:t>
            </a:r>
            <a:endParaRPr kumimoji="0" lang="en-GB" sz="6000" b="1" i="0" u="none" strike="noStrike" kern="1200" cap="none" spc="0" normalizeH="0" baseline="0" noProof="0">
              <a:ln>
                <a:noFill/>
              </a:ln>
              <a:solidFill>
                <a:srgbClr val="0673A2"/>
              </a:solidFill>
              <a:effectLst/>
              <a:uLnTx/>
              <a:uFillTx/>
              <a:latin typeface="Azo Sans Bk" panose="02000000000000000000" pitchFamily="2" charset="0"/>
              <a:ea typeface="+mn-ea"/>
              <a:cs typeface="Arial"/>
              <a:sym typeface="Arial"/>
            </a:endParaRPr>
          </a:p>
        </p:txBody>
      </p:sp>
      <p:sp>
        <p:nvSpPr>
          <p:cNvPr id="239" name="TextBox 238">
            <a:extLst>
              <a:ext uri="{FF2B5EF4-FFF2-40B4-BE49-F238E27FC236}">
                <a16:creationId xmlns:a16="http://schemas.microsoft.com/office/drawing/2014/main" id="{DACB37AB-AED2-AF7D-FB0F-8BBEE0C8A334}"/>
              </a:ext>
            </a:extLst>
          </p:cNvPr>
          <p:cNvSpPr txBox="1">
            <a:spLocks/>
          </p:cNvSpPr>
          <p:nvPr/>
        </p:nvSpPr>
        <p:spPr>
          <a:xfrm>
            <a:off x="6060861" y="2521388"/>
            <a:ext cx="1836352" cy="430887"/>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accent1"/>
              </a:buClr>
              <a:buSzPct val="100000"/>
              <a:buFont typeface="Segoe UI" panose="020B0502040204020203" pitchFamily="34" charset="0"/>
              <a:buChar char="​"/>
              <a:defRPr lang="en-US" sz="1600" dirty="0">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lang="en-US" sz="1600" dirty="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lang="en-US" sz="1600" dirty="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lang="en-US" sz="1600" dirty="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en-GB" sz="1400" b="0" i="0" u="none" strike="noStrike" kern="0" cap="none" spc="0" normalizeH="0" baseline="0" noProof="0">
                <a:ln>
                  <a:noFill/>
                </a:ln>
                <a:solidFill>
                  <a:srgbClr val="0673A2"/>
                </a:solidFill>
                <a:effectLst/>
                <a:uLnTx/>
                <a:uFillTx/>
                <a:latin typeface="Roboto"/>
                <a:cs typeface="Arial" panose="020B0604020202020204" pitchFamily="34" charset="0"/>
                <a:sym typeface="Arial"/>
              </a:rPr>
              <a:t>1</a:t>
            </a:r>
            <a:r>
              <a:rPr kumimoji="0" lang="en-GB" sz="1400" b="0" i="0" u="none" strike="noStrike" kern="1200" cap="none" spc="0" normalizeH="0" baseline="0" noProof="0">
                <a:ln>
                  <a:noFill/>
                </a:ln>
                <a:solidFill>
                  <a:srgbClr val="0673A2"/>
                </a:solidFill>
                <a:effectLst/>
                <a:uLnTx/>
                <a:uFillTx/>
                <a:latin typeface="Roboto"/>
                <a:ea typeface="+mn-ea"/>
                <a:cs typeface="Arial" panose="020B0604020202020204" pitchFamily="34" charset="0"/>
                <a:sym typeface="Arial"/>
              </a:rPr>
              <a:t> year SROI after first employment</a:t>
            </a:r>
          </a:p>
        </p:txBody>
      </p:sp>
      <p:sp>
        <p:nvSpPr>
          <p:cNvPr id="240" name="Google Shape;1001;p19">
            <a:extLst>
              <a:ext uri="{FF2B5EF4-FFF2-40B4-BE49-F238E27FC236}">
                <a16:creationId xmlns:a16="http://schemas.microsoft.com/office/drawing/2014/main" id="{ED521741-E7DB-608D-4F11-18D55A33663C}"/>
              </a:ext>
            </a:extLst>
          </p:cNvPr>
          <p:cNvSpPr>
            <a:spLocks/>
          </p:cNvSpPr>
          <p:nvPr/>
        </p:nvSpPr>
        <p:spPr>
          <a:xfrm>
            <a:off x="8123796" y="2267100"/>
            <a:ext cx="1836352" cy="1015663"/>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302F34"/>
              </a:buClr>
              <a:buSzPts val="3000"/>
              <a:buFontTx/>
              <a:buNone/>
              <a:tabLst/>
              <a:defRPr/>
            </a:pPr>
            <a:r>
              <a:rPr kumimoji="0" lang="en-GB" sz="6000" b="1" i="0" u="none" strike="noStrike" kern="1200" cap="none" spc="0" normalizeH="0" baseline="0" noProof="0">
                <a:ln>
                  <a:noFill/>
                </a:ln>
                <a:solidFill>
                  <a:srgbClr val="0673A2"/>
                </a:solidFill>
                <a:effectLst/>
                <a:uLnTx/>
                <a:uFillTx/>
                <a:latin typeface="Azo Sans Bk" panose="02000000000000000000" pitchFamily="2" charset="0"/>
                <a:ea typeface="+mn-ea"/>
                <a:cs typeface="Arial"/>
                <a:sym typeface="Georgia"/>
              </a:rPr>
              <a:t>4.2</a:t>
            </a:r>
            <a:endParaRPr kumimoji="0" lang="en-GB" sz="6000" b="1" i="0" u="none" strike="noStrike" kern="1200" cap="none" spc="0" normalizeH="0" baseline="0" noProof="0">
              <a:ln>
                <a:noFill/>
              </a:ln>
              <a:solidFill>
                <a:srgbClr val="0673A2"/>
              </a:solidFill>
              <a:effectLst/>
              <a:uLnTx/>
              <a:uFillTx/>
              <a:latin typeface="Azo Sans Bk" panose="02000000000000000000" pitchFamily="2" charset="0"/>
              <a:ea typeface="+mn-ea"/>
              <a:cs typeface="Arial"/>
              <a:sym typeface="Arial"/>
            </a:endParaRPr>
          </a:p>
        </p:txBody>
      </p:sp>
      <p:sp>
        <p:nvSpPr>
          <p:cNvPr id="241" name="TextBox 240">
            <a:extLst>
              <a:ext uri="{FF2B5EF4-FFF2-40B4-BE49-F238E27FC236}">
                <a16:creationId xmlns:a16="http://schemas.microsoft.com/office/drawing/2014/main" id="{3392B789-FB6E-A376-A8CD-4755D5430189}"/>
              </a:ext>
            </a:extLst>
          </p:cNvPr>
          <p:cNvSpPr txBox="1">
            <a:spLocks/>
          </p:cNvSpPr>
          <p:nvPr/>
        </p:nvSpPr>
        <p:spPr>
          <a:xfrm>
            <a:off x="9784956" y="2521388"/>
            <a:ext cx="1836352" cy="430887"/>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accent1"/>
              </a:buClr>
              <a:buSzPct val="100000"/>
              <a:buFont typeface="Segoe UI" panose="020B0502040204020203" pitchFamily="34" charset="0"/>
              <a:buChar char="​"/>
              <a:defRPr lang="en-US" sz="1600" dirty="0">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lang="en-US" sz="1600" dirty="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lang="en-US" sz="1600" dirty="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lang="en-US" sz="1600" dirty="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en-GB" sz="1400" b="0" i="0" u="none" strike="noStrike" kern="1200" cap="none" spc="0" normalizeH="0" baseline="0" noProof="0">
                <a:ln>
                  <a:noFill/>
                </a:ln>
                <a:solidFill>
                  <a:srgbClr val="0673A2"/>
                </a:solidFill>
                <a:effectLst/>
                <a:uLnTx/>
                <a:uFillTx/>
                <a:latin typeface="Roboto"/>
                <a:ea typeface="+mn-ea"/>
                <a:cs typeface="Arial" panose="020B0604020202020204" pitchFamily="34" charset="0"/>
                <a:sym typeface="Arial"/>
              </a:rPr>
              <a:t>2 year SROI after first employment</a:t>
            </a:r>
          </a:p>
        </p:txBody>
      </p:sp>
      <p:sp>
        <p:nvSpPr>
          <p:cNvPr id="242" name="TextBox 241">
            <a:extLst>
              <a:ext uri="{FF2B5EF4-FFF2-40B4-BE49-F238E27FC236}">
                <a16:creationId xmlns:a16="http://schemas.microsoft.com/office/drawing/2014/main" id="{ED750B17-665D-306F-57FE-6EAF89CE2F27}"/>
              </a:ext>
            </a:extLst>
          </p:cNvPr>
          <p:cNvSpPr txBox="1">
            <a:spLocks/>
          </p:cNvSpPr>
          <p:nvPr/>
        </p:nvSpPr>
        <p:spPr>
          <a:xfrm>
            <a:off x="4607561" y="3099878"/>
            <a:ext cx="3230879" cy="430887"/>
          </a:xfrm>
          <a:prstGeom prst="rect">
            <a:avLst/>
          </a:prstGeom>
        </p:spPr>
        <p:txBody>
          <a:bodyPr vert="horz" wrap="square" lIns="0" tIns="0" rIns="0" bIns="0" rtlCol="0" anchor="ctr" anchorCtr="0">
            <a:noAutofit/>
          </a:bodyPr>
          <a:lstStyle>
            <a:defPPr>
              <a:defRPr lang="en-US"/>
            </a:defPPr>
            <a:lvl1pPr marR="0" lvl="0" indent="0" algn="ctr" fontAlgn="auto">
              <a:lnSpc>
                <a:spcPct val="100000"/>
              </a:lnSpc>
              <a:spcBef>
                <a:spcPts val="300"/>
              </a:spcBef>
              <a:spcAft>
                <a:spcPts val="300"/>
              </a:spcAft>
              <a:buClr>
                <a:srgbClr val="302F34"/>
              </a:buClr>
              <a:buSzPct val="100000"/>
              <a:buFont typeface="Segoe UI" panose="020B0502040204020203" pitchFamily="34" charset="0"/>
              <a:buChar char="​"/>
              <a:tabLst/>
              <a:defRPr kumimoji="0" sz="1400" u="none" strike="noStrike" cap="none" spc="0" normalizeH="0" baseline="0">
                <a:ln>
                  <a:noFill/>
                </a:ln>
                <a:solidFill>
                  <a:srgbClr val="302F34"/>
                </a:solidFill>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en-GB" sz="1600" b="1" i="0" u="none" strike="noStrike" kern="0" cap="none" spc="0" normalizeH="0" baseline="0" noProof="0">
                <a:ln>
                  <a:noFill/>
                </a:ln>
                <a:solidFill>
                  <a:srgbClr val="0673A2"/>
                </a:solidFill>
                <a:effectLst/>
                <a:uLnTx/>
                <a:uFillTx/>
                <a:latin typeface="Roboto" pitchFamily="2" charset="0"/>
                <a:ea typeface="Roboto" pitchFamily="2" charset="0"/>
                <a:cs typeface="Arial" panose="020B0604020202020204" pitchFamily="34" charset="0"/>
                <a:sym typeface="Arial"/>
              </a:rPr>
              <a:t>BENEFIT DISTRIBUTION </a:t>
            </a:r>
            <a:br>
              <a:rPr kumimoji="0" lang="en-GB" sz="1600" b="1" i="0" u="none" strike="noStrike" kern="0" cap="none" spc="0" normalizeH="0" baseline="0" noProof="0">
                <a:ln>
                  <a:noFill/>
                </a:ln>
                <a:solidFill>
                  <a:srgbClr val="0673A2"/>
                </a:solidFill>
                <a:effectLst/>
                <a:uLnTx/>
                <a:uFillTx/>
                <a:latin typeface="Roboto" pitchFamily="2" charset="0"/>
                <a:ea typeface="Roboto" pitchFamily="2" charset="0"/>
                <a:cs typeface="Arial" panose="020B0604020202020204" pitchFamily="34" charset="0"/>
                <a:sym typeface="Arial"/>
              </a:rPr>
            </a:br>
            <a:r>
              <a:rPr kumimoji="0" lang="en-GB" sz="1600" b="1" i="0" u="none" strike="noStrike" kern="0" cap="none" spc="0" normalizeH="0" baseline="0" noProof="0">
                <a:ln>
                  <a:noFill/>
                </a:ln>
                <a:solidFill>
                  <a:srgbClr val="0673A2"/>
                </a:solidFill>
                <a:effectLst/>
                <a:uLnTx/>
                <a:uFillTx/>
                <a:latin typeface="Roboto" pitchFamily="2" charset="0"/>
                <a:ea typeface="Roboto" pitchFamily="2" charset="0"/>
                <a:cs typeface="Arial" panose="020B0604020202020204" pitchFamily="34" charset="0"/>
                <a:sym typeface="Arial"/>
              </a:rPr>
              <a:t>PER STAKEHOLDER</a:t>
            </a:r>
          </a:p>
        </p:txBody>
      </p:sp>
      <p:sp>
        <p:nvSpPr>
          <p:cNvPr id="243" name="TextBox 242">
            <a:extLst>
              <a:ext uri="{FF2B5EF4-FFF2-40B4-BE49-F238E27FC236}">
                <a16:creationId xmlns:a16="http://schemas.microsoft.com/office/drawing/2014/main" id="{4A359FEB-A011-1991-4623-AE0759074C58}"/>
              </a:ext>
            </a:extLst>
          </p:cNvPr>
          <p:cNvSpPr txBox="1">
            <a:spLocks/>
          </p:cNvSpPr>
          <p:nvPr/>
        </p:nvSpPr>
        <p:spPr>
          <a:xfrm>
            <a:off x="8360411" y="3054157"/>
            <a:ext cx="3230879" cy="430887"/>
          </a:xfrm>
          <a:prstGeom prst="rect">
            <a:avLst/>
          </a:prstGeom>
        </p:spPr>
        <p:txBody>
          <a:bodyPr vert="horz" wrap="square" lIns="0" tIns="0" rIns="0" bIns="0" rtlCol="0" anchor="ctr" anchorCtr="0">
            <a:noAutofit/>
          </a:bodyPr>
          <a:lstStyle>
            <a:defPPr>
              <a:defRPr lang="en-US"/>
            </a:defPPr>
            <a:lvl1pPr marR="0" lvl="0" indent="0" algn="ctr" fontAlgn="auto">
              <a:lnSpc>
                <a:spcPct val="100000"/>
              </a:lnSpc>
              <a:spcBef>
                <a:spcPts val="300"/>
              </a:spcBef>
              <a:spcAft>
                <a:spcPts val="300"/>
              </a:spcAft>
              <a:buClr>
                <a:srgbClr val="302F34"/>
              </a:buClr>
              <a:buSzPct val="100000"/>
              <a:buFont typeface="Segoe UI" panose="020B0502040204020203" pitchFamily="34" charset="0"/>
              <a:buChar char="​"/>
              <a:tabLst/>
              <a:defRPr kumimoji="0" sz="1400" u="none" strike="noStrike" cap="none" spc="0" normalizeH="0" baseline="0">
                <a:ln>
                  <a:noFill/>
                </a:ln>
                <a:solidFill>
                  <a:srgbClr val="302F34"/>
                </a:solidFill>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en-GB" sz="1600" b="1" i="0" u="none" strike="noStrike" kern="0" cap="none" spc="0" normalizeH="0" baseline="0" noProof="0">
                <a:ln>
                  <a:noFill/>
                </a:ln>
                <a:solidFill>
                  <a:srgbClr val="0673A2"/>
                </a:solidFill>
                <a:effectLst/>
                <a:uLnTx/>
                <a:uFillTx/>
                <a:latin typeface="Roboto" pitchFamily="2" charset="0"/>
                <a:ea typeface="Roboto" pitchFamily="2" charset="0"/>
                <a:cs typeface="Arial" panose="020B0604020202020204" pitchFamily="34" charset="0"/>
                <a:sym typeface="Arial"/>
              </a:rPr>
              <a:t>BENEFIT DISTRIBUTION </a:t>
            </a:r>
            <a:br>
              <a:rPr kumimoji="0" lang="en-GB" sz="1600" b="1" i="0" u="none" strike="noStrike" kern="0" cap="none" spc="0" normalizeH="0" baseline="0" noProof="0">
                <a:ln>
                  <a:noFill/>
                </a:ln>
                <a:solidFill>
                  <a:srgbClr val="0673A2"/>
                </a:solidFill>
                <a:effectLst/>
                <a:uLnTx/>
                <a:uFillTx/>
                <a:latin typeface="Roboto" pitchFamily="2" charset="0"/>
                <a:ea typeface="Roboto" pitchFamily="2" charset="0"/>
                <a:cs typeface="Arial" panose="020B0604020202020204" pitchFamily="34" charset="0"/>
                <a:sym typeface="Arial"/>
              </a:rPr>
            </a:br>
            <a:r>
              <a:rPr kumimoji="0" lang="en-GB" sz="1600" b="1" i="0" u="none" strike="noStrike" kern="0" cap="none" spc="0" normalizeH="0" baseline="0" noProof="0">
                <a:ln>
                  <a:noFill/>
                </a:ln>
                <a:solidFill>
                  <a:srgbClr val="0673A2"/>
                </a:solidFill>
                <a:effectLst/>
                <a:uLnTx/>
                <a:uFillTx/>
                <a:latin typeface="Roboto" pitchFamily="2" charset="0"/>
                <a:ea typeface="Roboto" pitchFamily="2" charset="0"/>
                <a:cs typeface="Arial" panose="020B0604020202020204" pitchFamily="34" charset="0"/>
                <a:sym typeface="Arial"/>
              </a:rPr>
              <a:t>PER SDG INDICATOR</a:t>
            </a:r>
          </a:p>
        </p:txBody>
      </p:sp>
      <p:sp>
        <p:nvSpPr>
          <p:cNvPr id="244" name="Google Shape;1001;p19">
            <a:extLst>
              <a:ext uri="{FF2B5EF4-FFF2-40B4-BE49-F238E27FC236}">
                <a16:creationId xmlns:a16="http://schemas.microsoft.com/office/drawing/2014/main" id="{629FCA7D-25AA-FE48-375F-E65B655C5D98}"/>
              </a:ext>
            </a:extLst>
          </p:cNvPr>
          <p:cNvSpPr>
            <a:spLocks/>
          </p:cNvSpPr>
          <p:nvPr/>
        </p:nvSpPr>
        <p:spPr>
          <a:xfrm>
            <a:off x="4686300" y="3747945"/>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Georgia"/>
              </a:rPr>
              <a:t>79%</a:t>
            </a:r>
            <a:endPar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Arial"/>
            </a:endParaRPr>
          </a:p>
        </p:txBody>
      </p:sp>
      <p:sp>
        <p:nvSpPr>
          <p:cNvPr id="245" name="Google Shape;1001;p19">
            <a:extLst>
              <a:ext uri="{FF2B5EF4-FFF2-40B4-BE49-F238E27FC236}">
                <a16:creationId xmlns:a16="http://schemas.microsoft.com/office/drawing/2014/main" id="{FF172B6D-E4AF-6A7A-09AD-EA00152EDC0D}"/>
              </a:ext>
            </a:extLst>
          </p:cNvPr>
          <p:cNvSpPr>
            <a:spLocks/>
          </p:cNvSpPr>
          <p:nvPr/>
        </p:nvSpPr>
        <p:spPr>
          <a:xfrm>
            <a:off x="4686300" y="4344495"/>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Georgia"/>
              </a:rPr>
              <a:t>13%</a:t>
            </a:r>
            <a:endPar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Arial"/>
            </a:endParaRPr>
          </a:p>
        </p:txBody>
      </p:sp>
      <p:sp>
        <p:nvSpPr>
          <p:cNvPr id="246" name="Google Shape;1001;p19">
            <a:extLst>
              <a:ext uri="{FF2B5EF4-FFF2-40B4-BE49-F238E27FC236}">
                <a16:creationId xmlns:a16="http://schemas.microsoft.com/office/drawing/2014/main" id="{00050CA3-5F49-7D84-9515-3F5AA92AFFA7}"/>
              </a:ext>
            </a:extLst>
          </p:cNvPr>
          <p:cNvSpPr>
            <a:spLocks/>
          </p:cNvSpPr>
          <p:nvPr/>
        </p:nvSpPr>
        <p:spPr>
          <a:xfrm>
            <a:off x="4686300" y="4941045"/>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Georgia"/>
              </a:rPr>
              <a:t>3%</a:t>
            </a:r>
            <a:endPar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Arial"/>
            </a:endParaRPr>
          </a:p>
        </p:txBody>
      </p:sp>
      <p:sp>
        <p:nvSpPr>
          <p:cNvPr id="247" name="Google Shape;1001;p19">
            <a:extLst>
              <a:ext uri="{FF2B5EF4-FFF2-40B4-BE49-F238E27FC236}">
                <a16:creationId xmlns:a16="http://schemas.microsoft.com/office/drawing/2014/main" id="{60F2926B-8D86-4377-1764-58E01B146569}"/>
              </a:ext>
            </a:extLst>
          </p:cNvPr>
          <p:cNvSpPr>
            <a:spLocks/>
          </p:cNvSpPr>
          <p:nvPr/>
        </p:nvSpPr>
        <p:spPr>
          <a:xfrm>
            <a:off x="4686300" y="5537595"/>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Georgia"/>
              </a:rPr>
              <a:t>3%</a:t>
            </a:r>
            <a:endPar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Arial"/>
            </a:endParaRPr>
          </a:p>
        </p:txBody>
      </p:sp>
      <p:sp>
        <p:nvSpPr>
          <p:cNvPr id="248" name="Google Shape;1001;p19">
            <a:extLst>
              <a:ext uri="{FF2B5EF4-FFF2-40B4-BE49-F238E27FC236}">
                <a16:creationId xmlns:a16="http://schemas.microsoft.com/office/drawing/2014/main" id="{26DDEC87-B815-D908-1BCD-B3266E9B8D78}"/>
              </a:ext>
            </a:extLst>
          </p:cNvPr>
          <p:cNvSpPr>
            <a:spLocks/>
          </p:cNvSpPr>
          <p:nvPr/>
        </p:nvSpPr>
        <p:spPr>
          <a:xfrm>
            <a:off x="4686300" y="6134145"/>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Georgia"/>
              </a:rPr>
              <a:t>1%</a:t>
            </a:r>
            <a:endParaRPr kumimoji="0" lang="en-GB" sz="2800" b="1" i="0" u="none" strike="noStrike" kern="1200" cap="none" spc="0" normalizeH="0" baseline="0" noProof="0">
              <a:ln>
                <a:noFill/>
              </a:ln>
              <a:solidFill>
                <a:srgbClr val="C0504D"/>
              </a:solidFill>
              <a:effectLst/>
              <a:uLnTx/>
              <a:uFillTx/>
              <a:latin typeface="Azo Sans Bk" panose="02000000000000000000" pitchFamily="2" charset="0"/>
              <a:ea typeface="+mn-ea"/>
              <a:cs typeface="Arial"/>
              <a:sym typeface="Arial"/>
            </a:endParaRPr>
          </a:p>
        </p:txBody>
      </p:sp>
      <p:sp>
        <p:nvSpPr>
          <p:cNvPr id="249" name="TextBox 248">
            <a:extLst>
              <a:ext uri="{FF2B5EF4-FFF2-40B4-BE49-F238E27FC236}">
                <a16:creationId xmlns:a16="http://schemas.microsoft.com/office/drawing/2014/main" id="{536471F4-F2CD-077E-C29F-560906CE5D4E}"/>
              </a:ext>
            </a:extLst>
          </p:cNvPr>
          <p:cNvSpPr txBox="1">
            <a:spLocks/>
          </p:cNvSpPr>
          <p:nvPr/>
        </p:nvSpPr>
        <p:spPr>
          <a:xfrm>
            <a:off x="6215100" y="3747945"/>
            <a:ext cx="16030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200" u="none" strike="noStrike" cap="none" spc="0" normalizeH="0" baseline="0">
                <a:ln>
                  <a:noFill/>
                </a:ln>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rPr>
              <a:t>Young </a:t>
            </a:r>
            <a:r>
              <a:rPr kumimoji="0" lang="it-IT" sz="1200" b="0" i="0" u="none" strike="noStrike" kern="0" cap="none" spc="0" normalizeH="0" baseline="0" noProof="0" err="1">
                <a:ln>
                  <a:noFill/>
                </a:ln>
                <a:solidFill>
                  <a:srgbClr val="000000"/>
                </a:solidFill>
                <a:effectLst/>
                <a:uLnTx/>
                <a:uFillTx/>
                <a:latin typeface="Roboto" pitchFamily="2" charset="0"/>
                <a:ea typeface="Roboto" pitchFamily="2" charset="0"/>
                <a:cs typeface="Arial" panose="020B0604020202020204" pitchFamily="34" charset="0"/>
                <a:sym typeface="Arial"/>
              </a:rPr>
              <a:t>unemployed</a:t>
            </a:r>
            <a:endParaRPr kumimoji="0" lang="en-GB"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endParaRPr>
          </a:p>
        </p:txBody>
      </p:sp>
      <p:sp>
        <p:nvSpPr>
          <p:cNvPr id="250" name="TextBox 249">
            <a:extLst>
              <a:ext uri="{FF2B5EF4-FFF2-40B4-BE49-F238E27FC236}">
                <a16:creationId xmlns:a16="http://schemas.microsoft.com/office/drawing/2014/main" id="{2C1BC929-01C3-6F0D-0669-0870664D6B6E}"/>
              </a:ext>
            </a:extLst>
          </p:cNvPr>
          <p:cNvSpPr txBox="1">
            <a:spLocks/>
          </p:cNvSpPr>
          <p:nvPr/>
        </p:nvSpPr>
        <p:spPr>
          <a:xfrm>
            <a:off x="6215100" y="4344495"/>
            <a:ext cx="16030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200" u="none" strike="noStrike" cap="none" spc="0" normalizeH="0" baseline="0">
                <a:ln>
                  <a:noFill/>
                </a:ln>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rPr>
              <a:t>Society, community, and </a:t>
            </a:r>
            <a:r>
              <a:rPr kumimoji="0" lang="it-IT" sz="1200" b="0" i="0" u="none" strike="noStrike" kern="0" cap="none" spc="0" normalizeH="0" baseline="0" noProof="0" err="1">
                <a:ln>
                  <a:noFill/>
                </a:ln>
                <a:solidFill>
                  <a:srgbClr val="000000"/>
                </a:solidFill>
                <a:effectLst/>
                <a:uLnTx/>
                <a:uFillTx/>
                <a:latin typeface="Roboto" pitchFamily="2" charset="0"/>
                <a:ea typeface="Roboto" pitchFamily="2" charset="0"/>
                <a:cs typeface="Arial" panose="020B0604020202020204" pitchFamily="34" charset="0"/>
                <a:sym typeface="Arial"/>
              </a:rPr>
              <a:t>territory</a:t>
            </a:r>
            <a:endParaRPr kumimoji="0" lang="en-GB"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endParaRPr>
          </a:p>
        </p:txBody>
      </p:sp>
      <p:pic>
        <p:nvPicPr>
          <p:cNvPr id="251" name="Picture 250">
            <a:extLst>
              <a:ext uri="{FF2B5EF4-FFF2-40B4-BE49-F238E27FC236}">
                <a16:creationId xmlns:a16="http://schemas.microsoft.com/office/drawing/2014/main" id="{644B16AD-367A-AF04-9DBE-BF56F97EE373}"/>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5774337" y="3797004"/>
            <a:ext cx="329875" cy="328994"/>
          </a:xfrm>
          <a:prstGeom prst="rect">
            <a:avLst/>
          </a:prstGeom>
        </p:spPr>
      </p:pic>
      <p:sp>
        <p:nvSpPr>
          <p:cNvPr id="252" name="TextBox 251">
            <a:extLst>
              <a:ext uri="{FF2B5EF4-FFF2-40B4-BE49-F238E27FC236}">
                <a16:creationId xmlns:a16="http://schemas.microsoft.com/office/drawing/2014/main" id="{FC98F2DF-7BB2-3A5D-9406-FA30E7FEDDEE}"/>
              </a:ext>
            </a:extLst>
          </p:cNvPr>
          <p:cNvSpPr txBox="1">
            <a:spLocks/>
          </p:cNvSpPr>
          <p:nvPr/>
        </p:nvSpPr>
        <p:spPr>
          <a:xfrm>
            <a:off x="6215100" y="4941045"/>
            <a:ext cx="16030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200" u="none" strike="noStrike" cap="none" spc="0" normalizeH="0" baseline="0">
                <a:ln>
                  <a:noFill/>
                </a:ln>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err="1">
                <a:ln>
                  <a:noFill/>
                </a:ln>
                <a:solidFill>
                  <a:srgbClr val="000000"/>
                </a:solidFill>
                <a:effectLst/>
                <a:uLnTx/>
                <a:uFillTx/>
                <a:latin typeface="Roboto" pitchFamily="2" charset="0"/>
                <a:ea typeface="Roboto" pitchFamily="2" charset="0"/>
                <a:cs typeface="Arial" panose="020B0604020202020204" pitchFamily="34" charset="0"/>
                <a:sym typeface="Arial"/>
              </a:rPr>
              <a:t>Entrepreneurs</a:t>
            </a:r>
            <a:r>
              <a:rPr kumimoji="0" lang="it-IT"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rPr>
              <a:t> and companies</a:t>
            </a:r>
            <a:endParaRPr kumimoji="0" lang="en-GB"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endParaRPr>
          </a:p>
        </p:txBody>
      </p:sp>
      <p:sp>
        <p:nvSpPr>
          <p:cNvPr id="253" name="TextBox 252">
            <a:extLst>
              <a:ext uri="{FF2B5EF4-FFF2-40B4-BE49-F238E27FC236}">
                <a16:creationId xmlns:a16="http://schemas.microsoft.com/office/drawing/2014/main" id="{F3647EB8-09D5-8AD8-FA62-3A7112E5F997}"/>
              </a:ext>
            </a:extLst>
          </p:cNvPr>
          <p:cNvSpPr txBox="1">
            <a:spLocks/>
          </p:cNvSpPr>
          <p:nvPr/>
        </p:nvSpPr>
        <p:spPr>
          <a:xfrm>
            <a:off x="6215100" y="5537595"/>
            <a:ext cx="16030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200" u="none" strike="noStrike" cap="none" spc="0" normalizeH="0" baseline="0">
                <a:ln>
                  <a:noFill/>
                </a:ln>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09090B"/>
                </a:solidFill>
                <a:effectLst/>
                <a:uLnTx/>
                <a:uFillTx/>
                <a:latin typeface="Roboto" pitchFamily="2" charset="0"/>
                <a:ea typeface="Roboto" pitchFamily="2" charset="0"/>
                <a:cs typeface="Arial" panose="020B0604020202020204" pitchFamily="34" charset="0"/>
                <a:sym typeface="Arial"/>
              </a:rPr>
              <a:t>Families of </a:t>
            </a:r>
            <a:r>
              <a:rPr kumimoji="0" lang="it-IT" sz="1200" b="0" i="0" u="none" strike="noStrike" kern="0" cap="none" spc="0" normalizeH="0" baseline="0" noProof="0" err="1">
                <a:ln>
                  <a:noFill/>
                </a:ln>
                <a:solidFill>
                  <a:srgbClr val="09090B"/>
                </a:solidFill>
                <a:effectLst/>
                <a:uLnTx/>
                <a:uFillTx/>
                <a:latin typeface="Roboto" pitchFamily="2" charset="0"/>
                <a:ea typeface="Roboto" pitchFamily="2" charset="0"/>
                <a:cs typeface="Arial" panose="020B0604020202020204" pitchFamily="34" charset="0"/>
                <a:sym typeface="Arial"/>
              </a:rPr>
              <a:t>young</a:t>
            </a:r>
            <a:r>
              <a:rPr kumimoji="0" lang="it-IT" sz="1200" b="0" i="0" u="none" strike="noStrike" kern="0" cap="none" spc="0" normalizeH="0" baseline="0" noProof="0">
                <a:ln>
                  <a:noFill/>
                </a:ln>
                <a:solidFill>
                  <a:srgbClr val="09090B"/>
                </a:solidFill>
                <a:effectLst/>
                <a:uLnTx/>
                <a:uFillTx/>
                <a:latin typeface="Roboto" pitchFamily="2" charset="0"/>
                <a:ea typeface="Roboto" pitchFamily="2" charset="0"/>
                <a:cs typeface="Arial" panose="020B0604020202020204" pitchFamily="34" charset="0"/>
                <a:sym typeface="Arial"/>
              </a:rPr>
              <a:t> </a:t>
            </a:r>
            <a:r>
              <a:rPr kumimoji="0" lang="it-IT" sz="1200" b="0" i="0" u="none" strike="noStrike" kern="0" cap="none" spc="0" normalizeH="0" baseline="0" noProof="0" err="1">
                <a:ln>
                  <a:noFill/>
                </a:ln>
                <a:solidFill>
                  <a:srgbClr val="09090B"/>
                </a:solidFill>
                <a:effectLst/>
                <a:uLnTx/>
                <a:uFillTx/>
                <a:latin typeface="Roboto" pitchFamily="2" charset="0"/>
                <a:ea typeface="Roboto" pitchFamily="2" charset="0"/>
                <a:cs typeface="Arial" panose="020B0604020202020204" pitchFamily="34" charset="0"/>
                <a:sym typeface="Arial"/>
              </a:rPr>
              <a:t>unemployed</a:t>
            </a:r>
            <a:endParaRPr kumimoji="0" lang="en-GB" sz="1200" b="0" i="0" u="none" strike="noStrike" kern="0" cap="none" spc="0" normalizeH="0" baseline="0" noProof="0">
              <a:ln>
                <a:noFill/>
              </a:ln>
              <a:solidFill>
                <a:srgbClr val="000000"/>
              </a:solidFill>
              <a:effectLst/>
              <a:uLnTx/>
              <a:uFillTx/>
              <a:latin typeface="Roboto" pitchFamily="2" charset="0"/>
              <a:ea typeface="Roboto" pitchFamily="2" charset="0"/>
              <a:cs typeface="Arial" panose="020B0604020202020204" pitchFamily="34" charset="0"/>
              <a:sym typeface="Arial"/>
            </a:endParaRPr>
          </a:p>
        </p:txBody>
      </p:sp>
      <p:sp>
        <p:nvSpPr>
          <p:cNvPr id="254" name="TextBox 253">
            <a:extLst>
              <a:ext uri="{FF2B5EF4-FFF2-40B4-BE49-F238E27FC236}">
                <a16:creationId xmlns:a16="http://schemas.microsoft.com/office/drawing/2014/main" id="{77A11160-AD43-C7C8-5BD9-6209AC3867ED}"/>
              </a:ext>
            </a:extLst>
          </p:cNvPr>
          <p:cNvSpPr txBox="1">
            <a:spLocks/>
          </p:cNvSpPr>
          <p:nvPr/>
        </p:nvSpPr>
        <p:spPr>
          <a:xfrm>
            <a:off x="6215100" y="6134145"/>
            <a:ext cx="1603020" cy="427112"/>
          </a:xfrm>
          <a:prstGeom prst="rect">
            <a:avLst/>
          </a:prstGeom>
        </p:spPr>
        <p:txBody>
          <a:bodyPr vert="horz" wrap="square" lIns="0" tIns="0" rIns="0" bIns="0" rtlCol="0" anchor="ctr" anchorCtr="0">
            <a:noAutofit/>
          </a:bodyPr>
          <a:lstStyle>
            <a:defPPr>
              <a:defRPr lang="en-US"/>
            </a:defPPr>
            <a:lvl1pPr marR="0" lvl="0" indent="0" algn="ctr" fontAlgn="auto">
              <a:lnSpc>
                <a:spcPct val="100000"/>
              </a:lnSpc>
              <a:spcBef>
                <a:spcPts val="300"/>
              </a:spcBef>
              <a:spcAft>
                <a:spcPts val="300"/>
              </a:spcAft>
              <a:buClr>
                <a:srgbClr val="302F34"/>
              </a:buClr>
              <a:buSzPct val="100000"/>
              <a:buFont typeface="Segoe UI" panose="020B0502040204020203" pitchFamily="34" charset="0"/>
              <a:buChar char="​"/>
              <a:tabLst/>
              <a:defRPr kumimoji="0" sz="1400" u="none" strike="noStrike" cap="none" spc="0" normalizeH="0" baseline="0">
                <a:ln>
                  <a:noFill/>
                </a:ln>
                <a:solidFill>
                  <a:srgbClr val="302F34"/>
                </a:solidFill>
                <a:effectLst/>
                <a:uLnTx/>
                <a:uFillTx/>
                <a:latin typeface="Roboto"/>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09090B"/>
                </a:solidFill>
                <a:effectLst/>
                <a:uLnTx/>
                <a:uFillTx/>
                <a:latin typeface="Roboto" pitchFamily="2" charset="0"/>
                <a:ea typeface="Roboto" pitchFamily="2" charset="0"/>
                <a:cs typeface="Arial" panose="020B0604020202020204" pitchFamily="34" charset="0"/>
                <a:sym typeface="Arial"/>
              </a:rPr>
              <a:t>Trainers</a:t>
            </a:r>
            <a:endParaRPr kumimoji="0" lang="en-GB" sz="1200" b="0" i="0" u="none" strike="noStrike" kern="0" cap="none" spc="0" normalizeH="0" baseline="0" noProof="0">
              <a:ln>
                <a:noFill/>
              </a:ln>
              <a:solidFill>
                <a:prstClr val="black"/>
              </a:solidFill>
              <a:effectLst/>
              <a:uLnTx/>
              <a:uFillTx/>
              <a:latin typeface="Roboto" pitchFamily="2" charset="0"/>
              <a:ea typeface="Roboto" pitchFamily="2" charset="0"/>
              <a:cs typeface="Arial" panose="020B0604020202020204" pitchFamily="34" charset="0"/>
              <a:sym typeface="Arial"/>
            </a:endParaRPr>
          </a:p>
        </p:txBody>
      </p:sp>
      <p:cxnSp>
        <p:nvCxnSpPr>
          <p:cNvPr id="255" name="Straight Connector 254">
            <a:extLst>
              <a:ext uri="{FF2B5EF4-FFF2-40B4-BE49-F238E27FC236}">
                <a16:creationId xmlns:a16="http://schemas.microsoft.com/office/drawing/2014/main" id="{9DC20468-D8A7-07D0-1FE1-C555F699605D}"/>
              </a:ext>
            </a:extLst>
          </p:cNvPr>
          <p:cNvCxnSpPr>
            <a:cxnSpLocks/>
          </p:cNvCxnSpPr>
          <p:nvPr/>
        </p:nvCxnSpPr>
        <p:spPr>
          <a:xfrm>
            <a:off x="4607561" y="4259776"/>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pic>
        <p:nvPicPr>
          <p:cNvPr id="257" name="Picture 256">
            <a:extLst>
              <a:ext uri="{FF2B5EF4-FFF2-40B4-BE49-F238E27FC236}">
                <a16:creationId xmlns:a16="http://schemas.microsoft.com/office/drawing/2014/main" id="{F0B552C7-1855-D46C-7ADA-0A8CA03F99D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774337" y="4393554"/>
            <a:ext cx="329875" cy="328994"/>
          </a:xfrm>
          <a:prstGeom prst="rect">
            <a:avLst/>
          </a:prstGeom>
        </p:spPr>
      </p:pic>
      <p:pic>
        <p:nvPicPr>
          <p:cNvPr id="258" name="Picture 257">
            <a:extLst>
              <a:ext uri="{FF2B5EF4-FFF2-40B4-BE49-F238E27FC236}">
                <a16:creationId xmlns:a16="http://schemas.microsoft.com/office/drawing/2014/main" id="{FC364761-F437-A98A-CB75-9202555C4AA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774337" y="4990104"/>
            <a:ext cx="329875" cy="328994"/>
          </a:xfrm>
          <a:prstGeom prst="rect">
            <a:avLst/>
          </a:prstGeom>
        </p:spPr>
      </p:pic>
      <p:pic>
        <p:nvPicPr>
          <p:cNvPr id="259" name="Picture 258">
            <a:extLst>
              <a:ext uri="{FF2B5EF4-FFF2-40B4-BE49-F238E27FC236}">
                <a16:creationId xmlns:a16="http://schemas.microsoft.com/office/drawing/2014/main" id="{4192E54B-0A44-A027-0C7F-B8562AF2E0E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774337" y="5586654"/>
            <a:ext cx="329875" cy="328994"/>
          </a:xfrm>
          <a:prstGeom prst="rect">
            <a:avLst/>
          </a:prstGeom>
        </p:spPr>
      </p:pic>
      <p:pic>
        <p:nvPicPr>
          <p:cNvPr id="260" name="Picture 259">
            <a:extLst>
              <a:ext uri="{FF2B5EF4-FFF2-40B4-BE49-F238E27FC236}">
                <a16:creationId xmlns:a16="http://schemas.microsoft.com/office/drawing/2014/main" id="{C19839B4-3A8C-0666-5722-E8B43195A70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774337" y="6183204"/>
            <a:ext cx="329875" cy="328994"/>
          </a:xfrm>
          <a:prstGeom prst="rect">
            <a:avLst/>
          </a:prstGeom>
        </p:spPr>
      </p:pic>
      <p:cxnSp>
        <p:nvCxnSpPr>
          <p:cNvPr id="261" name="Straight Connector 260">
            <a:extLst>
              <a:ext uri="{FF2B5EF4-FFF2-40B4-BE49-F238E27FC236}">
                <a16:creationId xmlns:a16="http://schemas.microsoft.com/office/drawing/2014/main" id="{F0D78236-20F9-9341-C03D-A774C46624B9}"/>
              </a:ext>
            </a:extLst>
          </p:cNvPr>
          <p:cNvCxnSpPr>
            <a:cxnSpLocks/>
          </p:cNvCxnSpPr>
          <p:nvPr/>
        </p:nvCxnSpPr>
        <p:spPr>
          <a:xfrm>
            <a:off x="4607561" y="4856326"/>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D7EA9734-BAA7-0DC7-9C5F-BC08E1B837E7}"/>
              </a:ext>
            </a:extLst>
          </p:cNvPr>
          <p:cNvCxnSpPr>
            <a:cxnSpLocks/>
          </p:cNvCxnSpPr>
          <p:nvPr/>
        </p:nvCxnSpPr>
        <p:spPr>
          <a:xfrm>
            <a:off x="4607561" y="5452876"/>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68B9F92-630A-238B-E85F-9DAB04113384}"/>
              </a:ext>
            </a:extLst>
          </p:cNvPr>
          <p:cNvCxnSpPr>
            <a:cxnSpLocks/>
          </p:cNvCxnSpPr>
          <p:nvPr/>
        </p:nvCxnSpPr>
        <p:spPr>
          <a:xfrm>
            <a:off x="4607561" y="6049426"/>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64" name="Google Shape;1001;p19">
            <a:extLst>
              <a:ext uri="{FF2B5EF4-FFF2-40B4-BE49-F238E27FC236}">
                <a16:creationId xmlns:a16="http://schemas.microsoft.com/office/drawing/2014/main" id="{83497AE8-B64C-75DE-6CDA-7F49FB4649AF}"/>
              </a:ext>
            </a:extLst>
          </p:cNvPr>
          <p:cNvSpPr>
            <a:spLocks/>
          </p:cNvSpPr>
          <p:nvPr/>
        </p:nvSpPr>
        <p:spPr>
          <a:xfrm>
            <a:off x="8360411" y="3747945"/>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8F1737"/>
                </a:solidFill>
                <a:effectLst/>
                <a:uLnTx/>
                <a:uFillTx/>
                <a:latin typeface="Azo Sans Bk" panose="02000000000000000000" pitchFamily="2" charset="0"/>
                <a:ea typeface="+mn-ea"/>
                <a:cs typeface="Arial"/>
                <a:sym typeface="Georgia"/>
              </a:rPr>
              <a:t>45%</a:t>
            </a:r>
            <a:endParaRPr kumimoji="0" lang="en-GB" sz="2800" b="1" i="0" u="none" strike="noStrike" kern="1200" cap="none" spc="0" normalizeH="0" baseline="0" noProof="0">
              <a:ln>
                <a:noFill/>
              </a:ln>
              <a:solidFill>
                <a:srgbClr val="8F1737"/>
              </a:solidFill>
              <a:effectLst/>
              <a:uLnTx/>
              <a:uFillTx/>
              <a:latin typeface="Azo Sans Bk" panose="02000000000000000000" pitchFamily="2" charset="0"/>
              <a:ea typeface="+mn-ea"/>
              <a:cs typeface="Arial"/>
              <a:sym typeface="Arial"/>
            </a:endParaRPr>
          </a:p>
        </p:txBody>
      </p:sp>
      <p:sp>
        <p:nvSpPr>
          <p:cNvPr id="265" name="Google Shape;1001;p19">
            <a:extLst>
              <a:ext uri="{FF2B5EF4-FFF2-40B4-BE49-F238E27FC236}">
                <a16:creationId xmlns:a16="http://schemas.microsoft.com/office/drawing/2014/main" id="{3B90B02E-77A1-35E5-1C60-10017E054095}"/>
              </a:ext>
            </a:extLst>
          </p:cNvPr>
          <p:cNvSpPr>
            <a:spLocks/>
          </p:cNvSpPr>
          <p:nvPr/>
        </p:nvSpPr>
        <p:spPr>
          <a:xfrm>
            <a:off x="8360411" y="4222741"/>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C21F33"/>
                </a:solidFill>
                <a:effectLst/>
                <a:uLnTx/>
                <a:uFillTx/>
                <a:latin typeface="Azo Sans Bk" panose="02000000000000000000" pitchFamily="2" charset="0"/>
                <a:ea typeface="+mn-ea"/>
                <a:cs typeface="Arial"/>
                <a:sym typeface="Georgia"/>
              </a:rPr>
              <a:t>25%</a:t>
            </a:r>
            <a:endParaRPr kumimoji="0" lang="en-GB" sz="2800" b="1" i="0" u="none" strike="noStrike" kern="1200" cap="none" spc="0" normalizeH="0" baseline="0" noProof="0">
              <a:ln>
                <a:noFill/>
              </a:ln>
              <a:solidFill>
                <a:srgbClr val="C21F33"/>
              </a:solidFill>
              <a:effectLst/>
              <a:uLnTx/>
              <a:uFillTx/>
              <a:latin typeface="Azo Sans Bk" panose="02000000000000000000" pitchFamily="2" charset="0"/>
              <a:ea typeface="+mn-ea"/>
              <a:cs typeface="Arial"/>
              <a:sym typeface="Arial"/>
            </a:endParaRPr>
          </a:p>
        </p:txBody>
      </p:sp>
      <p:sp>
        <p:nvSpPr>
          <p:cNvPr id="266" name="Google Shape;1001;p19">
            <a:extLst>
              <a:ext uri="{FF2B5EF4-FFF2-40B4-BE49-F238E27FC236}">
                <a16:creationId xmlns:a16="http://schemas.microsoft.com/office/drawing/2014/main" id="{07E24213-6652-C6FB-1F8D-E59AF60685AA}"/>
              </a:ext>
            </a:extLst>
          </p:cNvPr>
          <p:cNvSpPr>
            <a:spLocks/>
          </p:cNvSpPr>
          <p:nvPr/>
        </p:nvSpPr>
        <p:spPr>
          <a:xfrm>
            <a:off x="8360411" y="4699981"/>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EB1C2C"/>
                </a:solidFill>
                <a:effectLst/>
                <a:uLnTx/>
                <a:uFillTx/>
                <a:latin typeface="Azo Sans Bk" panose="02000000000000000000" pitchFamily="2" charset="0"/>
                <a:ea typeface="+mn-ea"/>
                <a:cs typeface="Arial"/>
                <a:sym typeface="Georgia"/>
              </a:rPr>
              <a:t>20%</a:t>
            </a:r>
            <a:endParaRPr kumimoji="0" lang="en-GB" sz="2800" b="1" i="0" u="none" strike="noStrike" kern="1200" cap="none" spc="0" normalizeH="0" baseline="0" noProof="0">
              <a:ln>
                <a:noFill/>
              </a:ln>
              <a:solidFill>
                <a:srgbClr val="EB1C2C"/>
              </a:solidFill>
              <a:effectLst/>
              <a:uLnTx/>
              <a:uFillTx/>
              <a:latin typeface="Azo Sans Bk" panose="02000000000000000000" pitchFamily="2" charset="0"/>
              <a:ea typeface="+mn-ea"/>
              <a:cs typeface="Arial"/>
              <a:sym typeface="Arial"/>
            </a:endParaRPr>
          </a:p>
        </p:txBody>
      </p:sp>
      <p:sp>
        <p:nvSpPr>
          <p:cNvPr id="267" name="Google Shape;1001;p19">
            <a:extLst>
              <a:ext uri="{FF2B5EF4-FFF2-40B4-BE49-F238E27FC236}">
                <a16:creationId xmlns:a16="http://schemas.microsoft.com/office/drawing/2014/main" id="{E223E28A-5600-321A-FF9E-1F563916C2D3}"/>
              </a:ext>
            </a:extLst>
          </p:cNvPr>
          <p:cNvSpPr>
            <a:spLocks/>
          </p:cNvSpPr>
          <p:nvPr/>
        </p:nvSpPr>
        <p:spPr>
          <a:xfrm>
            <a:off x="8360411" y="5177221"/>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F36D24"/>
                </a:solidFill>
                <a:effectLst/>
                <a:uLnTx/>
                <a:uFillTx/>
                <a:latin typeface="Azo Sans Bk" panose="02000000000000000000" pitchFamily="2" charset="0"/>
                <a:ea typeface="+mn-ea"/>
                <a:cs typeface="Arial"/>
                <a:sym typeface="Georgia"/>
              </a:rPr>
              <a:t>5%</a:t>
            </a:r>
            <a:endParaRPr kumimoji="0" lang="en-GB" sz="2800" b="1" i="0" u="none" strike="noStrike" kern="1200" cap="none" spc="0" normalizeH="0" baseline="0" noProof="0">
              <a:ln>
                <a:noFill/>
              </a:ln>
              <a:solidFill>
                <a:srgbClr val="F36D24"/>
              </a:solidFill>
              <a:effectLst/>
              <a:uLnTx/>
              <a:uFillTx/>
              <a:latin typeface="Azo Sans Bk" panose="02000000000000000000" pitchFamily="2" charset="0"/>
              <a:ea typeface="+mn-ea"/>
              <a:cs typeface="Arial"/>
              <a:sym typeface="Arial"/>
            </a:endParaRPr>
          </a:p>
        </p:txBody>
      </p:sp>
      <p:sp>
        <p:nvSpPr>
          <p:cNvPr id="268" name="Google Shape;1001;p19">
            <a:extLst>
              <a:ext uri="{FF2B5EF4-FFF2-40B4-BE49-F238E27FC236}">
                <a16:creationId xmlns:a16="http://schemas.microsoft.com/office/drawing/2014/main" id="{CC5322D2-9104-C338-CABF-F6089CD04502}"/>
              </a:ext>
            </a:extLst>
          </p:cNvPr>
          <p:cNvSpPr>
            <a:spLocks/>
          </p:cNvSpPr>
          <p:nvPr/>
        </p:nvSpPr>
        <p:spPr>
          <a:xfrm>
            <a:off x="8360411" y="5654461"/>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2C9B48"/>
                </a:solidFill>
                <a:effectLst/>
                <a:uLnTx/>
                <a:uFillTx/>
                <a:latin typeface="Azo Sans Bk" panose="02000000000000000000" pitchFamily="2" charset="0"/>
                <a:ea typeface="+mn-ea"/>
                <a:cs typeface="Arial"/>
                <a:sym typeface="Georgia"/>
              </a:rPr>
              <a:t>4%</a:t>
            </a:r>
            <a:endParaRPr kumimoji="0" lang="en-GB" sz="2800" b="1" i="0" u="none" strike="noStrike" kern="1200" cap="none" spc="0" normalizeH="0" baseline="0" noProof="0">
              <a:ln>
                <a:noFill/>
              </a:ln>
              <a:solidFill>
                <a:srgbClr val="2C9B48"/>
              </a:solidFill>
              <a:effectLst/>
              <a:uLnTx/>
              <a:uFillTx/>
              <a:latin typeface="Azo Sans Bk" panose="02000000000000000000" pitchFamily="2" charset="0"/>
              <a:ea typeface="+mn-ea"/>
              <a:cs typeface="Arial"/>
              <a:sym typeface="Arial"/>
            </a:endParaRPr>
          </a:p>
        </p:txBody>
      </p:sp>
      <p:sp>
        <p:nvSpPr>
          <p:cNvPr id="269" name="TextBox 268">
            <a:extLst>
              <a:ext uri="{FF2B5EF4-FFF2-40B4-BE49-F238E27FC236}">
                <a16:creationId xmlns:a16="http://schemas.microsoft.com/office/drawing/2014/main" id="{A5A761B1-B6D1-58E7-04D7-E4336893FA65}"/>
              </a:ext>
            </a:extLst>
          </p:cNvPr>
          <p:cNvSpPr txBox="1">
            <a:spLocks/>
          </p:cNvSpPr>
          <p:nvPr/>
        </p:nvSpPr>
        <p:spPr>
          <a:xfrm>
            <a:off x="9928861" y="3747945"/>
            <a:ext cx="16459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000" u="none" strike="noStrike" cap="none" spc="0" normalizeH="0" baseline="0">
                <a:ln>
                  <a:noFill/>
                </a:ln>
                <a:effectLst/>
                <a:uLnTx/>
                <a:uFillTx/>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en-US" sz="1200" b="0" i="0" u="none" strike="noStrike" kern="0" cap="none" spc="0" normalizeH="0" baseline="0" noProof="0">
                <a:ln>
                  <a:noFill/>
                </a:ln>
                <a:solidFill>
                  <a:srgbClr val="8F1737"/>
                </a:solidFill>
                <a:effectLst/>
                <a:uLnTx/>
                <a:uFillTx/>
                <a:latin typeface="Roboto" pitchFamily="2" charset="0"/>
                <a:ea typeface="Roboto" pitchFamily="2" charset="0"/>
                <a:cs typeface="Arial" panose="020B0604020202020204" pitchFamily="34" charset="0"/>
                <a:sym typeface="Arial"/>
              </a:rPr>
              <a:t>Decent work and economic growth</a:t>
            </a:r>
            <a:endParaRPr kumimoji="0" lang="en-GB" sz="1200" b="0" i="0" u="none" strike="noStrike" kern="0" cap="none" spc="0" normalizeH="0" baseline="0" noProof="0">
              <a:ln>
                <a:noFill/>
              </a:ln>
              <a:solidFill>
                <a:srgbClr val="8F1737"/>
              </a:solidFill>
              <a:effectLst/>
              <a:uLnTx/>
              <a:uFillTx/>
              <a:latin typeface="Roboto" pitchFamily="2" charset="0"/>
              <a:ea typeface="Roboto" pitchFamily="2" charset="0"/>
              <a:cs typeface="Arial" panose="020B0604020202020204" pitchFamily="34" charset="0"/>
              <a:sym typeface="Arial"/>
            </a:endParaRPr>
          </a:p>
        </p:txBody>
      </p:sp>
      <p:sp>
        <p:nvSpPr>
          <p:cNvPr id="270" name="TextBox 269">
            <a:extLst>
              <a:ext uri="{FF2B5EF4-FFF2-40B4-BE49-F238E27FC236}">
                <a16:creationId xmlns:a16="http://schemas.microsoft.com/office/drawing/2014/main" id="{AE289653-0E9C-5FF1-C3BE-A084E568B6BD}"/>
              </a:ext>
            </a:extLst>
          </p:cNvPr>
          <p:cNvSpPr txBox="1">
            <a:spLocks/>
          </p:cNvSpPr>
          <p:nvPr/>
        </p:nvSpPr>
        <p:spPr>
          <a:xfrm>
            <a:off x="9928861" y="4222741"/>
            <a:ext cx="16459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000" u="none" strike="noStrike" cap="none" spc="0" normalizeH="0" baseline="0">
                <a:ln>
                  <a:noFill/>
                </a:ln>
                <a:effectLst/>
                <a:uLnTx/>
                <a:uFillTx/>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C21F33"/>
                </a:solidFill>
                <a:effectLst/>
                <a:uLnTx/>
                <a:uFillTx/>
                <a:latin typeface="Roboto" pitchFamily="2" charset="0"/>
                <a:ea typeface="Roboto" pitchFamily="2" charset="0"/>
                <a:cs typeface="Arial" panose="020B0604020202020204" pitchFamily="34" charset="0"/>
                <a:sym typeface="Arial"/>
              </a:rPr>
              <a:t>Quality education</a:t>
            </a:r>
            <a:endParaRPr kumimoji="0" lang="en-GB" sz="1200" b="0" i="0" u="none" strike="noStrike" kern="0" cap="none" spc="0" normalizeH="0" baseline="0" noProof="0">
              <a:ln>
                <a:noFill/>
              </a:ln>
              <a:solidFill>
                <a:srgbClr val="C21F33"/>
              </a:solidFill>
              <a:effectLst/>
              <a:uLnTx/>
              <a:uFillTx/>
              <a:latin typeface="Roboto" pitchFamily="2" charset="0"/>
              <a:ea typeface="Roboto" pitchFamily="2" charset="0"/>
              <a:cs typeface="Arial" panose="020B0604020202020204" pitchFamily="34" charset="0"/>
              <a:sym typeface="Arial"/>
            </a:endParaRPr>
          </a:p>
        </p:txBody>
      </p:sp>
      <p:sp>
        <p:nvSpPr>
          <p:cNvPr id="271" name="TextBox 270">
            <a:extLst>
              <a:ext uri="{FF2B5EF4-FFF2-40B4-BE49-F238E27FC236}">
                <a16:creationId xmlns:a16="http://schemas.microsoft.com/office/drawing/2014/main" id="{AFCFB7CA-4FE5-95FD-A264-07511DEE3874}"/>
              </a:ext>
            </a:extLst>
          </p:cNvPr>
          <p:cNvSpPr txBox="1">
            <a:spLocks/>
          </p:cNvSpPr>
          <p:nvPr/>
        </p:nvSpPr>
        <p:spPr>
          <a:xfrm>
            <a:off x="9928861" y="4699981"/>
            <a:ext cx="16459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000" u="none" strike="noStrike" cap="none" spc="0" normalizeH="0" baseline="0">
                <a:ln>
                  <a:noFill/>
                </a:ln>
                <a:effectLst/>
                <a:uLnTx/>
                <a:uFillTx/>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EB1C2C"/>
                </a:solidFill>
                <a:effectLst/>
                <a:uLnTx/>
                <a:uFillTx/>
                <a:latin typeface="Roboto" pitchFamily="2" charset="0"/>
                <a:ea typeface="Roboto" pitchFamily="2" charset="0"/>
                <a:cs typeface="Arial" panose="020B0604020202020204" pitchFamily="34" charset="0"/>
                <a:sym typeface="Arial"/>
              </a:rPr>
              <a:t>No </a:t>
            </a:r>
            <a:r>
              <a:rPr kumimoji="0" lang="it-IT" sz="1200" b="0" i="0" u="none" strike="noStrike" kern="0" cap="none" spc="0" normalizeH="0" baseline="0" noProof="0" err="1">
                <a:ln>
                  <a:noFill/>
                </a:ln>
                <a:solidFill>
                  <a:srgbClr val="EB1C2C"/>
                </a:solidFill>
                <a:effectLst/>
                <a:uLnTx/>
                <a:uFillTx/>
                <a:latin typeface="Roboto" pitchFamily="2" charset="0"/>
                <a:ea typeface="Roboto" pitchFamily="2" charset="0"/>
                <a:cs typeface="Arial" panose="020B0604020202020204" pitchFamily="34" charset="0"/>
                <a:sym typeface="Arial"/>
              </a:rPr>
              <a:t>poverty</a:t>
            </a:r>
            <a:endParaRPr kumimoji="0" lang="en-GB" sz="1200" b="0" i="0" u="none" strike="noStrike" kern="0" cap="none" spc="0" normalizeH="0" baseline="0" noProof="0">
              <a:ln>
                <a:noFill/>
              </a:ln>
              <a:solidFill>
                <a:srgbClr val="EB1C2C"/>
              </a:solidFill>
              <a:effectLst/>
              <a:uLnTx/>
              <a:uFillTx/>
              <a:latin typeface="Roboto" pitchFamily="2" charset="0"/>
              <a:ea typeface="Roboto" pitchFamily="2" charset="0"/>
              <a:cs typeface="Arial" panose="020B0604020202020204" pitchFamily="34" charset="0"/>
              <a:sym typeface="Arial"/>
            </a:endParaRPr>
          </a:p>
        </p:txBody>
      </p:sp>
      <p:sp>
        <p:nvSpPr>
          <p:cNvPr id="272" name="TextBox 271">
            <a:extLst>
              <a:ext uri="{FF2B5EF4-FFF2-40B4-BE49-F238E27FC236}">
                <a16:creationId xmlns:a16="http://schemas.microsoft.com/office/drawing/2014/main" id="{67DCBC34-CC3A-5392-B1EA-5E51647CDC0A}"/>
              </a:ext>
            </a:extLst>
          </p:cNvPr>
          <p:cNvSpPr txBox="1">
            <a:spLocks/>
          </p:cNvSpPr>
          <p:nvPr/>
        </p:nvSpPr>
        <p:spPr>
          <a:xfrm>
            <a:off x="9928861" y="5177221"/>
            <a:ext cx="16459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000" u="none" strike="noStrike" cap="none" spc="0" normalizeH="0" baseline="0">
                <a:ln>
                  <a:noFill/>
                </a:ln>
                <a:effectLst/>
                <a:uLnTx/>
                <a:uFillTx/>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F36D24"/>
                </a:solidFill>
                <a:effectLst/>
                <a:uLnTx/>
                <a:uFillTx/>
                <a:latin typeface="Roboto" pitchFamily="2" charset="0"/>
                <a:ea typeface="Roboto" pitchFamily="2" charset="0"/>
                <a:cs typeface="Arial" panose="020B0604020202020204" pitchFamily="34" charset="0"/>
                <a:sym typeface="Arial"/>
              </a:rPr>
              <a:t>Industry, Innovation, and </a:t>
            </a:r>
            <a:r>
              <a:rPr kumimoji="0" lang="it-IT" sz="1200" b="0" i="0" u="none" strike="noStrike" kern="0" cap="none" spc="0" normalizeH="0" baseline="0" noProof="0" err="1">
                <a:ln>
                  <a:noFill/>
                </a:ln>
                <a:solidFill>
                  <a:srgbClr val="F36D24"/>
                </a:solidFill>
                <a:effectLst/>
                <a:uLnTx/>
                <a:uFillTx/>
                <a:latin typeface="Roboto" pitchFamily="2" charset="0"/>
                <a:ea typeface="Roboto" pitchFamily="2" charset="0"/>
                <a:cs typeface="Arial" panose="020B0604020202020204" pitchFamily="34" charset="0"/>
                <a:sym typeface="Arial"/>
              </a:rPr>
              <a:t>infrastructure</a:t>
            </a:r>
            <a:endParaRPr kumimoji="0" lang="en-GB" sz="1200" b="0" i="0" u="none" strike="noStrike" kern="0" cap="none" spc="0" normalizeH="0" baseline="0" noProof="0">
              <a:ln>
                <a:noFill/>
              </a:ln>
              <a:solidFill>
                <a:srgbClr val="F36D24"/>
              </a:solidFill>
              <a:effectLst/>
              <a:uLnTx/>
              <a:uFillTx/>
              <a:latin typeface="Roboto" pitchFamily="2" charset="0"/>
              <a:ea typeface="Roboto" pitchFamily="2" charset="0"/>
              <a:cs typeface="Arial" panose="020B0604020202020204" pitchFamily="34" charset="0"/>
              <a:sym typeface="Arial"/>
            </a:endParaRPr>
          </a:p>
        </p:txBody>
      </p:sp>
      <p:sp>
        <p:nvSpPr>
          <p:cNvPr id="273" name="TextBox 272">
            <a:extLst>
              <a:ext uri="{FF2B5EF4-FFF2-40B4-BE49-F238E27FC236}">
                <a16:creationId xmlns:a16="http://schemas.microsoft.com/office/drawing/2014/main" id="{017938D4-A61C-9260-CBD1-7AEB1E95F506}"/>
              </a:ext>
            </a:extLst>
          </p:cNvPr>
          <p:cNvSpPr txBox="1">
            <a:spLocks/>
          </p:cNvSpPr>
          <p:nvPr/>
        </p:nvSpPr>
        <p:spPr>
          <a:xfrm>
            <a:off x="9928861" y="5654461"/>
            <a:ext cx="16459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000" u="none" strike="noStrike" cap="none" spc="0" normalizeH="0" baseline="0">
                <a:ln>
                  <a:noFill/>
                </a:ln>
                <a:effectLst/>
                <a:uLnTx/>
                <a:uFillTx/>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a:ln>
                  <a:noFill/>
                </a:ln>
                <a:solidFill>
                  <a:srgbClr val="2C9B48"/>
                </a:solidFill>
                <a:effectLst/>
                <a:uLnTx/>
                <a:uFillTx/>
                <a:latin typeface="Roboto" pitchFamily="2" charset="0"/>
                <a:ea typeface="Roboto" pitchFamily="2" charset="0"/>
                <a:cs typeface="Arial" panose="020B0604020202020204" pitchFamily="34" charset="0"/>
                <a:sym typeface="Arial"/>
              </a:rPr>
              <a:t>Good health and </a:t>
            </a:r>
            <a:br>
              <a:rPr kumimoji="0" lang="it-IT" sz="1200" b="0" i="0" u="none" strike="noStrike" kern="0" cap="none" spc="0" normalizeH="0" baseline="0" noProof="0">
                <a:ln>
                  <a:noFill/>
                </a:ln>
                <a:solidFill>
                  <a:srgbClr val="2C9B48"/>
                </a:solidFill>
                <a:effectLst/>
                <a:uLnTx/>
                <a:uFillTx/>
                <a:latin typeface="Roboto" pitchFamily="2" charset="0"/>
                <a:ea typeface="Roboto" pitchFamily="2" charset="0"/>
                <a:cs typeface="Arial" panose="020B0604020202020204" pitchFamily="34" charset="0"/>
                <a:sym typeface="Arial"/>
              </a:rPr>
            </a:br>
            <a:r>
              <a:rPr kumimoji="0" lang="it-IT" sz="1200" b="0" i="0" u="none" strike="noStrike" kern="0" cap="none" spc="0" normalizeH="0" baseline="0" noProof="0" err="1">
                <a:ln>
                  <a:noFill/>
                </a:ln>
                <a:solidFill>
                  <a:srgbClr val="2C9B48"/>
                </a:solidFill>
                <a:effectLst/>
                <a:uLnTx/>
                <a:uFillTx/>
                <a:latin typeface="Roboto" pitchFamily="2" charset="0"/>
                <a:ea typeface="Roboto" pitchFamily="2" charset="0"/>
                <a:cs typeface="Arial" panose="020B0604020202020204" pitchFamily="34" charset="0"/>
                <a:sym typeface="Arial"/>
              </a:rPr>
              <a:t>well-being</a:t>
            </a:r>
            <a:endParaRPr kumimoji="0" lang="en-GB" sz="1200" b="0" i="0" u="none" strike="noStrike" kern="0" cap="none" spc="0" normalizeH="0" baseline="0" noProof="0">
              <a:ln>
                <a:noFill/>
              </a:ln>
              <a:solidFill>
                <a:srgbClr val="2C9B48"/>
              </a:solidFill>
              <a:effectLst/>
              <a:uLnTx/>
              <a:uFillTx/>
              <a:latin typeface="Roboto" pitchFamily="2" charset="0"/>
              <a:ea typeface="Roboto" pitchFamily="2" charset="0"/>
              <a:cs typeface="Arial" panose="020B0604020202020204" pitchFamily="34" charset="0"/>
              <a:sym typeface="Arial"/>
            </a:endParaRPr>
          </a:p>
        </p:txBody>
      </p:sp>
      <p:cxnSp>
        <p:nvCxnSpPr>
          <p:cNvPr id="274" name="Straight Connector 273">
            <a:extLst>
              <a:ext uri="{FF2B5EF4-FFF2-40B4-BE49-F238E27FC236}">
                <a16:creationId xmlns:a16="http://schemas.microsoft.com/office/drawing/2014/main" id="{0DA10597-1033-4DF2-C535-3C87FD798DF0}"/>
              </a:ext>
            </a:extLst>
          </p:cNvPr>
          <p:cNvCxnSpPr>
            <a:cxnSpLocks/>
          </p:cNvCxnSpPr>
          <p:nvPr/>
        </p:nvCxnSpPr>
        <p:spPr>
          <a:xfrm>
            <a:off x="8360411" y="4197677"/>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06BEC1B4-8F22-A856-3E5E-D16A0245E15A}"/>
              </a:ext>
            </a:extLst>
          </p:cNvPr>
          <p:cNvCxnSpPr>
            <a:cxnSpLocks/>
          </p:cNvCxnSpPr>
          <p:nvPr/>
        </p:nvCxnSpPr>
        <p:spPr>
          <a:xfrm>
            <a:off x="8360411" y="4674917"/>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9BBA8269-9245-4828-F5AC-DD32BEBF8FBD}"/>
              </a:ext>
            </a:extLst>
          </p:cNvPr>
          <p:cNvCxnSpPr>
            <a:cxnSpLocks/>
          </p:cNvCxnSpPr>
          <p:nvPr/>
        </p:nvCxnSpPr>
        <p:spPr>
          <a:xfrm>
            <a:off x="8360411" y="5152157"/>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B914F16C-7E1D-58C4-46FA-3F0EC8A86E06}"/>
              </a:ext>
            </a:extLst>
          </p:cNvPr>
          <p:cNvCxnSpPr>
            <a:cxnSpLocks/>
          </p:cNvCxnSpPr>
          <p:nvPr/>
        </p:nvCxnSpPr>
        <p:spPr>
          <a:xfrm>
            <a:off x="8360411" y="5629397"/>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78" name="Google Shape;1001;p19">
            <a:extLst>
              <a:ext uri="{FF2B5EF4-FFF2-40B4-BE49-F238E27FC236}">
                <a16:creationId xmlns:a16="http://schemas.microsoft.com/office/drawing/2014/main" id="{B1104151-293D-3661-96D6-EA2CCD66F0EC}"/>
              </a:ext>
            </a:extLst>
          </p:cNvPr>
          <p:cNvSpPr>
            <a:spLocks/>
          </p:cNvSpPr>
          <p:nvPr/>
        </p:nvSpPr>
        <p:spPr>
          <a:xfrm>
            <a:off x="8360411" y="6131701"/>
            <a:ext cx="894012" cy="427112"/>
          </a:xfrm>
          <a:prstGeom prst="rect">
            <a:avLst/>
          </a:prstGeom>
          <a:noFill/>
          <a:ln>
            <a:noFill/>
          </a:ln>
        </p:spPr>
        <p:txBody>
          <a:bodyPr spcFirstLastPara="1"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
                <a:srgbClr val="302F34"/>
              </a:buClr>
              <a:buSzPts val="3000"/>
              <a:buFontTx/>
              <a:buNone/>
              <a:tabLst/>
              <a:defRPr/>
            </a:pPr>
            <a:r>
              <a:rPr kumimoji="0" lang="en-GB" sz="2800" b="1" i="0" u="none" strike="noStrike" kern="1200" cap="none" spc="0" normalizeH="0" baseline="0" noProof="0">
                <a:ln>
                  <a:noFill/>
                </a:ln>
                <a:solidFill>
                  <a:srgbClr val="F99D25"/>
                </a:solidFill>
                <a:effectLst/>
                <a:uLnTx/>
                <a:uFillTx/>
                <a:latin typeface="Azo Sans Bk" panose="02000000000000000000" pitchFamily="2" charset="0"/>
                <a:ea typeface="+mn-ea"/>
                <a:cs typeface="Arial"/>
                <a:sym typeface="Georgia"/>
              </a:rPr>
              <a:t>1%</a:t>
            </a:r>
            <a:endParaRPr kumimoji="0" lang="en-GB" sz="2800" b="1" i="0" u="none" strike="noStrike" kern="1200" cap="none" spc="0" normalizeH="0" baseline="0" noProof="0">
              <a:ln>
                <a:noFill/>
              </a:ln>
              <a:solidFill>
                <a:srgbClr val="F99D25"/>
              </a:solidFill>
              <a:effectLst/>
              <a:uLnTx/>
              <a:uFillTx/>
              <a:latin typeface="Azo Sans Bk" panose="02000000000000000000" pitchFamily="2" charset="0"/>
              <a:ea typeface="+mn-ea"/>
              <a:cs typeface="Arial"/>
              <a:sym typeface="Arial"/>
            </a:endParaRPr>
          </a:p>
        </p:txBody>
      </p:sp>
      <p:sp>
        <p:nvSpPr>
          <p:cNvPr id="279" name="TextBox 278">
            <a:extLst>
              <a:ext uri="{FF2B5EF4-FFF2-40B4-BE49-F238E27FC236}">
                <a16:creationId xmlns:a16="http://schemas.microsoft.com/office/drawing/2014/main" id="{8FDD7D15-E81A-F6EC-F486-B7C2381E7BD0}"/>
              </a:ext>
            </a:extLst>
          </p:cNvPr>
          <p:cNvSpPr txBox="1">
            <a:spLocks/>
          </p:cNvSpPr>
          <p:nvPr/>
        </p:nvSpPr>
        <p:spPr>
          <a:xfrm>
            <a:off x="9928861" y="6131701"/>
            <a:ext cx="1645920" cy="427112"/>
          </a:xfrm>
          <a:prstGeom prst="rect">
            <a:avLst/>
          </a:prstGeom>
        </p:spPr>
        <p:txBody>
          <a:bodyPr vert="horz" wrap="square" lIns="0" tIns="0" rIns="0" bIns="0" rtlCol="0" anchor="ctr" anchorCtr="0">
            <a:noAutofit/>
          </a:bodyPr>
          <a:lstStyle>
            <a:defPPr>
              <a:defRPr lang="en-US"/>
            </a:defPPr>
            <a:lvl1pPr marR="0" lvl="0" indent="0" fontAlgn="auto">
              <a:lnSpc>
                <a:spcPct val="100000"/>
              </a:lnSpc>
              <a:spcBef>
                <a:spcPts val="300"/>
              </a:spcBef>
              <a:spcAft>
                <a:spcPts val="300"/>
              </a:spcAft>
              <a:buClr>
                <a:srgbClr val="302F34"/>
              </a:buClr>
              <a:buSzPct val="100000"/>
              <a:buFont typeface="Segoe UI" panose="020B0502040204020203" pitchFamily="34" charset="0"/>
              <a:buChar char="​"/>
              <a:tabLst/>
              <a:defRPr kumimoji="0" sz="1000" u="none" strike="noStrike" cap="none" spc="0" normalizeH="0" baseline="0">
                <a:ln>
                  <a:noFill/>
                </a:ln>
                <a:effectLst/>
                <a:uLnTx/>
                <a:uFillTx/>
                <a:cs typeface="Arial" panose="020B0604020202020204" pitchFamily="34" charset="0"/>
              </a:defRPr>
            </a:lvl1pPr>
            <a:lvl2pPr marL="287995" lvl="1" indent="-284395">
              <a:lnSpc>
                <a:spcPct val="100000"/>
              </a:lnSpc>
              <a:spcBef>
                <a:spcPts val="0"/>
              </a:spcBef>
              <a:spcAft>
                <a:spcPts val="300"/>
              </a:spcAft>
              <a:buClr>
                <a:schemeClr val="accent1"/>
              </a:buClr>
              <a:buSzPct val="125000"/>
              <a:buFont typeface="Arial" panose="020B0604020202020204" pitchFamily="34" charset="0"/>
              <a:buChar char="•"/>
              <a:defRPr sz="1600"/>
            </a:lvl2pPr>
            <a:lvl3pPr marL="442793" lvl="2" indent="-215997">
              <a:lnSpc>
                <a:spcPct val="100000"/>
              </a:lnSpc>
              <a:spcBef>
                <a:spcPts val="0"/>
              </a:spcBef>
              <a:spcAft>
                <a:spcPts val="300"/>
              </a:spcAft>
              <a:buClr>
                <a:schemeClr val="accent1"/>
              </a:buClr>
              <a:buSzPct val="110000"/>
              <a:buFont typeface="Arial" panose="020B0604020202020204" pitchFamily="34" charset="0"/>
              <a:buChar char="‒"/>
              <a:defRPr sz="1600"/>
            </a:lvl3pPr>
            <a:lvl4pPr marL="597590" lvl="3" indent="-151198">
              <a:lnSpc>
                <a:spcPct val="100000"/>
              </a:lnSpc>
              <a:spcBef>
                <a:spcPts val="0"/>
              </a:spcBef>
              <a:spcAft>
                <a:spcPts val="300"/>
              </a:spcAft>
              <a:buClr>
                <a:schemeClr val="accent1"/>
              </a:buClr>
              <a:buSzPct val="100000"/>
              <a:buFont typeface="Arial" panose="020B0604020202020204" pitchFamily="34" charset="0"/>
              <a:buChar char="•"/>
              <a:defRPr sz="1600"/>
            </a:lvl4pPr>
            <a:lvl5pPr marL="817187" lvl="4" indent="-147598">
              <a:lnSpc>
                <a:spcPct val="100000"/>
              </a:lnSpc>
              <a:spcBef>
                <a:spcPts val="0"/>
              </a:spcBef>
              <a:spcAft>
                <a:spcPts val="300"/>
              </a:spcAft>
              <a:buClr>
                <a:schemeClr val="accent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302F34"/>
              </a:buClr>
              <a:buSzPct val="100000"/>
              <a:buFont typeface="Segoe UI" panose="020B0502040204020203" pitchFamily="34" charset="0"/>
              <a:buChar char="​"/>
              <a:tabLst/>
              <a:defRPr/>
            </a:pPr>
            <a:r>
              <a:rPr kumimoji="0" lang="it-IT" sz="1200" b="0" i="0" u="none" strike="noStrike" kern="0" cap="none" spc="0" normalizeH="0" baseline="0" noProof="0" err="1">
                <a:ln>
                  <a:noFill/>
                </a:ln>
                <a:solidFill>
                  <a:srgbClr val="F99D25"/>
                </a:solidFill>
                <a:effectLst/>
                <a:uLnTx/>
                <a:uFillTx/>
                <a:latin typeface="Roboto" pitchFamily="2" charset="0"/>
                <a:ea typeface="Roboto" pitchFamily="2" charset="0"/>
                <a:cs typeface="Arial" panose="020B0604020202020204" pitchFamily="34" charset="0"/>
                <a:sym typeface="Arial"/>
              </a:rPr>
              <a:t>Sustainable</a:t>
            </a:r>
            <a:r>
              <a:rPr kumimoji="0" lang="it-IT" sz="1200" b="0" i="0" u="none" strike="noStrike" kern="0" cap="none" spc="0" normalizeH="0" baseline="0" noProof="0">
                <a:ln>
                  <a:noFill/>
                </a:ln>
                <a:solidFill>
                  <a:srgbClr val="F99D25"/>
                </a:solidFill>
                <a:effectLst/>
                <a:uLnTx/>
                <a:uFillTx/>
                <a:latin typeface="Roboto" pitchFamily="2" charset="0"/>
                <a:ea typeface="Roboto" pitchFamily="2" charset="0"/>
                <a:cs typeface="Arial" panose="020B0604020202020204" pitchFamily="34" charset="0"/>
                <a:sym typeface="Arial"/>
              </a:rPr>
              <a:t> cities and communities</a:t>
            </a:r>
            <a:endParaRPr kumimoji="0" lang="en-GB" sz="1200" b="0" i="0" u="none" strike="noStrike" kern="0" cap="none" spc="0" normalizeH="0" baseline="0" noProof="0">
              <a:ln>
                <a:noFill/>
              </a:ln>
              <a:solidFill>
                <a:srgbClr val="F99D25"/>
              </a:solidFill>
              <a:effectLst/>
              <a:uLnTx/>
              <a:uFillTx/>
              <a:latin typeface="Roboto" pitchFamily="2" charset="0"/>
              <a:ea typeface="Roboto" pitchFamily="2" charset="0"/>
              <a:cs typeface="Arial" panose="020B0604020202020204" pitchFamily="34" charset="0"/>
              <a:sym typeface="Arial"/>
            </a:endParaRPr>
          </a:p>
        </p:txBody>
      </p:sp>
      <p:cxnSp>
        <p:nvCxnSpPr>
          <p:cNvPr id="280" name="Straight Connector 279">
            <a:extLst>
              <a:ext uri="{FF2B5EF4-FFF2-40B4-BE49-F238E27FC236}">
                <a16:creationId xmlns:a16="http://schemas.microsoft.com/office/drawing/2014/main" id="{AD05C895-DA13-3340-E237-BA02FD0BC6AB}"/>
              </a:ext>
            </a:extLst>
          </p:cNvPr>
          <p:cNvCxnSpPr>
            <a:cxnSpLocks/>
          </p:cNvCxnSpPr>
          <p:nvPr/>
        </p:nvCxnSpPr>
        <p:spPr>
          <a:xfrm>
            <a:off x="8360411" y="6106637"/>
            <a:ext cx="323087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81" name="Group 280">
            <a:extLst>
              <a:ext uri="{FF2B5EF4-FFF2-40B4-BE49-F238E27FC236}">
                <a16:creationId xmlns:a16="http://schemas.microsoft.com/office/drawing/2014/main" id="{17AB1AD3-F4D4-D941-4136-E1841F938954}"/>
              </a:ext>
            </a:extLst>
          </p:cNvPr>
          <p:cNvGrpSpPr>
            <a:grpSpLocks/>
          </p:cNvGrpSpPr>
          <p:nvPr/>
        </p:nvGrpSpPr>
        <p:grpSpPr>
          <a:xfrm>
            <a:off x="9403614" y="4699981"/>
            <a:ext cx="432000" cy="432000"/>
            <a:chOff x="3262467" y="1212263"/>
            <a:chExt cx="1467025" cy="1470983"/>
          </a:xfrm>
        </p:grpSpPr>
        <p:sp>
          <p:nvSpPr>
            <p:cNvPr id="282" name="Freeform: Shape 281">
              <a:extLst>
                <a:ext uri="{FF2B5EF4-FFF2-40B4-BE49-F238E27FC236}">
                  <a16:creationId xmlns:a16="http://schemas.microsoft.com/office/drawing/2014/main" id="{4C71107B-E2B0-756C-D88D-DE4D9DBD36AE}"/>
                </a:ext>
              </a:extLst>
            </p:cNvPr>
            <p:cNvSpPr/>
            <p:nvPr/>
          </p:nvSpPr>
          <p:spPr>
            <a:xfrm rot="10800000" flipV="1">
              <a:off x="3262467" y="1212263"/>
              <a:ext cx="1467025" cy="1470983"/>
            </a:xfrm>
            <a:custGeom>
              <a:avLst/>
              <a:gdLst>
                <a:gd name="connsiteX0" fmla="*/ 223 w 1467025"/>
                <a:gd name="connsiteY0" fmla="*/ 208 h 1470983"/>
                <a:gd name="connsiteX1" fmla="*/ 1467249 w 1467025"/>
                <a:gd name="connsiteY1" fmla="*/ 208 h 1470983"/>
                <a:gd name="connsiteX2" fmla="*/ 1467249 w 1467025"/>
                <a:gd name="connsiteY2" fmla="*/ 1471191 h 1470983"/>
                <a:gd name="connsiteX3" fmla="*/ 223 w 1467025"/>
                <a:gd name="connsiteY3" fmla="*/ 1471191 h 1470983"/>
              </a:gdLst>
              <a:ahLst/>
              <a:cxnLst>
                <a:cxn ang="0">
                  <a:pos x="connsiteX0" y="connsiteY0"/>
                </a:cxn>
                <a:cxn ang="0">
                  <a:pos x="connsiteX1" y="connsiteY1"/>
                </a:cxn>
                <a:cxn ang="0">
                  <a:pos x="connsiteX2" y="connsiteY2"/>
                </a:cxn>
                <a:cxn ang="0">
                  <a:pos x="connsiteX3" y="connsiteY3"/>
                </a:cxn>
              </a:cxnLst>
              <a:rect l="l" t="t" r="r" b="b"/>
              <a:pathLst>
                <a:path w="1467025" h="1470983">
                  <a:moveTo>
                    <a:pt x="223" y="208"/>
                  </a:moveTo>
                  <a:lnTo>
                    <a:pt x="1467249" y="208"/>
                  </a:lnTo>
                  <a:lnTo>
                    <a:pt x="1467249" y="1471191"/>
                  </a:lnTo>
                  <a:lnTo>
                    <a:pt x="223" y="1471191"/>
                  </a:lnTo>
                  <a:close/>
                </a:path>
              </a:pathLst>
            </a:custGeom>
            <a:solidFill>
              <a:srgbClr val="EB1C2C"/>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83" name="Freeform: Shape 282">
              <a:extLst>
                <a:ext uri="{FF2B5EF4-FFF2-40B4-BE49-F238E27FC236}">
                  <a16:creationId xmlns:a16="http://schemas.microsoft.com/office/drawing/2014/main" id="{589E513C-7BC2-55A6-D2A0-7BAF4B317BFC}"/>
                </a:ext>
              </a:extLst>
            </p:cNvPr>
            <p:cNvSpPr/>
            <p:nvPr/>
          </p:nvSpPr>
          <p:spPr>
            <a:xfrm>
              <a:off x="3349911" y="1340197"/>
              <a:ext cx="94183" cy="280489"/>
            </a:xfrm>
            <a:custGeom>
              <a:avLst/>
              <a:gdLst>
                <a:gd name="connsiteX0" fmla="*/ 40696 w 94183"/>
                <a:gd name="connsiteY0" fmla="*/ 55907 h 280489"/>
                <a:gd name="connsiteX1" fmla="*/ 18533 w 94183"/>
                <a:gd name="connsiteY1" fmla="*/ 64562 h 280489"/>
                <a:gd name="connsiteX2" fmla="*/ 191 w 94183"/>
                <a:gd name="connsiteY2" fmla="*/ 71141 h 280489"/>
                <a:gd name="connsiteX3" fmla="*/ 191 w 94183"/>
                <a:gd name="connsiteY3" fmla="*/ 31318 h 280489"/>
                <a:gd name="connsiteX4" fmla="*/ 28750 w 94183"/>
                <a:gd name="connsiteY4" fmla="*/ 17478 h 280489"/>
                <a:gd name="connsiteX5" fmla="*/ 52475 w 94183"/>
                <a:gd name="connsiteY5" fmla="*/ 500 h 280489"/>
                <a:gd name="connsiteX6" fmla="*/ 94374 w 94183"/>
                <a:gd name="connsiteY6" fmla="*/ 500 h 280489"/>
                <a:gd name="connsiteX7" fmla="*/ 94374 w 94183"/>
                <a:gd name="connsiteY7" fmla="*/ 280990 h 280489"/>
                <a:gd name="connsiteX8" fmla="*/ 40696 w 94183"/>
                <a:gd name="connsiteY8" fmla="*/ 280990 h 280489"/>
                <a:gd name="connsiteX9" fmla="*/ 40696 w 94183"/>
                <a:gd name="connsiteY9" fmla="*/ 55907 h 28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183" h="280489">
                  <a:moveTo>
                    <a:pt x="40696" y="55907"/>
                  </a:moveTo>
                  <a:cubicBezTo>
                    <a:pt x="38149" y="57286"/>
                    <a:pt x="30767" y="60181"/>
                    <a:pt x="18533" y="64562"/>
                  </a:cubicBezTo>
                  <a:cubicBezTo>
                    <a:pt x="8847" y="67806"/>
                    <a:pt x="2722" y="69989"/>
                    <a:pt x="191" y="71141"/>
                  </a:cubicBezTo>
                  <a:lnTo>
                    <a:pt x="191" y="31318"/>
                  </a:lnTo>
                  <a:cubicBezTo>
                    <a:pt x="8028" y="28317"/>
                    <a:pt x="17548" y="23708"/>
                    <a:pt x="28750" y="17478"/>
                  </a:cubicBezTo>
                  <a:cubicBezTo>
                    <a:pt x="39938" y="11232"/>
                    <a:pt x="47851" y="5578"/>
                    <a:pt x="52475" y="500"/>
                  </a:cubicBezTo>
                  <a:lnTo>
                    <a:pt x="94374" y="500"/>
                  </a:lnTo>
                  <a:lnTo>
                    <a:pt x="94374" y="280990"/>
                  </a:lnTo>
                  <a:lnTo>
                    <a:pt x="40696" y="280990"/>
                  </a:lnTo>
                  <a:lnTo>
                    <a:pt x="40696" y="55907"/>
                  </a:ln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84" name="Freeform: Shape 283">
              <a:extLst>
                <a:ext uri="{FF2B5EF4-FFF2-40B4-BE49-F238E27FC236}">
                  <a16:creationId xmlns:a16="http://schemas.microsoft.com/office/drawing/2014/main" id="{23FB8932-C79C-3B98-1370-B9BEED6CAF8C}"/>
                </a:ext>
              </a:extLst>
            </p:cNvPr>
            <p:cNvSpPr/>
            <p:nvPr/>
          </p:nvSpPr>
          <p:spPr>
            <a:xfrm rot="5400000" flipV="1">
              <a:off x="3738832" y="1550073"/>
              <a:ext cx="483108" cy="1128887"/>
            </a:xfrm>
            <a:custGeom>
              <a:avLst/>
              <a:gdLst>
                <a:gd name="connsiteX0" fmla="*/ 280173 w 483108"/>
                <a:gd name="connsiteY0" fmla="*/ 54197 h 1128887"/>
                <a:gd name="connsiteX1" fmla="*/ 283781 w 483108"/>
                <a:gd name="connsiteY1" fmla="*/ 54273 h 1128887"/>
                <a:gd name="connsiteX2" fmla="*/ 476348 w 483108"/>
                <a:gd name="connsiteY2" fmla="*/ 17951 h 1128887"/>
                <a:gd name="connsiteX3" fmla="*/ 483291 w 483108"/>
                <a:gd name="connsiteY3" fmla="*/ 7795 h 1128887"/>
                <a:gd name="connsiteX4" fmla="*/ 473134 w 483108"/>
                <a:gd name="connsiteY4" fmla="*/ 852 h 1128887"/>
                <a:gd name="connsiteX5" fmla="*/ 280568 w 483108"/>
                <a:gd name="connsiteY5" fmla="*/ 37173 h 1128887"/>
                <a:gd name="connsiteX6" fmla="*/ 278188 w 483108"/>
                <a:gd name="connsiteY6" fmla="*/ 37992 h 1128887"/>
                <a:gd name="connsiteX7" fmla="*/ 265696 w 483108"/>
                <a:gd name="connsiteY7" fmla="*/ 31883 h 1128887"/>
                <a:gd name="connsiteX8" fmla="*/ 152291 w 483108"/>
                <a:gd name="connsiteY8" fmla="*/ 31883 h 1128887"/>
                <a:gd name="connsiteX9" fmla="*/ 97960 w 483108"/>
                <a:gd name="connsiteY9" fmla="*/ 81408 h 1128887"/>
                <a:gd name="connsiteX10" fmla="*/ 97718 w 483108"/>
                <a:gd name="connsiteY10" fmla="*/ 84530 h 1128887"/>
                <a:gd name="connsiteX11" fmla="*/ 97718 w 483108"/>
                <a:gd name="connsiteY11" fmla="*/ 173939 h 1128887"/>
                <a:gd name="connsiteX12" fmla="*/ 97960 w 483108"/>
                <a:gd name="connsiteY12" fmla="*/ 176941 h 1128887"/>
                <a:gd name="connsiteX13" fmla="*/ 152291 w 483108"/>
                <a:gd name="connsiteY13" fmla="*/ 226511 h 1128887"/>
                <a:gd name="connsiteX14" fmla="*/ 261937 w 483108"/>
                <a:gd name="connsiteY14" fmla="*/ 226511 h 1128887"/>
                <a:gd name="connsiteX15" fmla="*/ 257162 w 483108"/>
                <a:gd name="connsiteY15" fmla="*/ 235955 h 1128887"/>
                <a:gd name="connsiteX16" fmla="*/ 262680 w 483108"/>
                <a:gd name="connsiteY16" fmla="*/ 245915 h 1128887"/>
                <a:gd name="connsiteX17" fmla="*/ 262619 w 483108"/>
                <a:gd name="connsiteY17" fmla="*/ 246006 h 1128887"/>
                <a:gd name="connsiteX18" fmla="*/ 295181 w 483108"/>
                <a:gd name="connsiteY18" fmla="*/ 266986 h 1128887"/>
                <a:gd name="connsiteX19" fmla="*/ 299895 w 483108"/>
                <a:gd name="connsiteY19" fmla="*/ 276961 h 1128887"/>
                <a:gd name="connsiteX20" fmla="*/ 299895 w 483108"/>
                <a:gd name="connsiteY20" fmla="*/ 316026 h 1128887"/>
                <a:gd name="connsiteX21" fmla="*/ 295181 w 483108"/>
                <a:gd name="connsiteY21" fmla="*/ 325985 h 1128887"/>
                <a:gd name="connsiteX22" fmla="*/ 262619 w 483108"/>
                <a:gd name="connsiteY22" fmla="*/ 346935 h 1128887"/>
                <a:gd name="connsiteX23" fmla="*/ 262680 w 483108"/>
                <a:gd name="connsiteY23" fmla="*/ 347072 h 1128887"/>
                <a:gd name="connsiteX24" fmla="*/ 257162 w 483108"/>
                <a:gd name="connsiteY24" fmla="*/ 357016 h 1128887"/>
                <a:gd name="connsiteX25" fmla="*/ 261512 w 483108"/>
                <a:gd name="connsiteY25" fmla="*/ 366157 h 1128887"/>
                <a:gd name="connsiteX26" fmla="*/ 255343 w 483108"/>
                <a:gd name="connsiteY26" fmla="*/ 367112 h 1128887"/>
                <a:gd name="connsiteX27" fmla="*/ 150502 w 483108"/>
                <a:gd name="connsiteY27" fmla="*/ 399295 h 1128887"/>
                <a:gd name="connsiteX28" fmla="*/ 120199 w 483108"/>
                <a:gd name="connsiteY28" fmla="*/ 436313 h 1128887"/>
                <a:gd name="connsiteX29" fmla="*/ 120199 w 483108"/>
                <a:gd name="connsiteY29" fmla="*/ 518400 h 1128887"/>
                <a:gd name="connsiteX30" fmla="*/ 150502 w 483108"/>
                <a:gd name="connsiteY30" fmla="*/ 555373 h 1128887"/>
                <a:gd name="connsiteX31" fmla="*/ 255343 w 483108"/>
                <a:gd name="connsiteY31" fmla="*/ 587587 h 1128887"/>
                <a:gd name="connsiteX32" fmla="*/ 279355 w 483108"/>
                <a:gd name="connsiteY32" fmla="*/ 577021 h 1128887"/>
                <a:gd name="connsiteX33" fmla="*/ 265393 w 483108"/>
                <a:gd name="connsiteY33" fmla="*/ 555874 h 1128887"/>
                <a:gd name="connsiteX34" fmla="*/ 177895 w 483108"/>
                <a:gd name="connsiteY34" fmla="*/ 529921 h 1128887"/>
                <a:gd name="connsiteX35" fmla="*/ 172619 w 483108"/>
                <a:gd name="connsiteY35" fmla="*/ 523448 h 1128887"/>
                <a:gd name="connsiteX36" fmla="*/ 181275 w 483108"/>
                <a:gd name="connsiteY36" fmla="*/ 520325 h 1128887"/>
                <a:gd name="connsiteX37" fmla="*/ 345252 w 483108"/>
                <a:gd name="connsiteY37" fmla="*/ 565469 h 1128887"/>
                <a:gd name="connsiteX38" fmla="*/ 345252 w 483108"/>
                <a:gd name="connsiteY38" fmla="*/ 523448 h 1128887"/>
                <a:gd name="connsiteX39" fmla="*/ 462690 w 483108"/>
                <a:gd name="connsiteY39" fmla="*/ 523448 h 1128887"/>
                <a:gd name="connsiteX40" fmla="*/ 482836 w 483108"/>
                <a:gd name="connsiteY40" fmla="*/ 503256 h 1128887"/>
                <a:gd name="connsiteX41" fmla="*/ 462690 w 483108"/>
                <a:gd name="connsiteY41" fmla="*/ 483079 h 1128887"/>
                <a:gd name="connsiteX42" fmla="*/ 345252 w 483108"/>
                <a:gd name="connsiteY42" fmla="*/ 483079 h 1128887"/>
                <a:gd name="connsiteX43" fmla="*/ 345252 w 483108"/>
                <a:gd name="connsiteY43" fmla="*/ 471604 h 1128887"/>
                <a:gd name="connsiteX44" fmla="*/ 462690 w 483108"/>
                <a:gd name="connsiteY44" fmla="*/ 471604 h 1128887"/>
                <a:gd name="connsiteX45" fmla="*/ 482836 w 483108"/>
                <a:gd name="connsiteY45" fmla="*/ 451442 h 1128887"/>
                <a:gd name="connsiteX46" fmla="*/ 462690 w 483108"/>
                <a:gd name="connsiteY46" fmla="*/ 431235 h 1128887"/>
                <a:gd name="connsiteX47" fmla="*/ 345252 w 483108"/>
                <a:gd name="connsiteY47" fmla="*/ 431235 h 1128887"/>
                <a:gd name="connsiteX48" fmla="*/ 345252 w 483108"/>
                <a:gd name="connsiteY48" fmla="*/ 389214 h 1128887"/>
                <a:gd name="connsiteX49" fmla="*/ 181275 w 483108"/>
                <a:gd name="connsiteY49" fmla="*/ 434388 h 1128887"/>
                <a:gd name="connsiteX50" fmla="*/ 172619 w 483108"/>
                <a:gd name="connsiteY50" fmla="*/ 431235 h 1128887"/>
                <a:gd name="connsiteX51" fmla="*/ 177895 w 483108"/>
                <a:gd name="connsiteY51" fmla="*/ 424777 h 1128887"/>
                <a:gd name="connsiteX52" fmla="*/ 265393 w 483108"/>
                <a:gd name="connsiteY52" fmla="*/ 398795 h 1128887"/>
                <a:gd name="connsiteX53" fmla="*/ 279355 w 483108"/>
                <a:gd name="connsiteY53" fmla="*/ 377663 h 1128887"/>
                <a:gd name="connsiteX54" fmla="*/ 271715 w 483108"/>
                <a:gd name="connsiteY54" fmla="*/ 368006 h 1128887"/>
                <a:gd name="connsiteX55" fmla="*/ 278567 w 483108"/>
                <a:gd name="connsiteY55" fmla="*/ 365096 h 1128887"/>
                <a:gd name="connsiteX56" fmla="*/ 332882 w 483108"/>
                <a:gd name="connsiteY56" fmla="*/ 335050 h 1128887"/>
                <a:gd name="connsiteX57" fmla="*/ 340628 w 483108"/>
                <a:gd name="connsiteY57" fmla="*/ 333080 h 1128887"/>
                <a:gd name="connsiteX58" fmla="*/ 351846 w 483108"/>
                <a:gd name="connsiteY58" fmla="*/ 333080 h 1128887"/>
                <a:gd name="connsiteX59" fmla="*/ 415181 w 483108"/>
                <a:gd name="connsiteY59" fmla="*/ 350285 h 1128887"/>
                <a:gd name="connsiteX60" fmla="*/ 415181 w 483108"/>
                <a:gd name="connsiteY60" fmla="*/ 333080 h 1128887"/>
                <a:gd name="connsiteX61" fmla="*/ 466949 w 483108"/>
                <a:gd name="connsiteY61" fmla="*/ 333080 h 1128887"/>
                <a:gd name="connsiteX62" fmla="*/ 482851 w 483108"/>
                <a:gd name="connsiteY62" fmla="*/ 317163 h 1128887"/>
                <a:gd name="connsiteX63" fmla="*/ 466949 w 483108"/>
                <a:gd name="connsiteY63" fmla="*/ 301261 h 1128887"/>
                <a:gd name="connsiteX64" fmla="*/ 417106 w 483108"/>
                <a:gd name="connsiteY64" fmla="*/ 301261 h 1128887"/>
                <a:gd name="connsiteX65" fmla="*/ 415181 w 483108"/>
                <a:gd name="connsiteY65" fmla="*/ 301276 h 1128887"/>
                <a:gd name="connsiteX66" fmla="*/ 415181 w 483108"/>
                <a:gd name="connsiteY66" fmla="*/ 291665 h 1128887"/>
                <a:gd name="connsiteX67" fmla="*/ 417106 w 483108"/>
                <a:gd name="connsiteY67" fmla="*/ 291665 h 1128887"/>
                <a:gd name="connsiteX68" fmla="*/ 466949 w 483108"/>
                <a:gd name="connsiteY68" fmla="*/ 291665 h 1128887"/>
                <a:gd name="connsiteX69" fmla="*/ 482851 w 483108"/>
                <a:gd name="connsiteY69" fmla="*/ 275824 h 1128887"/>
                <a:gd name="connsiteX70" fmla="*/ 466949 w 483108"/>
                <a:gd name="connsiteY70" fmla="*/ 259922 h 1128887"/>
                <a:gd name="connsiteX71" fmla="*/ 466949 w 483108"/>
                <a:gd name="connsiteY71" fmla="*/ 259861 h 1128887"/>
                <a:gd name="connsiteX72" fmla="*/ 415181 w 483108"/>
                <a:gd name="connsiteY72" fmla="*/ 259861 h 1128887"/>
                <a:gd name="connsiteX73" fmla="*/ 415181 w 483108"/>
                <a:gd name="connsiteY73" fmla="*/ 242731 h 1128887"/>
                <a:gd name="connsiteX74" fmla="*/ 352195 w 483108"/>
                <a:gd name="connsiteY74" fmla="*/ 259861 h 1128887"/>
                <a:gd name="connsiteX75" fmla="*/ 340628 w 483108"/>
                <a:gd name="connsiteY75" fmla="*/ 259861 h 1128887"/>
                <a:gd name="connsiteX76" fmla="*/ 332882 w 483108"/>
                <a:gd name="connsiteY76" fmla="*/ 257875 h 1128887"/>
                <a:gd name="connsiteX77" fmla="*/ 274049 w 483108"/>
                <a:gd name="connsiteY77" fmla="*/ 225359 h 1128887"/>
                <a:gd name="connsiteX78" fmla="*/ 272609 w 483108"/>
                <a:gd name="connsiteY78" fmla="*/ 224919 h 1128887"/>
                <a:gd name="connsiteX79" fmla="*/ 281553 w 483108"/>
                <a:gd name="connsiteY79" fmla="*/ 210654 h 1128887"/>
                <a:gd name="connsiteX80" fmla="*/ 265696 w 483108"/>
                <a:gd name="connsiteY80" fmla="*/ 194783 h 1128887"/>
                <a:gd name="connsiteX81" fmla="*/ 168299 w 483108"/>
                <a:gd name="connsiteY81" fmla="*/ 194783 h 1128887"/>
                <a:gd name="connsiteX82" fmla="*/ 159704 w 483108"/>
                <a:gd name="connsiteY82" fmla="*/ 187067 h 1128887"/>
                <a:gd name="connsiteX83" fmla="*/ 167708 w 483108"/>
                <a:gd name="connsiteY83" fmla="*/ 181322 h 1128887"/>
                <a:gd name="connsiteX84" fmla="*/ 459643 w 483108"/>
                <a:gd name="connsiteY84" fmla="*/ 181322 h 1128887"/>
                <a:gd name="connsiteX85" fmla="*/ 482427 w 483108"/>
                <a:gd name="connsiteY85" fmla="*/ 158522 h 1128887"/>
                <a:gd name="connsiteX86" fmla="*/ 459643 w 483108"/>
                <a:gd name="connsiteY86" fmla="*/ 135753 h 1128887"/>
                <a:gd name="connsiteX87" fmla="*/ 291406 w 483108"/>
                <a:gd name="connsiteY87" fmla="*/ 135753 h 1128887"/>
                <a:gd name="connsiteX88" fmla="*/ 284736 w 483108"/>
                <a:gd name="connsiteY88" fmla="*/ 129189 h 1128887"/>
                <a:gd name="connsiteX89" fmla="*/ 284736 w 483108"/>
                <a:gd name="connsiteY89" fmla="*/ 129174 h 1128887"/>
                <a:gd name="connsiteX90" fmla="*/ 291406 w 483108"/>
                <a:gd name="connsiteY90" fmla="*/ 122671 h 1128887"/>
                <a:gd name="connsiteX91" fmla="*/ 459643 w 483108"/>
                <a:gd name="connsiteY91" fmla="*/ 122671 h 1128887"/>
                <a:gd name="connsiteX92" fmla="*/ 482427 w 483108"/>
                <a:gd name="connsiteY92" fmla="*/ 99887 h 1128887"/>
                <a:gd name="connsiteX93" fmla="*/ 459643 w 483108"/>
                <a:gd name="connsiteY93" fmla="*/ 77118 h 1128887"/>
                <a:gd name="connsiteX94" fmla="*/ 167708 w 483108"/>
                <a:gd name="connsiteY94" fmla="*/ 77118 h 1128887"/>
                <a:gd name="connsiteX95" fmla="*/ 159704 w 483108"/>
                <a:gd name="connsiteY95" fmla="*/ 71357 h 1128887"/>
                <a:gd name="connsiteX96" fmla="*/ 168299 w 483108"/>
                <a:gd name="connsiteY96" fmla="*/ 63611 h 1128887"/>
                <a:gd name="connsiteX97" fmla="*/ 265696 w 483108"/>
                <a:gd name="connsiteY97" fmla="*/ 63611 h 1128887"/>
                <a:gd name="connsiteX98" fmla="*/ 280173 w 483108"/>
                <a:gd name="connsiteY98" fmla="*/ 54197 h 1128887"/>
                <a:gd name="connsiteX99" fmla="*/ 41265 w 483108"/>
                <a:gd name="connsiteY99" fmla="*/ 991381 h 1128887"/>
                <a:gd name="connsiteX100" fmla="*/ 335 w 483108"/>
                <a:gd name="connsiteY100" fmla="*/ 1032325 h 1128887"/>
                <a:gd name="connsiteX101" fmla="*/ 41265 w 483108"/>
                <a:gd name="connsiteY101" fmla="*/ 1073164 h 1128887"/>
                <a:gd name="connsiteX102" fmla="*/ 82180 w 483108"/>
                <a:gd name="connsiteY102" fmla="*/ 1032325 h 1128887"/>
                <a:gd name="connsiteX103" fmla="*/ 41265 w 483108"/>
                <a:gd name="connsiteY103" fmla="*/ 991381 h 1128887"/>
                <a:gd name="connsiteX104" fmla="*/ 97960 w 483108"/>
                <a:gd name="connsiteY104" fmla="*/ 1080077 h 1128887"/>
                <a:gd name="connsiteX105" fmla="*/ 152291 w 483108"/>
                <a:gd name="connsiteY105" fmla="*/ 1129587 h 1128887"/>
                <a:gd name="connsiteX106" fmla="*/ 265696 w 483108"/>
                <a:gd name="connsiteY106" fmla="*/ 1129587 h 1128887"/>
                <a:gd name="connsiteX107" fmla="*/ 281553 w 483108"/>
                <a:gd name="connsiteY107" fmla="*/ 1113745 h 1128887"/>
                <a:gd name="connsiteX108" fmla="*/ 265696 w 483108"/>
                <a:gd name="connsiteY108" fmla="*/ 1097874 h 1128887"/>
                <a:gd name="connsiteX109" fmla="*/ 168299 w 483108"/>
                <a:gd name="connsiteY109" fmla="*/ 1097874 h 1128887"/>
                <a:gd name="connsiteX110" fmla="*/ 159704 w 483108"/>
                <a:gd name="connsiteY110" fmla="*/ 1090142 h 1128887"/>
                <a:gd name="connsiteX111" fmla="*/ 167708 w 483108"/>
                <a:gd name="connsiteY111" fmla="*/ 1084382 h 1128887"/>
                <a:gd name="connsiteX112" fmla="*/ 459643 w 483108"/>
                <a:gd name="connsiteY112" fmla="*/ 1084382 h 1128887"/>
                <a:gd name="connsiteX113" fmla="*/ 482427 w 483108"/>
                <a:gd name="connsiteY113" fmla="*/ 1061613 h 1128887"/>
                <a:gd name="connsiteX114" fmla="*/ 459643 w 483108"/>
                <a:gd name="connsiteY114" fmla="*/ 1038783 h 1128887"/>
                <a:gd name="connsiteX115" fmla="*/ 291406 w 483108"/>
                <a:gd name="connsiteY115" fmla="*/ 1038783 h 1128887"/>
                <a:gd name="connsiteX116" fmla="*/ 284736 w 483108"/>
                <a:gd name="connsiteY116" fmla="*/ 1032325 h 1128887"/>
                <a:gd name="connsiteX117" fmla="*/ 284736 w 483108"/>
                <a:gd name="connsiteY117" fmla="*/ 1032295 h 1128887"/>
                <a:gd name="connsiteX118" fmla="*/ 291406 w 483108"/>
                <a:gd name="connsiteY118" fmla="*/ 1025716 h 1128887"/>
                <a:gd name="connsiteX119" fmla="*/ 459643 w 483108"/>
                <a:gd name="connsiteY119" fmla="*/ 1025716 h 1128887"/>
                <a:gd name="connsiteX120" fmla="*/ 482427 w 483108"/>
                <a:gd name="connsiteY120" fmla="*/ 1002947 h 1128887"/>
                <a:gd name="connsiteX121" fmla="*/ 459643 w 483108"/>
                <a:gd name="connsiteY121" fmla="*/ 980163 h 1128887"/>
                <a:gd name="connsiteX122" fmla="*/ 167708 w 483108"/>
                <a:gd name="connsiteY122" fmla="*/ 980163 h 1128887"/>
                <a:gd name="connsiteX123" fmla="*/ 159704 w 483108"/>
                <a:gd name="connsiteY123" fmla="*/ 974433 h 1128887"/>
                <a:gd name="connsiteX124" fmla="*/ 168299 w 483108"/>
                <a:gd name="connsiteY124" fmla="*/ 966702 h 1128887"/>
                <a:gd name="connsiteX125" fmla="*/ 265696 w 483108"/>
                <a:gd name="connsiteY125" fmla="*/ 966702 h 1128887"/>
                <a:gd name="connsiteX126" fmla="*/ 281553 w 483108"/>
                <a:gd name="connsiteY126" fmla="*/ 950830 h 1128887"/>
                <a:gd name="connsiteX127" fmla="*/ 265696 w 483108"/>
                <a:gd name="connsiteY127" fmla="*/ 934989 h 1128887"/>
                <a:gd name="connsiteX128" fmla="*/ 152291 w 483108"/>
                <a:gd name="connsiteY128" fmla="*/ 934989 h 1128887"/>
                <a:gd name="connsiteX129" fmla="*/ 97960 w 483108"/>
                <a:gd name="connsiteY129" fmla="*/ 984559 h 1128887"/>
                <a:gd name="connsiteX130" fmla="*/ 97718 w 483108"/>
                <a:gd name="connsiteY130" fmla="*/ 987560 h 1128887"/>
                <a:gd name="connsiteX131" fmla="*/ 97718 w 483108"/>
                <a:gd name="connsiteY131" fmla="*/ 1076969 h 1128887"/>
                <a:gd name="connsiteX132" fmla="*/ 97960 w 483108"/>
                <a:gd name="connsiteY132" fmla="*/ 1080077 h 1128887"/>
                <a:gd name="connsiteX133" fmla="*/ 62746 w 483108"/>
                <a:gd name="connsiteY133" fmla="*/ 748107 h 1128887"/>
                <a:gd name="connsiteX134" fmla="*/ 101492 w 483108"/>
                <a:gd name="connsiteY134" fmla="*/ 709405 h 1128887"/>
                <a:gd name="connsiteX135" fmla="*/ 62746 w 483108"/>
                <a:gd name="connsiteY135" fmla="*/ 670643 h 1128887"/>
                <a:gd name="connsiteX136" fmla="*/ 23969 w 483108"/>
                <a:gd name="connsiteY136" fmla="*/ 709405 h 1128887"/>
                <a:gd name="connsiteX137" fmla="*/ 62746 w 483108"/>
                <a:gd name="connsiteY137" fmla="*/ 748107 h 1128887"/>
                <a:gd name="connsiteX138" fmla="*/ 150502 w 483108"/>
                <a:gd name="connsiteY138" fmla="*/ 631336 h 1128887"/>
                <a:gd name="connsiteX139" fmla="*/ 120199 w 483108"/>
                <a:gd name="connsiteY139" fmla="*/ 668339 h 1128887"/>
                <a:gd name="connsiteX140" fmla="*/ 120199 w 483108"/>
                <a:gd name="connsiteY140" fmla="*/ 750441 h 1128887"/>
                <a:gd name="connsiteX141" fmla="*/ 150502 w 483108"/>
                <a:gd name="connsiteY141" fmla="*/ 787429 h 1128887"/>
                <a:gd name="connsiteX142" fmla="*/ 255343 w 483108"/>
                <a:gd name="connsiteY142" fmla="*/ 819628 h 1128887"/>
                <a:gd name="connsiteX143" fmla="*/ 279355 w 483108"/>
                <a:gd name="connsiteY143" fmla="*/ 809062 h 1128887"/>
                <a:gd name="connsiteX144" fmla="*/ 265393 w 483108"/>
                <a:gd name="connsiteY144" fmla="*/ 787930 h 1128887"/>
                <a:gd name="connsiteX145" fmla="*/ 177895 w 483108"/>
                <a:gd name="connsiteY145" fmla="*/ 761962 h 1128887"/>
                <a:gd name="connsiteX146" fmla="*/ 172619 w 483108"/>
                <a:gd name="connsiteY146" fmla="*/ 755489 h 1128887"/>
                <a:gd name="connsiteX147" fmla="*/ 181275 w 483108"/>
                <a:gd name="connsiteY147" fmla="*/ 752336 h 1128887"/>
                <a:gd name="connsiteX148" fmla="*/ 345252 w 483108"/>
                <a:gd name="connsiteY148" fmla="*/ 797495 h 1128887"/>
                <a:gd name="connsiteX149" fmla="*/ 345252 w 483108"/>
                <a:gd name="connsiteY149" fmla="*/ 755489 h 1128887"/>
                <a:gd name="connsiteX150" fmla="*/ 462690 w 483108"/>
                <a:gd name="connsiteY150" fmla="*/ 755489 h 1128887"/>
                <a:gd name="connsiteX151" fmla="*/ 482836 w 483108"/>
                <a:gd name="connsiteY151" fmla="*/ 735267 h 1128887"/>
                <a:gd name="connsiteX152" fmla="*/ 462690 w 483108"/>
                <a:gd name="connsiteY152" fmla="*/ 715105 h 1128887"/>
                <a:gd name="connsiteX153" fmla="*/ 345252 w 483108"/>
                <a:gd name="connsiteY153" fmla="*/ 715105 h 1128887"/>
                <a:gd name="connsiteX154" fmla="*/ 345252 w 483108"/>
                <a:gd name="connsiteY154" fmla="*/ 703630 h 1128887"/>
                <a:gd name="connsiteX155" fmla="*/ 462690 w 483108"/>
                <a:gd name="connsiteY155" fmla="*/ 703630 h 1128887"/>
                <a:gd name="connsiteX156" fmla="*/ 482836 w 483108"/>
                <a:gd name="connsiteY156" fmla="*/ 683483 h 1128887"/>
                <a:gd name="connsiteX157" fmla="*/ 462690 w 483108"/>
                <a:gd name="connsiteY157" fmla="*/ 663276 h 1128887"/>
                <a:gd name="connsiteX158" fmla="*/ 345252 w 483108"/>
                <a:gd name="connsiteY158" fmla="*/ 663276 h 1128887"/>
                <a:gd name="connsiteX159" fmla="*/ 345252 w 483108"/>
                <a:gd name="connsiteY159" fmla="*/ 621255 h 1128887"/>
                <a:gd name="connsiteX160" fmla="*/ 181275 w 483108"/>
                <a:gd name="connsiteY160" fmla="*/ 666444 h 1128887"/>
                <a:gd name="connsiteX161" fmla="*/ 172619 w 483108"/>
                <a:gd name="connsiteY161" fmla="*/ 663276 h 1128887"/>
                <a:gd name="connsiteX162" fmla="*/ 177895 w 483108"/>
                <a:gd name="connsiteY162" fmla="*/ 656818 h 1128887"/>
                <a:gd name="connsiteX163" fmla="*/ 265393 w 483108"/>
                <a:gd name="connsiteY163" fmla="*/ 630851 h 1128887"/>
                <a:gd name="connsiteX164" fmla="*/ 279355 w 483108"/>
                <a:gd name="connsiteY164" fmla="*/ 609704 h 1128887"/>
                <a:gd name="connsiteX165" fmla="*/ 255343 w 483108"/>
                <a:gd name="connsiteY165" fmla="*/ 599138 h 1128887"/>
                <a:gd name="connsiteX166" fmla="*/ 150502 w 483108"/>
                <a:gd name="connsiteY166" fmla="*/ 631336 h 1128887"/>
                <a:gd name="connsiteX167" fmla="*/ 62746 w 483108"/>
                <a:gd name="connsiteY167" fmla="*/ 516081 h 1128887"/>
                <a:gd name="connsiteX168" fmla="*/ 101492 w 483108"/>
                <a:gd name="connsiteY168" fmla="*/ 477364 h 1128887"/>
                <a:gd name="connsiteX169" fmla="*/ 62746 w 483108"/>
                <a:gd name="connsiteY169" fmla="*/ 438618 h 1128887"/>
                <a:gd name="connsiteX170" fmla="*/ 23969 w 483108"/>
                <a:gd name="connsiteY170" fmla="*/ 477364 h 1128887"/>
                <a:gd name="connsiteX171" fmla="*/ 62746 w 483108"/>
                <a:gd name="connsiteY171" fmla="*/ 516081 h 1128887"/>
                <a:gd name="connsiteX172" fmla="*/ 279567 w 483108"/>
                <a:gd name="connsiteY172" fmla="*/ 878202 h 1128887"/>
                <a:gd name="connsiteX173" fmla="*/ 247293 w 483108"/>
                <a:gd name="connsiteY173" fmla="*/ 845959 h 1128887"/>
                <a:gd name="connsiteX174" fmla="*/ 215065 w 483108"/>
                <a:gd name="connsiteY174" fmla="*/ 878202 h 1128887"/>
                <a:gd name="connsiteX175" fmla="*/ 247293 w 483108"/>
                <a:gd name="connsiteY175" fmla="*/ 910431 h 1128887"/>
                <a:gd name="connsiteX176" fmla="*/ 279567 w 483108"/>
                <a:gd name="connsiteY176" fmla="*/ 878202 h 1128887"/>
                <a:gd name="connsiteX177" fmla="*/ 379739 w 483108"/>
                <a:gd name="connsiteY177" fmla="*/ 800891 h 1128887"/>
                <a:gd name="connsiteX178" fmla="*/ 379708 w 483108"/>
                <a:gd name="connsiteY178" fmla="*/ 800770 h 1128887"/>
                <a:gd name="connsiteX179" fmla="*/ 349284 w 483108"/>
                <a:gd name="connsiteY179" fmla="*/ 812488 h 1128887"/>
                <a:gd name="connsiteX180" fmla="*/ 292467 w 483108"/>
                <a:gd name="connsiteY180" fmla="*/ 853129 h 1128887"/>
                <a:gd name="connsiteX181" fmla="*/ 292286 w 483108"/>
                <a:gd name="connsiteY181" fmla="*/ 878111 h 1128887"/>
                <a:gd name="connsiteX182" fmla="*/ 292286 w 483108"/>
                <a:gd name="connsiteY182" fmla="*/ 898470 h 1128887"/>
                <a:gd name="connsiteX183" fmla="*/ 313690 w 483108"/>
                <a:gd name="connsiteY183" fmla="*/ 931729 h 1128887"/>
                <a:gd name="connsiteX184" fmla="*/ 371250 w 483108"/>
                <a:gd name="connsiteY184" fmla="*/ 954635 h 1128887"/>
                <a:gd name="connsiteX185" fmla="*/ 371371 w 483108"/>
                <a:gd name="connsiteY185" fmla="*/ 954514 h 1128887"/>
                <a:gd name="connsiteX186" fmla="*/ 383134 w 483108"/>
                <a:gd name="connsiteY186" fmla="*/ 955832 h 1128887"/>
                <a:gd name="connsiteX187" fmla="*/ 389744 w 483108"/>
                <a:gd name="connsiteY187" fmla="*/ 939840 h 1128887"/>
                <a:gd name="connsiteX188" fmla="*/ 371886 w 483108"/>
                <a:gd name="connsiteY188" fmla="*/ 932048 h 1128887"/>
                <a:gd name="connsiteX189" fmla="*/ 333609 w 483108"/>
                <a:gd name="connsiteY189" fmla="*/ 918298 h 1128887"/>
                <a:gd name="connsiteX190" fmla="*/ 334716 w 483108"/>
                <a:gd name="connsiteY190" fmla="*/ 916267 h 1128887"/>
                <a:gd name="connsiteX191" fmla="*/ 466313 w 483108"/>
                <a:gd name="connsiteY191" fmla="*/ 916267 h 1128887"/>
                <a:gd name="connsiteX192" fmla="*/ 482851 w 483108"/>
                <a:gd name="connsiteY192" fmla="*/ 899683 h 1128887"/>
                <a:gd name="connsiteX193" fmla="*/ 466313 w 483108"/>
                <a:gd name="connsiteY193" fmla="*/ 883114 h 1128887"/>
                <a:gd name="connsiteX194" fmla="*/ 414377 w 483108"/>
                <a:gd name="connsiteY194" fmla="*/ 883114 h 1128887"/>
                <a:gd name="connsiteX195" fmla="*/ 407040 w 483108"/>
                <a:gd name="connsiteY195" fmla="*/ 878111 h 1128887"/>
                <a:gd name="connsiteX196" fmla="*/ 414377 w 483108"/>
                <a:gd name="connsiteY196" fmla="*/ 873139 h 1128887"/>
                <a:gd name="connsiteX197" fmla="*/ 466313 w 483108"/>
                <a:gd name="connsiteY197" fmla="*/ 873139 h 1128887"/>
                <a:gd name="connsiteX198" fmla="*/ 482851 w 483108"/>
                <a:gd name="connsiteY198" fmla="*/ 856601 h 1128887"/>
                <a:gd name="connsiteX199" fmla="*/ 466313 w 483108"/>
                <a:gd name="connsiteY199" fmla="*/ 840062 h 1128887"/>
                <a:gd name="connsiteX200" fmla="*/ 466313 w 483108"/>
                <a:gd name="connsiteY200" fmla="*/ 839986 h 1128887"/>
                <a:gd name="connsiteX201" fmla="*/ 334716 w 483108"/>
                <a:gd name="connsiteY201" fmla="*/ 839986 h 1128887"/>
                <a:gd name="connsiteX202" fmla="*/ 334595 w 483108"/>
                <a:gd name="connsiteY202" fmla="*/ 836939 h 1128887"/>
                <a:gd name="connsiteX203" fmla="*/ 390487 w 483108"/>
                <a:gd name="connsiteY203" fmla="*/ 819415 h 1128887"/>
                <a:gd name="connsiteX204" fmla="*/ 394989 w 483108"/>
                <a:gd name="connsiteY204" fmla="*/ 805590 h 1128887"/>
                <a:gd name="connsiteX205" fmla="*/ 379739 w 483108"/>
                <a:gd name="connsiteY205" fmla="*/ 800891 h 1128887"/>
                <a:gd name="connsiteX206" fmla="*/ 41265 w 483108"/>
                <a:gd name="connsiteY206" fmla="*/ 170104 h 1128887"/>
                <a:gd name="connsiteX207" fmla="*/ 82180 w 483108"/>
                <a:gd name="connsiteY207" fmla="*/ 129159 h 1128887"/>
                <a:gd name="connsiteX208" fmla="*/ 41265 w 483108"/>
                <a:gd name="connsiteY208" fmla="*/ 88305 h 1128887"/>
                <a:gd name="connsiteX209" fmla="*/ 335 w 483108"/>
                <a:gd name="connsiteY209" fmla="*/ 129159 h 1128887"/>
                <a:gd name="connsiteX210" fmla="*/ 41265 w 483108"/>
                <a:gd name="connsiteY210" fmla="*/ 170104 h 1128887"/>
                <a:gd name="connsiteX211" fmla="*/ 279567 w 483108"/>
                <a:gd name="connsiteY211" fmla="*/ 296470 h 1128887"/>
                <a:gd name="connsiteX212" fmla="*/ 247293 w 483108"/>
                <a:gd name="connsiteY212" fmla="*/ 264242 h 1128887"/>
                <a:gd name="connsiteX213" fmla="*/ 215065 w 483108"/>
                <a:gd name="connsiteY213" fmla="*/ 296470 h 1128887"/>
                <a:gd name="connsiteX214" fmla="*/ 247293 w 483108"/>
                <a:gd name="connsiteY214" fmla="*/ 328699 h 1128887"/>
                <a:gd name="connsiteX215" fmla="*/ 279567 w 483108"/>
                <a:gd name="connsiteY215" fmla="*/ 296470 h 112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483108" h="1128887">
                  <a:moveTo>
                    <a:pt x="280173" y="54197"/>
                  </a:moveTo>
                  <a:cubicBezTo>
                    <a:pt x="281326" y="54470"/>
                    <a:pt x="282553" y="54515"/>
                    <a:pt x="283781" y="54273"/>
                  </a:cubicBezTo>
                  <a:lnTo>
                    <a:pt x="476348" y="17951"/>
                  </a:lnTo>
                  <a:cubicBezTo>
                    <a:pt x="481078" y="17057"/>
                    <a:pt x="484185" y="12509"/>
                    <a:pt x="483291" y="7795"/>
                  </a:cubicBezTo>
                  <a:cubicBezTo>
                    <a:pt x="482396" y="3065"/>
                    <a:pt x="477849" y="-42"/>
                    <a:pt x="473134" y="852"/>
                  </a:cubicBezTo>
                  <a:lnTo>
                    <a:pt x="280568" y="37173"/>
                  </a:lnTo>
                  <a:cubicBezTo>
                    <a:pt x="279719" y="37340"/>
                    <a:pt x="278915" y="37613"/>
                    <a:pt x="278188" y="37992"/>
                  </a:cubicBezTo>
                  <a:cubicBezTo>
                    <a:pt x="275277" y="34263"/>
                    <a:pt x="270760" y="31883"/>
                    <a:pt x="265696" y="31883"/>
                  </a:cubicBezTo>
                  <a:lnTo>
                    <a:pt x="152291" y="31883"/>
                  </a:lnTo>
                  <a:cubicBezTo>
                    <a:pt x="123822" y="31883"/>
                    <a:pt x="100477" y="53666"/>
                    <a:pt x="97960" y="81408"/>
                  </a:cubicBezTo>
                  <a:cubicBezTo>
                    <a:pt x="97839" y="82378"/>
                    <a:pt x="97718" y="83348"/>
                    <a:pt x="97718" y="84530"/>
                  </a:cubicBezTo>
                  <a:lnTo>
                    <a:pt x="97718" y="173939"/>
                  </a:lnTo>
                  <a:cubicBezTo>
                    <a:pt x="97718" y="175031"/>
                    <a:pt x="97839" y="176016"/>
                    <a:pt x="97960" y="176941"/>
                  </a:cubicBezTo>
                  <a:cubicBezTo>
                    <a:pt x="100477" y="204742"/>
                    <a:pt x="123822" y="226511"/>
                    <a:pt x="152291" y="226511"/>
                  </a:cubicBezTo>
                  <a:lnTo>
                    <a:pt x="261937" y="226511"/>
                  </a:lnTo>
                  <a:cubicBezTo>
                    <a:pt x="259042" y="228648"/>
                    <a:pt x="257162" y="232090"/>
                    <a:pt x="257162" y="235955"/>
                  </a:cubicBezTo>
                  <a:cubicBezTo>
                    <a:pt x="257162" y="240154"/>
                    <a:pt x="259375" y="243792"/>
                    <a:pt x="262680" y="245915"/>
                  </a:cubicBezTo>
                  <a:lnTo>
                    <a:pt x="262619" y="246006"/>
                  </a:lnTo>
                  <a:cubicBezTo>
                    <a:pt x="263423" y="246976"/>
                    <a:pt x="290224" y="261953"/>
                    <a:pt x="295181" y="266986"/>
                  </a:cubicBezTo>
                  <a:cubicBezTo>
                    <a:pt x="300487" y="272216"/>
                    <a:pt x="299895" y="276961"/>
                    <a:pt x="299895" y="276961"/>
                  </a:cubicBezTo>
                  <a:lnTo>
                    <a:pt x="299895" y="316026"/>
                  </a:lnTo>
                  <a:cubicBezTo>
                    <a:pt x="299895" y="316026"/>
                    <a:pt x="300487" y="320725"/>
                    <a:pt x="295181" y="325985"/>
                  </a:cubicBezTo>
                  <a:cubicBezTo>
                    <a:pt x="290224" y="330942"/>
                    <a:pt x="263423" y="345995"/>
                    <a:pt x="262619" y="346935"/>
                  </a:cubicBezTo>
                  <a:lnTo>
                    <a:pt x="262680" y="347072"/>
                  </a:lnTo>
                  <a:cubicBezTo>
                    <a:pt x="259375" y="349133"/>
                    <a:pt x="257162" y="352771"/>
                    <a:pt x="257162" y="357016"/>
                  </a:cubicBezTo>
                  <a:cubicBezTo>
                    <a:pt x="257162" y="360715"/>
                    <a:pt x="258860" y="364004"/>
                    <a:pt x="261512" y="366157"/>
                  </a:cubicBezTo>
                  <a:cubicBezTo>
                    <a:pt x="257965" y="366324"/>
                    <a:pt x="255343" y="367112"/>
                    <a:pt x="255343" y="367112"/>
                  </a:cubicBezTo>
                  <a:lnTo>
                    <a:pt x="150502" y="399295"/>
                  </a:lnTo>
                  <a:cubicBezTo>
                    <a:pt x="150502" y="399295"/>
                    <a:pt x="120199" y="410846"/>
                    <a:pt x="120199" y="436313"/>
                  </a:cubicBezTo>
                  <a:lnTo>
                    <a:pt x="120199" y="518400"/>
                  </a:lnTo>
                  <a:cubicBezTo>
                    <a:pt x="120199" y="543898"/>
                    <a:pt x="150502" y="555373"/>
                    <a:pt x="150502" y="555373"/>
                  </a:cubicBezTo>
                  <a:lnTo>
                    <a:pt x="255343" y="587587"/>
                  </a:lnTo>
                  <a:cubicBezTo>
                    <a:pt x="255343" y="587587"/>
                    <a:pt x="274549" y="593347"/>
                    <a:pt x="279355" y="577021"/>
                  </a:cubicBezTo>
                  <a:cubicBezTo>
                    <a:pt x="284160" y="560816"/>
                    <a:pt x="265393" y="555874"/>
                    <a:pt x="265393" y="555874"/>
                  </a:cubicBezTo>
                  <a:lnTo>
                    <a:pt x="177895" y="529921"/>
                  </a:lnTo>
                  <a:cubicBezTo>
                    <a:pt x="177895" y="529921"/>
                    <a:pt x="171164" y="528496"/>
                    <a:pt x="172619" y="523448"/>
                  </a:cubicBezTo>
                  <a:cubicBezTo>
                    <a:pt x="174075" y="518400"/>
                    <a:pt x="181275" y="520325"/>
                    <a:pt x="181275" y="520325"/>
                  </a:cubicBezTo>
                  <a:lnTo>
                    <a:pt x="345252" y="565469"/>
                  </a:lnTo>
                  <a:lnTo>
                    <a:pt x="345252" y="523448"/>
                  </a:lnTo>
                  <a:lnTo>
                    <a:pt x="462690" y="523448"/>
                  </a:lnTo>
                  <a:cubicBezTo>
                    <a:pt x="473801" y="523448"/>
                    <a:pt x="482836" y="514444"/>
                    <a:pt x="482836" y="503256"/>
                  </a:cubicBezTo>
                  <a:cubicBezTo>
                    <a:pt x="482836" y="492054"/>
                    <a:pt x="473801" y="483079"/>
                    <a:pt x="462690" y="483079"/>
                  </a:cubicBezTo>
                  <a:lnTo>
                    <a:pt x="345252" y="483079"/>
                  </a:lnTo>
                  <a:lnTo>
                    <a:pt x="345252" y="471604"/>
                  </a:lnTo>
                  <a:lnTo>
                    <a:pt x="462690" y="471604"/>
                  </a:lnTo>
                  <a:cubicBezTo>
                    <a:pt x="473801" y="471604"/>
                    <a:pt x="482836" y="462599"/>
                    <a:pt x="482836" y="451442"/>
                  </a:cubicBezTo>
                  <a:cubicBezTo>
                    <a:pt x="482836" y="440315"/>
                    <a:pt x="473801" y="431235"/>
                    <a:pt x="462690" y="431235"/>
                  </a:cubicBezTo>
                  <a:lnTo>
                    <a:pt x="345252" y="431235"/>
                  </a:lnTo>
                  <a:lnTo>
                    <a:pt x="345252" y="389214"/>
                  </a:lnTo>
                  <a:lnTo>
                    <a:pt x="181275" y="434388"/>
                  </a:lnTo>
                  <a:cubicBezTo>
                    <a:pt x="181275" y="434388"/>
                    <a:pt x="174075" y="436313"/>
                    <a:pt x="172619" y="431235"/>
                  </a:cubicBezTo>
                  <a:cubicBezTo>
                    <a:pt x="171164" y="426187"/>
                    <a:pt x="177895" y="424777"/>
                    <a:pt x="177895" y="424777"/>
                  </a:cubicBezTo>
                  <a:lnTo>
                    <a:pt x="265393" y="398795"/>
                  </a:lnTo>
                  <a:cubicBezTo>
                    <a:pt x="265393" y="398795"/>
                    <a:pt x="284160" y="393883"/>
                    <a:pt x="279355" y="377663"/>
                  </a:cubicBezTo>
                  <a:cubicBezTo>
                    <a:pt x="277869" y="372584"/>
                    <a:pt x="274974" y="369659"/>
                    <a:pt x="271715" y="368006"/>
                  </a:cubicBezTo>
                  <a:cubicBezTo>
                    <a:pt x="274655" y="366945"/>
                    <a:pt x="278567" y="365096"/>
                    <a:pt x="278567" y="365096"/>
                  </a:cubicBezTo>
                  <a:lnTo>
                    <a:pt x="332882" y="335050"/>
                  </a:lnTo>
                  <a:cubicBezTo>
                    <a:pt x="332882" y="335050"/>
                    <a:pt x="336929" y="333080"/>
                    <a:pt x="340628" y="333080"/>
                  </a:cubicBezTo>
                  <a:lnTo>
                    <a:pt x="351846" y="333080"/>
                  </a:lnTo>
                  <a:lnTo>
                    <a:pt x="415181" y="350285"/>
                  </a:lnTo>
                  <a:lnTo>
                    <a:pt x="415181" y="333080"/>
                  </a:lnTo>
                  <a:lnTo>
                    <a:pt x="466949" y="333080"/>
                  </a:lnTo>
                  <a:cubicBezTo>
                    <a:pt x="475772" y="333080"/>
                    <a:pt x="482851" y="325940"/>
                    <a:pt x="482851" y="317163"/>
                  </a:cubicBezTo>
                  <a:cubicBezTo>
                    <a:pt x="482851" y="308385"/>
                    <a:pt x="475772" y="301261"/>
                    <a:pt x="466949" y="301261"/>
                  </a:cubicBezTo>
                  <a:lnTo>
                    <a:pt x="417106" y="301261"/>
                  </a:lnTo>
                  <a:cubicBezTo>
                    <a:pt x="417106" y="301261"/>
                    <a:pt x="416272" y="301367"/>
                    <a:pt x="415181" y="301276"/>
                  </a:cubicBezTo>
                  <a:lnTo>
                    <a:pt x="415181" y="291665"/>
                  </a:lnTo>
                  <a:cubicBezTo>
                    <a:pt x="416272" y="291559"/>
                    <a:pt x="417106" y="291665"/>
                    <a:pt x="417106" y="291665"/>
                  </a:cubicBezTo>
                  <a:lnTo>
                    <a:pt x="466949" y="291665"/>
                  </a:lnTo>
                  <a:cubicBezTo>
                    <a:pt x="475772" y="291665"/>
                    <a:pt x="482851" y="284586"/>
                    <a:pt x="482851" y="275824"/>
                  </a:cubicBezTo>
                  <a:cubicBezTo>
                    <a:pt x="482851" y="267031"/>
                    <a:pt x="475772" y="259922"/>
                    <a:pt x="466949" y="259922"/>
                  </a:cubicBezTo>
                  <a:lnTo>
                    <a:pt x="466949" y="259861"/>
                  </a:lnTo>
                  <a:lnTo>
                    <a:pt x="415181" y="259861"/>
                  </a:lnTo>
                  <a:lnTo>
                    <a:pt x="415181" y="242731"/>
                  </a:lnTo>
                  <a:lnTo>
                    <a:pt x="352195" y="259861"/>
                  </a:lnTo>
                  <a:lnTo>
                    <a:pt x="340628" y="259861"/>
                  </a:lnTo>
                  <a:cubicBezTo>
                    <a:pt x="336929" y="259861"/>
                    <a:pt x="332882" y="257875"/>
                    <a:pt x="332882" y="257875"/>
                  </a:cubicBezTo>
                  <a:lnTo>
                    <a:pt x="274049" y="225359"/>
                  </a:lnTo>
                  <a:cubicBezTo>
                    <a:pt x="274049" y="225359"/>
                    <a:pt x="273443" y="225162"/>
                    <a:pt x="272609" y="224919"/>
                  </a:cubicBezTo>
                  <a:cubicBezTo>
                    <a:pt x="277884" y="222342"/>
                    <a:pt x="281553" y="216930"/>
                    <a:pt x="281553" y="210654"/>
                  </a:cubicBezTo>
                  <a:cubicBezTo>
                    <a:pt x="281553" y="201892"/>
                    <a:pt x="274428" y="194783"/>
                    <a:pt x="265696" y="194783"/>
                  </a:cubicBezTo>
                  <a:lnTo>
                    <a:pt x="168299" y="194783"/>
                  </a:lnTo>
                  <a:cubicBezTo>
                    <a:pt x="164646" y="194783"/>
                    <a:pt x="159704" y="193782"/>
                    <a:pt x="159704" y="187067"/>
                  </a:cubicBezTo>
                  <a:cubicBezTo>
                    <a:pt x="159704" y="182489"/>
                    <a:pt x="164600" y="181443"/>
                    <a:pt x="167708" y="181322"/>
                  </a:cubicBezTo>
                  <a:lnTo>
                    <a:pt x="459643" y="181322"/>
                  </a:lnTo>
                  <a:cubicBezTo>
                    <a:pt x="472194" y="181322"/>
                    <a:pt x="482427" y="171150"/>
                    <a:pt x="482427" y="158522"/>
                  </a:cubicBezTo>
                  <a:cubicBezTo>
                    <a:pt x="482427" y="145925"/>
                    <a:pt x="472194" y="135753"/>
                    <a:pt x="459643" y="135753"/>
                  </a:cubicBezTo>
                  <a:lnTo>
                    <a:pt x="291406" y="135753"/>
                  </a:lnTo>
                  <a:cubicBezTo>
                    <a:pt x="289557" y="135708"/>
                    <a:pt x="284736" y="134995"/>
                    <a:pt x="284736" y="129189"/>
                  </a:cubicBezTo>
                  <a:lnTo>
                    <a:pt x="284736" y="129174"/>
                  </a:lnTo>
                  <a:cubicBezTo>
                    <a:pt x="284736" y="123368"/>
                    <a:pt x="289557" y="122762"/>
                    <a:pt x="291406" y="122671"/>
                  </a:cubicBezTo>
                  <a:lnTo>
                    <a:pt x="459643" y="122671"/>
                  </a:lnTo>
                  <a:cubicBezTo>
                    <a:pt x="472194" y="122671"/>
                    <a:pt x="482427" y="112484"/>
                    <a:pt x="482427" y="99887"/>
                  </a:cubicBezTo>
                  <a:cubicBezTo>
                    <a:pt x="482427" y="87259"/>
                    <a:pt x="472194" y="77118"/>
                    <a:pt x="459643" y="77118"/>
                  </a:cubicBezTo>
                  <a:lnTo>
                    <a:pt x="167708" y="77118"/>
                  </a:lnTo>
                  <a:cubicBezTo>
                    <a:pt x="164600" y="76921"/>
                    <a:pt x="159704" y="75966"/>
                    <a:pt x="159704" y="71357"/>
                  </a:cubicBezTo>
                  <a:cubicBezTo>
                    <a:pt x="159704" y="64672"/>
                    <a:pt x="164646" y="63611"/>
                    <a:pt x="168299" y="63611"/>
                  </a:cubicBezTo>
                  <a:lnTo>
                    <a:pt x="265696" y="63611"/>
                  </a:lnTo>
                  <a:cubicBezTo>
                    <a:pt x="272139" y="63611"/>
                    <a:pt x="277702" y="59745"/>
                    <a:pt x="280173" y="54197"/>
                  </a:cubicBezTo>
                  <a:close/>
                  <a:moveTo>
                    <a:pt x="41265" y="991381"/>
                  </a:moveTo>
                  <a:cubicBezTo>
                    <a:pt x="18648" y="991381"/>
                    <a:pt x="335" y="1009723"/>
                    <a:pt x="335" y="1032325"/>
                  </a:cubicBezTo>
                  <a:cubicBezTo>
                    <a:pt x="335" y="1054882"/>
                    <a:pt x="18648" y="1073164"/>
                    <a:pt x="41265" y="1073164"/>
                  </a:cubicBezTo>
                  <a:cubicBezTo>
                    <a:pt x="63867" y="1073164"/>
                    <a:pt x="82180" y="1054882"/>
                    <a:pt x="82180" y="1032325"/>
                  </a:cubicBezTo>
                  <a:cubicBezTo>
                    <a:pt x="82180" y="1009723"/>
                    <a:pt x="63867" y="991381"/>
                    <a:pt x="41265" y="991381"/>
                  </a:cubicBezTo>
                  <a:close/>
                  <a:moveTo>
                    <a:pt x="97960" y="1080077"/>
                  </a:moveTo>
                  <a:cubicBezTo>
                    <a:pt x="100477" y="1107833"/>
                    <a:pt x="123822" y="1129587"/>
                    <a:pt x="152291" y="1129587"/>
                  </a:cubicBezTo>
                  <a:lnTo>
                    <a:pt x="265696" y="1129587"/>
                  </a:lnTo>
                  <a:cubicBezTo>
                    <a:pt x="274428" y="1129587"/>
                    <a:pt x="281553" y="1122492"/>
                    <a:pt x="281553" y="1113745"/>
                  </a:cubicBezTo>
                  <a:cubicBezTo>
                    <a:pt x="281553" y="1104953"/>
                    <a:pt x="274428" y="1097874"/>
                    <a:pt x="265696" y="1097874"/>
                  </a:cubicBezTo>
                  <a:lnTo>
                    <a:pt x="168299" y="1097874"/>
                  </a:lnTo>
                  <a:cubicBezTo>
                    <a:pt x="164646" y="1097874"/>
                    <a:pt x="159704" y="1096812"/>
                    <a:pt x="159704" y="1090142"/>
                  </a:cubicBezTo>
                  <a:cubicBezTo>
                    <a:pt x="159704" y="1085519"/>
                    <a:pt x="164600" y="1084564"/>
                    <a:pt x="167708" y="1084382"/>
                  </a:cubicBezTo>
                  <a:lnTo>
                    <a:pt x="459643" y="1084382"/>
                  </a:lnTo>
                  <a:cubicBezTo>
                    <a:pt x="472194" y="1084382"/>
                    <a:pt x="482427" y="1074225"/>
                    <a:pt x="482427" y="1061613"/>
                  </a:cubicBezTo>
                  <a:cubicBezTo>
                    <a:pt x="482427" y="1049001"/>
                    <a:pt x="472194" y="1038783"/>
                    <a:pt x="459643" y="1038783"/>
                  </a:cubicBezTo>
                  <a:lnTo>
                    <a:pt x="291406" y="1038783"/>
                  </a:lnTo>
                  <a:cubicBezTo>
                    <a:pt x="289557" y="1038723"/>
                    <a:pt x="284736" y="1038101"/>
                    <a:pt x="284736" y="1032325"/>
                  </a:cubicBezTo>
                  <a:lnTo>
                    <a:pt x="284736" y="1032295"/>
                  </a:lnTo>
                  <a:cubicBezTo>
                    <a:pt x="284736" y="1026489"/>
                    <a:pt x="289557" y="1025777"/>
                    <a:pt x="291406" y="1025716"/>
                  </a:cubicBezTo>
                  <a:lnTo>
                    <a:pt x="459643" y="1025716"/>
                  </a:lnTo>
                  <a:cubicBezTo>
                    <a:pt x="472194" y="1025716"/>
                    <a:pt x="482427" y="1015559"/>
                    <a:pt x="482427" y="1002947"/>
                  </a:cubicBezTo>
                  <a:cubicBezTo>
                    <a:pt x="482427" y="990319"/>
                    <a:pt x="472194" y="980163"/>
                    <a:pt x="459643" y="980163"/>
                  </a:cubicBezTo>
                  <a:lnTo>
                    <a:pt x="167708" y="980163"/>
                  </a:lnTo>
                  <a:cubicBezTo>
                    <a:pt x="164600" y="980011"/>
                    <a:pt x="159704" y="979011"/>
                    <a:pt x="159704" y="974433"/>
                  </a:cubicBezTo>
                  <a:cubicBezTo>
                    <a:pt x="159704" y="967717"/>
                    <a:pt x="164646" y="966702"/>
                    <a:pt x="168299" y="966702"/>
                  </a:cubicBezTo>
                  <a:lnTo>
                    <a:pt x="265696" y="966702"/>
                  </a:lnTo>
                  <a:cubicBezTo>
                    <a:pt x="274428" y="966702"/>
                    <a:pt x="281553" y="959592"/>
                    <a:pt x="281553" y="950830"/>
                  </a:cubicBezTo>
                  <a:cubicBezTo>
                    <a:pt x="281553" y="942053"/>
                    <a:pt x="274428" y="934989"/>
                    <a:pt x="265696" y="934989"/>
                  </a:cubicBezTo>
                  <a:lnTo>
                    <a:pt x="152291" y="934989"/>
                  </a:lnTo>
                  <a:cubicBezTo>
                    <a:pt x="123822" y="934989"/>
                    <a:pt x="100477" y="956757"/>
                    <a:pt x="97960" y="984559"/>
                  </a:cubicBezTo>
                  <a:cubicBezTo>
                    <a:pt x="97839" y="985469"/>
                    <a:pt x="97718" y="986469"/>
                    <a:pt x="97718" y="987560"/>
                  </a:cubicBezTo>
                  <a:lnTo>
                    <a:pt x="97718" y="1076969"/>
                  </a:lnTo>
                  <a:cubicBezTo>
                    <a:pt x="97718" y="1078136"/>
                    <a:pt x="97839" y="1079091"/>
                    <a:pt x="97960" y="1080077"/>
                  </a:cubicBezTo>
                  <a:close/>
                  <a:moveTo>
                    <a:pt x="62746" y="748107"/>
                  </a:moveTo>
                  <a:cubicBezTo>
                    <a:pt x="84150" y="748107"/>
                    <a:pt x="101492" y="730810"/>
                    <a:pt x="101492" y="709405"/>
                  </a:cubicBezTo>
                  <a:cubicBezTo>
                    <a:pt x="101492" y="687986"/>
                    <a:pt x="84150" y="670643"/>
                    <a:pt x="62746" y="670643"/>
                  </a:cubicBezTo>
                  <a:cubicBezTo>
                    <a:pt x="41356" y="670643"/>
                    <a:pt x="23969" y="687986"/>
                    <a:pt x="23969" y="709405"/>
                  </a:cubicBezTo>
                  <a:cubicBezTo>
                    <a:pt x="23969" y="730810"/>
                    <a:pt x="41356" y="748107"/>
                    <a:pt x="62746" y="748107"/>
                  </a:cubicBezTo>
                  <a:close/>
                  <a:moveTo>
                    <a:pt x="150502" y="631336"/>
                  </a:moveTo>
                  <a:cubicBezTo>
                    <a:pt x="150502" y="631336"/>
                    <a:pt x="120199" y="642872"/>
                    <a:pt x="120199" y="668339"/>
                  </a:cubicBezTo>
                  <a:lnTo>
                    <a:pt x="120199" y="750441"/>
                  </a:lnTo>
                  <a:cubicBezTo>
                    <a:pt x="120199" y="775924"/>
                    <a:pt x="150502" y="787429"/>
                    <a:pt x="150502" y="787429"/>
                  </a:cubicBezTo>
                  <a:lnTo>
                    <a:pt x="255343" y="819628"/>
                  </a:lnTo>
                  <a:cubicBezTo>
                    <a:pt x="255343" y="819628"/>
                    <a:pt x="274549" y="825403"/>
                    <a:pt x="279355" y="809062"/>
                  </a:cubicBezTo>
                  <a:cubicBezTo>
                    <a:pt x="284160" y="792856"/>
                    <a:pt x="265393" y="787930"/>
                    <a:pt x="265393" y="787930"/>
                  </a:cubicBezTo>
                  <a:lnTo>
                    <a:pt x="177895" y="761962"/>
                  </a:lnTo>
                  <a:cubicBezTo>
                    <a:pt x="177895" y="761962"/>
                    <a:pt x="171164" y="760552"/>
                    <a:pt x="172619" y="755489"/>
                  </a:cubicBezTo>
                  <a:cubicBezTo>
                    <a:pt x="174075" y="750441"/>
                    <a:pt x="181275" y="752336"/>
                    <a:pt x="181275" y="752336"/>
                  </a:cubicBezTo>
                  <a:lnTo>
                    <a:pt x="345252" y="797495"/>
                  </a:lnTo>
                  <a:lnTo>
                    <a:pt x="345252" y="755489"/>
                  </a:lnTo>
                  <a:lnTo>
                    <a:pt x="462690" y="755489"/>
                  </a:lnTo>
                  <a:cubicBezTo>
                    <a:pt x="473801" y="755489"/>
                    <a:pt x="482836" y="746454"/>
                    <a:pt x="482836" y="735267"/>
                  </a:cubicBezTo>
                  <a:cubicBezTo>
                    <a:pt x="482836" y="724095"/>
                    <a:pt x="473801" y="715105"/>
                    <a:pt x="462690" y="715105"/>
                  </a:cubicBezTo>
                  <a:lnTo>
                    <a:pt x="345252" y="715105"/>
                  </a:lnTo>
                  <a:lnTo>
                    <a:pt x="345252" y="703630"/>
                  </a:lnTo>
                  <a:lnTo>
                    <a:pt x="462690" y="703630"/>
                  </a:lnTo>
                  <a:cubicBezTo>
                    <a:pt x="473801" y="703630"/>
                    <a:pt x="482836" y="694625"/>
                    <a:pt x="482836" y="683483"/>
                  </a:cubicBezTo>
                  <a:cubicBezTo>
                    <a:pt x="482836" y="672326"/>
                    <a:pt x="473801" y="663276"/>
                    <a:pt x="462690" y="663276"/>
                  </a:cubicBezTo>
                  <a:lnTo>
                    <a:pt x="345252" y="663276"/>
                  </a:lnTo>
                  <a:lnTo>
                    <a:pt x="345252" y="621255"/>
                  </a:lnTo>
                  <a:lnTo>
                    <a:pt x="181275" y="666444"/>
                  </a:lnTo>
                  <a:cubicBezTo>
                    <a:pt x="181275" y="666444"/>
                    <a:pt x="174075" y="668339"/>
                    <a:pt x="172619" y="663276"/>
                  </a:cubicBezTo>
                  <a:cubicBezTo>
                    <a:pt x="171164" y="658228"/>
                    <a:pt x="177895" y="656818"/>
                    <a:pt x="177895" y="656818"/>
                  </a:cubicBezTo>
                  <a:lnTo>
                    <a:pt x="265393" y="630851"/>
                  </a:lnTo>
                  <a:cubicBezTo>
                    <a:pt x="265393" y="630851"/>
                    <a:pt x="284160" y="625924"/>
                    <a:pt x="279355" y="609704"/>
                  </a:cubicBezTo>
                  <a:cubicBezTo>
                    <a:pt x="274549" y="593392"/>
                    <a:pt x="255343" y="599138"/>
                    <a:pt x="255343" y="599138"/>
                  </a:cubicBezTo>
                  <a:lnTo>
                    <a:pt x="150502" y="631336"/>
                  </a:lnTo>
                  <a:close/>
                  <a:moveTo>
                    <a:pt x="62746" y="516081"/>
                  </a:moveTo>
                  <a:cubicBezTo>
                    <a:pt x="84150" y="516081"/>
                    <a:pt x="101492" y="498754"/>
                    <a:pt x="101492" y="477364"/>
                  </a:cubicBezTo>
                  <a:cubicBezTo>
                    <a:pt x="101492" y="455945"/>
                    <a:pt x="84150" y="438618"/>
                    <a:pt x="62746" y="438618"/>
                  </a:cubicBezTo>
                  <a:cubicBezTo>
                    <a:pt x="41356" y="438618"/>
                    <a:pt x="23969" y="455945"/>
                    <a:pt x="23969" y="477364"/>
                  </a:cubicBezTo>
                  <a:cubicBezTo>
                    <a:pt x="23969" y="498754"/>
                    <a:pt x="41356" y="516081"/>
                    <a:pt x="62746" y="516081"/>
                  </a:cubicBezTo>
                  <a:close/>
                  <a:moveTo>
                    <a:pt x="279567" y="878202"/>
                  </a:moveTo>
                  <a:cubicBezTo>
                    <a:pt x="279567" y="860360"/>
                    <a:pt x="265136" y="845959"/>
                    <a:pt x="247293" y="845959"/>
                  </a:cubicBezTo>
                  <a:cubicBezTo>
                    <a:pt x="229466" y="845959"/>
                    <a:pt x="215065" y="860360"/>
                    <a:pt x="215065" y="878202"/>
                  </a:cubicBezTo>
                  <a:cubicBezTo>
                    <a:pt x="215065" y="896045"/>
                    <a:pt x="229466" y="910431"/>
                    <a:pt x="247293" y="910431"/>
                  </a:cubicBezTo>
                  <a:cubicBezTo>
                    <a:pt x="265136" y="910431"/>
                    <a:pt x="279567" y="896045"/>
                    <a:pt x="279567" y="878202"/>
                  </a:cubicBezTo>
                  <a:close/>
                  <a:moveTo>
                    <a:pt x="379739" y="800891"/>
                  </a:moveTo>
                  <a:lnTo>
                    <a:pt x="379708" y="800770"/>
                  </a:lnTo>
                  <a:cubicBezTo>
                    <a:pt x="378374" y="800891"/>
                    <a:pt x="356166" y="809835"/>
                    <a:pt x="349284" y="812488"/>
                  </a:cubicBezTo>
                  <a:cubicBezTo>
                    <a:pt x="301608" y="831027"/>
                    <a:pt x="292983" y="836333"/>
                    <a:pt x="292467" y="853129"/>
                  </a:cubicBezTo>
                  <a:cubicBezTo>
                    <a:pt x="291967" y="869956"/>
                    <a:pt x="292286" y="878111"/>
                    <a:pt x="292286" y="878111"/>
                  </a:cubicBezTo>
                  <a:cubicBezTo>
                    <a:pt x="292286" y="878111"/>
                    <a:pt x="291998" y="885721"/>
                    <a:pt x="292286" y="898470"/>
                  </a:cubicBezTo>
                  <a:cubicBezTo>
                    <a:pt x="292649" y="911219"/>
                    <a:pt x="292467" y="924453"/>
                    <a:pt x="313690" y="931729"/>
                  </a:cubicBezTo>
                  <a:cubicBezTo>
                    <a:pt x="320618" y="934094"/>
                    <a:pt x="370022" y="954241"/>
                    <a:pt x="371250" y="954635"/>
                  </a:cubicBezTo>
                  <a:lnTo>
                    <a:pt x="371371" y="954514"/>
                  </a:lnTo>
                  <a:cubicBezTo>
                    <a:pt x="374676" y="956878"/>
                    <a:pt x="379057" y="957530"/>
                    <a:pt x="383134" y="955832"/>
                  </a:cubicBezTo>
                  <a:cubicBezTo>
                    <a:pt x="389395" y="953210"/>
                    <a:pt x="392351" y="946040"/>
                    <a:pt x="389744" y="939840"/>
                  </a:cubicBezTo>
                  <a:cubicBezTo>
                    <a:pt x="389001" y="938005"/>
                    <a:pt x="371886" y="932048"/>
                    <a:pt x="371886" y="932048"/>
                  </a:cubicBezTo>
                  <a:lnTo>
                    <a:pt x="333609" y="918298"/>
                  </a:lnTo>
                  <a:cubicBezTo>
                    <a:pt x="333609" y="918298"/>
                    <a:pt x="330850" y="916267"/>
                    <a:pt x="334716" y="916267"/>
                  </a:cubicBezTo>
                  <a:lnTo>
                    <a:pt x="466313" y="916267"/>
                  </a:lnTo>
                  <a:cubicBezTo>
                    <a:pt x="475469" y="916267"/>
                    <a:pt x="482851" y="908809"/>
                    <a:pt x="482851" y="899683"/>
                  </a:cubicBezTo>
                  <a:cubicBezTo>
                    <a:pt x="482851" y="890527"/>
                    <a:pt x="475469" y="883114"/>
                    <a:pt x="466313" y="883114"/>
                  </a:cubicBezTo>
                  <a:lnTo>
                    <a:pt x="414377" y="883114"/>
                  </a:lnTo>
                  <a:cubicBezTo>
                    <a:pt x="414377" y="883114"/>
                    <a:pt x="407040" y="884024"/>
                    <a:pt x="407040" y="878111"/>
                  </a:cubicBezTo>
                  <a:cubicBezTo>
                    <a:pt x="407040" y="872184"/>
                    <a:pt x="414377" y="873139"/>
                    <a:pt x="414377" y="873139"/>
                  </a:cubicBezTo>
                  <a:lnTo>
                    <a:pt x="466313" y="873139"/>
                  </a:lnTo>
                  <a:cubicBezTo>
                    <a:pt x="475469" y="873139"/>
                    <a:pt x="482851" y="865757"/>
                    <a:pt x="482851" y="856601"/>
                  </a:cubicBezTo>
                  <a:cubicBezTo>
                    <a:pt x="482851" y="847429"/>
                    <a:pt x="475469" y="840062"/>
                    <a:pt x="466313" y="840062"/>
                  </a:cubicBezTo>
                  <a:lnTo>
                    <a:pt x="466313" y="839986"/>
                  </a:lnTo>
                  <a:lnTo>
                    <a:pt x="334716" y="839986"/>
                  </a:lnTo>
                  <a:cubicBezTo>
                    <a:pt x="330850" y="839986"/>
                    <a:pt x="334595" y="836939"/>
                    <a:pt x="334595" y="836939"/>
                  </a:cubicBezTo>
                  <a:lnTo>
                    <a:pt x="390487" y="819415"/>
                  </a:lnTo>
                  <a:cubicBezTo>
                    <a:pt x="390487" y="819415"/>
                    <a:pt x="399067" y="814473"/>
                    <a:pt x="394989" y="805590"/>
                  </a:cubicBezTo>
                  <a:cubicBezTo>
                    <a:pt x="391502" y="798026"/>
                    <a:pt x="383513" y="799314"/>
                    <a:pt x="379739" y="800891"/>
                  </a:cubicBezTo>
                  <a:close/>
                  <a:moveTo>
                    <a:pt x="41265" y="170104"/>
                  </a:moveTo>
                  <a:cubicBezTo>
                    <a:pt x="63867" y="170104"/>
                    <a:pt x="82180" y="151746"/>
                    <a:pt x="82180" y="129159"/>
                  </a:cubicBezTo>
                  <a:cubicBezTo>
                    <a:pt x="82180" y="106587"/>
                    <a:pt x="63867" y="88305"/>
                    <a:pt x="41265" y="88305"/>
                  </a:cubicBezTo>
                  <a:cubicBezTo>
                    <a:pt x="18648" y="88305"/>
                    <a:pt x="335" y="106587"/>
                    <a:pt x="335" y="129159"/>
                  </a:cubicBezTo>
                  <a:cubicBezTo>
                    <a:pt x="335" y="151746"/>
                    <a:pt x="18648" y="170104"/>
                    <a:pt x="41265" y="170104"/>
                  </a:cubicBezTo>
                  <a:close/>
                  <a:moveTo>
                    <a:pt x="279567" y="296470"/>
                  </a:moveTo>
                  <a:cubicBezTo>
                    <a:pt x="279567" y="278643"/>
                    <a:pt x="265136" y="264242"/>
                    <a:pt x="247293" y="264242"/>
                  </a:cubicBezTo>
                  <a:cubicBezTo>
                    <a:pt x="229466" y="264242"/>
                    <a:pt x="215065" y="278643"/>
                    <a:pt x="215065" y="296470"/>
                  </a:cubicBezTo>
                  <a:cubicBezTo>
                    <a:pt x="215065" y="314313"/>
                    <a:pt x="229466" y="328699"/>
                    <a:pt x="247293" y="328699"/>
                  </a:cubicBezTo>
                  <a:cubicBezTo>
                    <a:pt x="265136" y="328699"/>
                    <a:pt x="279567" y="314313"/>
                    <a:pt x="279567" y="296470"/>
                  </a:cubicBez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285" name="Graphic 82">
              <a:extLst>
                <a:ext uri="{FF2B5EF4-FFF2-40B4-BE49-F238E27FC236}">
                  <a16:creationId xmlns:a16="http://schemas.microsoft.com/office/drawing/2014/main" id="{EAFDFD65-4E2D-A703-2A21-425CA939FB7C}"/>
                </a:ext>
              </a:extLst>
            </p:cNvPr>
            <p:cNvGrpSpPr/>
            <p:nvPr/>
          </p:nvGrpSpPr>
          <p:grpSpPr>
            <a:xfrm>
              <a:off x="3561625" y="1338860"/>
              <a:ext cx="448502" cy="285013"/>
              <a:chOff x="3561625" y="1338860"/>
              <a:chExt cx="448502" cy="285013"/>
            </a:xfrm>
            <a:solidFill>
              <a:srgbClr val="FFFFFF"/>
            </a:solidFill>
          </p:grpSpPr>
          <p:sp>
            <p:nvSpPr>
              <p:cNvPr id="286" name="Freeform: Shape 285">
                <a:extLst>
                  <a:ext uri="{FF2B5EF4-FFF2-40B4-BE49-F238E27FC236}">
                    <a16:creationId xmlns:a16="http://schemas.microsoft.com/office/drawing/2014/main" id="{4622785C-79FC-2255-CE99-C8AA24A1C807}"/>
                  </a:ext>
                </a:extLst>
              </p:cNvPr>
              <p:cNvSpPr/>
              <p:nvPr/>
            </p:nvSpPr>
            <p:spPr>
              <a:xfrm>
                <a:off x="3561625" y="1340051"/>
                <a:ext cx="55844" cy="107190"/>
              </a:xfrm>
              <a:custGeom>
                <a:avLst/>
                <a:gdLst>
                  <a:gd name="connsiteX0" fmla="*/ 244 w 55844"/>
                  <a:gd name="connsiteY0" fmla="*/ 107661 h 107190"/>
                  <a:gd name="connsiteX1" fmla="*/ 244 w 55844"/>
                  <a:gd name="connsiteY1" fmla="*/ 471 h 107190"/>
                  <a:gd name="connsiteX2" fmla="*/ 13874 w 55844"/>
                  <a:gd name="connsiteY2" fmla="*/ 471 h 107190"/>
                  <a:gd name="connsiteX3" fmla="*/ 39944 w 55844"/>
                  <a:gd name="connsiteY3" fmla="*/ 61609 h 107190"/>
                  <a:gd name="connsiteX4" fmla="*/ 39944 w 55844"/>
                  <a:gd name="connsiteY4" fmla="*/ 471 h 107190"/>
                  <a:gd name="connsiteX5" fmla="*/ 56088 w 55844"/>
                  <a:gd name="connsiteY5" fmla="*/ 471 h 107190"/>
                  <a:gd name="connsiteX6" fmla="*/ 56088 w 55844"/>
                  <a:gd name="connsiteY6" fmla="*/ 107661 h 107190"/>
                  <a:gd name="connsiteX7" fmla="*/ 43120 w 55844"/>
                  <a:gd name="connsiteY7" fmla="*/ 107661 h 107190"/>
                  <a:gd name="connsiteX8" fmla="*/ 16918 w 55844"/>
                  <a:gd name="connsiteY8" fmla="*/ 43612 h 107190"/>
                  <a:gd name="connsiteX9" fmla="*/ 16918 w 55844"/>
                  <a:gd name="connsiteY9" fmla="*/ 107661 h 107190"/>
                  <a:gd name="connsiteX10" fmla="*/ 244 w 55844"/>
                  <a:gd name="connsiteY10"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244" y="107661"/>
                    </a:moveTo>
                    <a:lnTo>
                      <a:pt x="244" y="471"/>
                    </a:lnTo>
                    <a:lnTo>
                      <a:pt x="13874" y="471"/>
                    </a:lnTo>
                    <a:lnTo>
                      <a:pt x="39944" y="61609"/>
                    </a:lnTo>
                    <a:lnTo>
                      <a:pt x="39944" y="471"/>
                    </a:lnTo>
                    <a:lnTo>
                      <a:pt x="56088" y="471"/>
                    </a:lnTo>
                    <a:lnTo>
                      <a:pt x="56088" y="107661"/>
                    </a:lnTo>
                    <a:lnTo>
                      <a:pt x="43120" y="107661"/>
                    </a:lnTo>
                    <a:lnTo>
                      <a:pt x="16918" y="43612"/>
                    </a:lnTo>
                    <a:lnTo>
                      <a:pt x="16918" y="107661"/>
                    </a:lnTo>
                    <a:lnTo>
                      <a:pt x="244"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87" name="Freeform: Shape 286">
                <a:extLst>
                  <a:ext uri="{FF2B5EF4-FFF2-40B4-BE49-F238E27FC236}">
                    <a16:creationId xmlns:a16="http://schemas.microsoft.com/office/drawing/2014/main" id="{E95BA86F-139E-3B63-471A-ECAB312170B2}"/>
                  </a:ext>
                </a:extLst>
              </p:cNvPr>
              <p:cNvSpPr/>
              <p:nvPr/>
            </p:nvSpPr>
            <p:spPr>
              <a:xfrm>
                <a:off x="3631390" y="1338860"/>
                <a:ext cx="61667" cy="109837"/>
              </a:xfrm>
              <a:custGeom>
                <a:avLst/>
                <a:gdLst>
                  <a:gd name="connsiteX0" fmla="*/ 30965 w 61667"/>
                  <a:gd name="connsiteY0" fmla="*/ 110308 h 109837"/>
                  <a:gd name="connsiteX1" fmla="*/ 12835 w 61667"/>
                  <a:gd name="connsiteY1" fmla="*/ 106073 h 109837"/>
                  <a:gd name="connsiteX2" fmla="*/ 3175 w 61667"/>
                  <a:gd name="connsiteY2" fmla="*/ 93899 h 109837"/>
                  <a:gd name="connsiteX3" fmla="*/ 264 w 61667"/>
                  <a:gd name="connsiteY3" fmla="*/ 75107 h 109837"/>
                  <a:gd name="connsiteX4" fmla="*/ 264 w 61667"/>
                  <a:gd name="connsiteY4" fmla="*/ 35010 h 109837"/>
                  <a:gd name="connsiteX5" fmla="*/ 3175 w 61667"/>
                  <a:gd name="connsiteY5" fmla="*/ 16483 h 109837"/>
                  <a:gd name="connsiteX6" fmla="*/ 12835 w 61667"/>
                  <a:gd name="connsiteY6" fmla="*/ 4573 h 109837"/>
                  <a:gd name="connsiteX7" fmla="*/ 30965 w 61667"/>
                  <a:gd name="connsiteY7" fmla="*/ 471 h 109837"/>
                  <a:gd name="connsiteX8" fmla="*/ 49227 w 61667"/>
                  <a:gd name="connsiteY8" fmla="*/ 4573 h 109837"/>
                  <a:gd name="connsiteX9" fmla="*/ 58887 w 61667"/>
                  <a:gd name="connsiteY9" fmla="*/ 16483 h 109837"/>
                  <a:gd name="connsiteX10" fmla="*/ 61931 w 61667"/>
                  <a:gd name="connsiteY10" fmla="*/ 35010 h 109837"/>
                  <a:gd name="connsiteX11" fmla="*/ 61931 w 61667"/>
                  <a:gd name="connsiteY11" fmla="*/ 75240 h 109837"/>
                  <a:gd name="connsiteX12" fmla="*/ 58887 w 61667"/>
                  <a:gd name="connsiteY12" fmla="*/ 93899 h 109837"/>
                  <a:gd name="connsiteX13" fmla="*/ 49227 w 61667"/>
                  <a:gd name="connsiteY13" fmla="*/ 106073 h 109837"/>
                  <a:gd name="connsiteX14" fmla="*/ 30965 w 61667"/>
                  <a:gd name="connsiteY14" fmla="*/ 110308 h 109837"/>
                  <a:gd name="connsiteX15" fmla="*/ 30965 w 61667"/>
                  <a:gd name="connsiteY15" fmla="*/ 95884 h 109837"/>
                  <a:gd name="connsiteX16" fmla="*/ 38111 w 61667"/>
                  <a:gd name="connsiteY16" fmla="*/ 93766 h 109837"/>
                  <a:gd name="connsiteX17" fmla="*/ 41287 w 61667"/>
                  <a:gd name="connsiteY17" fmla="*/ 87944 h 109837"/>
                  <a:gd name="connsiteX18" fmla="*/ 42081 w 61667"/>
                  <a:gd name="connsiteY18" fmla="*/ 79871 h 109837"/>
                  <a:gd name="connsiteX19" fmla="*/ 42081 w 61667"/>
                  <a:gd name="connsiteY19" fmla="*/ 30511 h 109837"/>
                  <a:gd name="connsiteX20" fmla="*/ 41287 w 61667"/>
                  <a:gd name="connsiteY20" fmla="*/ 22438 h 109837"/>
                  <a:gd name="connsiteX21" fmla="*/ 38111 w 61667"/>
                  <a:gd name="connsiteY21" fmla="*/ 16880 h 109837"/>
                  <a:gd name="connsiteX22" fmla="*/ 30965 w 61667"/>
                  <a:gd name="connsiteY22" fmla="*/ 14763 h 109837"/>
                  <a:gd name="connsiteX23" fmla="*/ 23951 w 61667"/>
                  <a:gd name="connsiteY23" fmla="*/ 16880 h 109837"/>
                  <a:gd name="connsiteX24" fmla="*/ 20775 w 61667"/>
                  <a:gd name="connsiteY24" fmla="*/ 22438 h 109837"/>
                  <a:gd name="connsiteX25" fmla="*/ 19981 w 61667"/>
                  <a:gd name="connsiteY25" fmla="*/ 30511 h 109837"/>
                  <a:gd name="connsiteX26" fmla="*/ 19981 w 61667"/>
                  <a:gd name="connsiteY26" fmla="*/ 79871 h 109837"/>
                  <a:gd name="connsiteX27" fmla="*/ 20643 w 61667"/>
                  <a:gd name="connsiteY27" fmla="*/ 87944 h 109837"/>
                  <a:gd name="connsiteX28" fmla="*/ 23819 w 61667"/>
                  <a:gd name="connsiteY28" fmla="*/ 93766 h 109837"/>
                  <a:gd name="connsiteX29" fmla="*/ 30965 w 61667"/>
                  <a:gd name="connsiteY29" fmla="*/ 95884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0965" y="110308"/>
                    </a:moveTo>
                    <a:cubicBezTo>
                      <a:pt x="23422" y="110308"/>
                      <a:pt x="17335" y="108852"/>
                      <a:pt x="12835" y="106073"/>
                    </a:cubicBezTo>
                    <a:cubicBezTo>
                      <a:pt x="8336" y="103294"/>
                      <a:pt x="5160" y="99192"/>
                      <a:pt x="3175" y="93899"/>
                    </a:cubicBezTo>
                    <a:cubicBezTo>
                      <a:pt x="1190" y="88605"/>
                      <a:pt x="264" y="82386"/>
                      <a:pt x="264" y="75107"/>
                    </a:cubicBezTo>
                    <a:lnTo>
                      <a:pt x="264" y="35010"/>
                    </a:lnTo>
                    <a:cubicBezTo>
                      <a:pt x="264" y="27732"/>
                      <a:pt x="1190" y="21644"/>
                      <a:pt x="3175" y="16483"/>
                    </a:cubicBezTo>
                    <a:cubicBezTo>
                      <a:pt x="5160" y="11322"/>
                      <a:pt x="8336" y="7352"/>
                      <a:pt x="12835" y="4573"/>
                    </a:cubicBezTo>
                    <a:cubicBezTo>
                      <a:pt x="17335" y="1794"/>
                      <a:pt x="23422" y="471"/>
                      <a:pt x="30965" y="471"/>
                    </a:cubicBezTo>
                    <a:cubicBezTo>
                      <a:pt x="38773" y="471"/>
                      <a:pt x="44860" y="1794"/>
                      <a:pt x="49227" y="4573"/>
                    </a:cubicBezTo>
                    <a:cubicBezTo>
                      <a:pt x="53726" y="7352"/>
                      <a:pt x="56902" y="11322"/>
                      <a:pt x="58887" y="16483"/>
                    </a:cubicBezTo>
                    <a:cubicBezTo>
                      <a:pt x="60872" y="21644"/>
                      <a:pt x="61931" y="27732"/>
                      <a:pt x="61931" y="35010"/>
                    </a:cubicBezTo>
                    <a:lnTo>
                      <a:pt x="61931" y="75240"/>
                    </a:lnTo>
                    <a:cubicBezTo>
                      <a:pt x="61931" y="82386"/>
                      <a:pt x="60872" y="88605"/>
                      <a:pt x="58887" y="93899"/>
                    </a:cubicBezTo>
                    <a:cubicBezTo>
                      <a:pt x="56902" y="99060"/>
                      <a:pt x="53726" y="103162"/>
                      <a:pt x="49227" y="106073"/>
                    </a:cubicBezTo>
                    <a:cubicBezTo>
                      <a:pt x="44860" y="108852"/>
                      <a:pt x="38773" y="110308"/>
                      <a:pt x="30965" y="110308"/>
                    </a:cubicBezTo>
                    <a:close/>
                    <a:moveTo>
                      <a:pt x="30965" y="95884"/>
                    </a:moveTo>
                    <a:cubicBezTo>
                      <a:pt x="34273" y="95884"/>
                      <a:pt x="36655" y="95222"/>
                      <a:pt x="38111" y="93766"/>
                    </a:cubicBezTo>
                    <a:cubicBezTo>
                      <a:pt x="39699" y="92311"/>
                      <a:pt x="40758" y="90458"/>
                      <a:pt x="41287" y="87944"/>
                    </a:cubicBezTo>
                    <a:cubicBezTo>
                      <a:pt x="41816" y="85429"/>
                      <a:pt x="42081" y="82783"/>
                      <a:pt x="42081" y="79871"/>
                    </a:cubicBezTo>
                    <a:lnTo>
                      <a:pt x="42081" y="30511"/>
                    </a:lnTo>
                    <a:cubicBezTo>
                      <a:pt x="42081" y="27467"/>
                      <a:pt x="41816" y="24820"/>
                      <a:pt x="41287" y="22438"/>
                    </a:cubicBezTo>
                    <a:cubicBezTo>
                      <a:pt x="40758" y="20056"/>
                      <a:pt x="39699" y="18204"/>
                      <a:pt x="38111" y="16880"/>
                    </a:cubicBezTo>
                    <a:cubicBezTo>
                      <a:pt x="36655" y="15425"/>
                      <a:pt x="34273" y="14763"/>
                      <a:pt x="30965" y="14763"/>
                    </a:cubicBezTo>
                    <a:cubicBezTo>
                      <a:pt x="27921" y="14763"/>
                      <a:pt x="25539" y="15425"/>
                      <a:pt x="23951" y="16880"/>
                    </a:cubicBezTo>
                    <a:cubicBezTo>
                      <a:pt x="22363" y="18204"/>
                      <a:pt x="21305" y="20056"/>
                      <a:pt x="20775" y="22438"/>
                    </a:cubicBezTo>
                    <a:cubicBezTo>
                      <a:pt x="20246" y="24820"/>
                      <a:pt x="19981" y="27467"/>
                      <a:pt x="19981" y="30511"/>
                    </a:cubicBezTo>
                    <a:lnTo>
                      <a:pt x="19981" y="79871"/>
                    </a:lnTo>
                    <a:cubicBezTo>
                      <a:pt x="19981" y="82783"/>
                      <a:pt x="20246" y="85429"/>
                      <a:pt x="20643" y="87944"/>
                    </a:cubicBezTo>
                    <a:cubicBezTo>
                      <a:pt x="21172" y="90458"/>
                      <a:pt x="22231" y="92311"/>
                      <a:pt x="23819" y="93766"/>
                    </a:cubicBezTo>
                    <a:cubicBezTo>
                      <a:pt x="25407" y="95222"/>
                      <a:pt x="27789" y="95884"/>
                      <a:pt x="30965" y="95884"/>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88" name="Freeform: Shape 287">
                <a:extLst>
                  <a:ext uri="{FF2B5EF4-FFF2-40B4-BE49-F238E27FC236}">
                    <a16:creationId xmlns:a16="http://schemas.microsoft.com/office/drawing/2014/main" id="{E760EE5D-C525-B74A-712C-952342ABDF27}"/>
                  </a:ext>
                </a:extLst>
              </p:cNvPr>
              <p:cNvSpPr/>
              <p:nvPr/>
            </p:nvSpPr>
            <p:spPr>
              <a:xfrm>
                <a:off x="3561625" y="1515227"/>
                <a:ext cx="58888" cy="107190"/>
              </a:xfrm>
              <a:custGeom>
                <a:avLst/>
                <a:gdLst>
                  <a:gd name="connsiteX0" fmla="*/ 244 w 58888"/>
                  <a:gd name="connsiteY0" fmla="*/ 107709 h 107190"/>
                  <a:gd name="connsiteX1" fmla="*/ 244 w 58888"/>
                  <a:gd name="connsiteY1" fmla="*/ 519 h 107190"/>
                  <a:gd name="connsiteX2" fmla="*/ 31739 w 58888"/>
                  <a:gd name="connsiteY2" fmla="*/ 519 h 107190"/>
                  <a:gd name="connsiteX3" fmla="*/ 47355 w 58888"/>
                  <a:gd name="connsiteY3" fmla="*/ 4092 h 107190"/>
                  <a:gd name="connsiteX4" fmla="*/ 56221 w 58888"/>
                  <a:gd name="connsiteY4" fmla="*/ 14546 h 107190"/>
                  <a:gd name="connsiteX5" fmla="*/ 59132 w 58888"/>
                  <a:gd name="connsiteY5" fmla="*/ 30956 h 107190"/>
                  <a:gd name="connsiteX6" fmla="*/ 55559 w 58888"/>
                  <a:gd name="connsiteY6" fmla="*/ 47895 h 107190"/>
                  <a:gd name="connsiteX7" fmla="*/ 45502 w 58888"/>
                  <a:gd name="connsiteY7" fmla="*/ 57158 h 107190"/>
                  <a:gd name="connsiteX8" fmla="*/ 30416 w 58888"/>
                  <a:gd name="connsiteY8" fmla="*/ 60069 h 107190"/>
                  <a:gd name="connsiteX9" fmla="*/ 19829 w 58888"/>
                  <a:gd name="connsiteY9" fmla="*/ 60069 h 107190"/>
                  <a:gd name="connsiteX10" fmla="*/ 19829 w 58888"/>
                  <a:gd name="connsiteY10" fmla="*/ 107709 h 107190"/>
                  <a:gd name="connsiteX11" fmla="*/ 244 w 58888"/>
                  <a:gd name="connsiteY11" fmla="*/ 107709 h 107190"/>
                  <a:gd name="connsiteX12" fmla="*/ 19829 w 58888"/>
                  <a:gd name="connsiteY12" fmla="*/ 46307 h 107190"/>
                  <a:gd name="connsiteX13" fmla="*/ 27240 w 58888"/>
                  <a:gd name="connsiteY13" fmla="*/ 46307 h 107190"/>
                  <a:gd name="connsiteX14" fmla="*/ 35445 w 58888"/>
                  <a:gd name="connsiteY14" fmla="*/ 44851 h 107190"/>
                  <a:gd name="connsiteX15" fmla="*/ 39547 w 58888"/>
                  <a:gd name="connsiteY15" fmla="*/ 39954 h 107190"/>
                  <a:gd name="connsiteX16" fmla="*/ 40738 w 58888"/>
                  <a:gd name="connsiteY16" fmla="*/ 30823 h 107190"/>
                  <a:gd name="connsiteX17" fmla="*/ 39812 w 58888"/>
                  <a:gd name="connsiteY17" fmla="*/ 21428 h 107190"/>
                  <a:gd name="connsiteX18" fmla="*/ 36106 w 58888"/>
                  <a:gd name="connsiteY18" fmla="*/ 16002 h 107190"/>
                  <a:gd name="connsiteX19" fmla="*/ 27240 w 58888"/>
                  <a:gd name="connsiteY19" fmla="*/ 14282 h 107190"/>
                  <a:gd name="connsiteX20" fmla="*/ 19829 w 58888"/>
                  <a:gd name="connsiteY20" fmla="*/ 14282 h 107190"/>
                  <a:gd name="connsiteX21" fmla="*/ 19829 w 58888"/>
                  <a:gd name="connsiteY21" fmla="*/ 46307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888" h="107190">
                    <a:moveTo>
                      <a:pt x="244" y="107709"/>
                    </a:moveTo>
                    <a:lnTo>
                      <a:pt x="244" y="519"/>
                    </a:lnTo>
                    <a:lnTo>
                      <a:pt x="31739" y="519"/>
                    </a:lnTo>
                    <a:cubicBezTo>
                      <a:pt x="38224" y="519"/>
                      <a:pt x="43385" y="1710"/>
                      <a:pt x="47355" y="4092"/>
                    </a:cubicBezTo>
                    <a:cubicBezTo>
                      <a:pt x="51457" y="6474"/>
                      <a:pt x="54368" y="9915"/>
                      <a:pt x="56221" y="14546"/>
                    </a:cubicBezTo>
                    <a:cubicBezTo>
                      <a:pt x="58206" y="19046"/>
                      <a:pt x="59132" y="24471"/>
                      <a:pt x="59132" y="30956"/>
                    </a:cubicBezTo>
                    <a:cubicBezTo>
                      <a:pt x="59132" y="37969"/>
                      <a:pt x="57941" y="43527"/>
                      <a:pt x="55559" y="47895"/>
                    </a:cubicBezTo>
                    <a:cubicBezTo>
                      <a:pt x="53177" y="52129"/>
                      <a:pt x="49869" y="55173"/>
                      <a:pt x="45502" y="57158"/>
                    </a:cubicBezTo>
                    <a:cubicBezTo>
                      <a:pt x="41267" y="59143"/>
                      <a:pt x="36239" y="60069"/>
                      <a:pt x="30416" y="60069"/>
                    </a:cubicBezTo>
                    <a:lnTo>
                      <a:pt x="19829" y="60069"/>
                    </a:lnTo>
                    <a:lnTo>
                      <a:pt x="19829" y="107709"/>
                    </a:lnTo>
                    <a:lnTo>
                      <a:pt x="244" y="107709"/>
                    </a:lnTo>
                    <a:close/>
                    <a:moveTo>
                      <a:pt x="19829" y="46307"/>
                    </a:moveTo>
                    <a:lnTo>
                      <a:pt x="27240" y="46307"/>
                    </a:lnTo>
                    <a:cubicBezTo>
                      <a:pt x="30813" y="46307"/>
                      <a:pt x="33460" y="45777"/>
                      <a:pt x="35445" y="44851"/>
                    </a:cubicBezTo>
                    <a:cubicBezTo>
                      <a:pt x="37430" y="43792"/>
                      <a:pt x="38885" y="42204"/>
                      <a:pt x="39547" y="39954"/>
                    </a:cubicBezTo>
                    <a:cubicBezTo>
                      <a:pt x="40341" y="37705"/>
                      <a:pt x="40738" y="34661"/>
                      <a:pt x="40738" y="30823"/>
                    </a:cubicBezTo>
                    <a:cubicBezTo>
                      <a:pt x="40738" y="26986"/>
                      <a:pt x="40473" y="23810"/>
                      <a:pt x="39812" y="21428"/>
                    </a:cubicBezTo>
                    <a:cubicBezTo>
                      <a:pt x="39282" y="18913"/>
                      <a:pt x="38091" y="17193"/>
                      <a:pt x="36106" y="16002"/>
                    </a:cubicBezTo>
                    <a:cubicBezTo>
                      <a:pt x="34254" y="14811"/>
                      <a:pt x="31342" y="14282"/>
                      <a:pt x="27240" y="14282"/>
                    </a:cubicBezTo>
                    <a:lnTo>
                      <a:pt x="19829" y="14282"/>
                    </a:lnTo>
                    <a:lnTo>
                      <a:pt x="19829" y="46307"/>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89" name="Freeform: Shape 288">
                <a:extLst>
                  <a:ext uri="{FF2B5EF4-FFF2-40B4-BE49-F238E27FC236}">
                    <a16:creationId xmlns:a16="http://schemas.microsoft.com/office/drawing/2014/main" id="{53190C1C-2283-B097-AA64-ACB10979DED7}"/>
                  </a:ext>
                </a:extLst>
              </p:cNvPr>
              <p:cNvSpPr/>
              <p:nvPr/>
            </p:nvSpPr>
            <p:spPr>
              <a:xfrm>
                <a:off x="3629007" y="1514036"/>
                <a:ext cx="61667" cy="109837"/>
              </a:xfrm>
              <a:custGeom>
                <a:avLst/>
                <a:gdLst>
                  <a:gd name="connsiteX0" fmla="*/ 30964 w 61667"/>
                  <a:gd name="connsiteY0" fmla="*/ 110356 h 109837"/>
                  <a:gd name="connsiteX1" fmla="*/ 12835 w 61667"/>
                  <a:gd name="connsiteY1" fmla="*/ 106122 h 109837"/>
                  <a:gd name="connsiteX2" fmla="*/ 3174 w 61667"/>
                  <a:gd name="connsiteY2" fmla="*/ 93947 h 109837"/>
                  <a:gd name="connsiteX3" fmla="*/ 263 w 61667"/>
                  <a:gd name="connsiteY3" fmla="*/ 75155 h 109837"/>
                  <a:gd name="connsiteX4" fmla="*/ 263 w 61667"/>
                  <a:gd name="connsiteY4" fmla="*/ 35058 h 109837"/>
                  <a:gd name="connsiteX5" fmla="*/ 3174 w 61667"/>
                  <a:gd name="connsiteY5" fmla="*/ 16531 h 109837"/>
                  <a:gd name="connsiteX6" fmla="*/ 12835 w 61667"/>
                  <a:gd name="connsiteY6" fmla="*/ 4621 h 109837"/>
                  <a:gd name="connsiteX7" fmla="*/ 30964 w 61667"/>
                  <a:gd name="connsiteY7" fmla="*/ 519 h 109837"/>
                  <a:gd name="connsiteX8" fmla="*/ 49226 w 61667"/>
                  <a:gd name="connsiteY8" fmla="*/ 4621 h 109837"/>
                  <a:gd name="connsiteX9" fmla="*/ 58887 w 61667"/>
                  <a:gd name="connsiteY9" fmla="*/ 16531 h 109837"/>
                  <a:gd name="connsiteX10" fmla="*/ 61930 w 61667"/>
                  <a:gd name="connsiteY10" fmla="*/ 35058 h 109837"/>
                  <a:gd name="connsiteX11" fmla="*/ 61930 w 61667"/>
                  <a:gd name="connsiteY11" fmla="*/ 75288 h 109837"/>
                  <a:gd name="connsiteX12" fmla="*/ 58887 w 61667"/>
                  <a:gd name="connsiteY12" fmla="*/ 93947 h 109837"/>
                  <a:gd name="connsiteX13" fmla="*/ 49226 w 61667"/>
                  <a:gd name="connsiteY13" fmla="*/ 106122 h 109837"/>
                  <a:gd name="connsiteX14" fmla="*/ 30964 w 61667"/>
                  <a:gd name="connsiteY14" fmla="*/ 110356 h 109837"/>
                  <a:gd name="connsiteX15" fmla="*/ 30964 w 61667"/>
                  <a:gd name="connsiteY15" fmla="*/ 95932 h 109837"/>
                  <a:gd name="connsiteX16" fmla="*/ 38110 w 61667"/>
                  <a:gd name="connsiteY16" fmla="*/ 93814 h 109837"/>
                  <a:gd name="connsiteX17" fmla="*/ 41286 w 61667"/>
                  <a:gd name="connsiteY17" fmla="*/ 87992 h 109837"/>
                  <a:gd name="connsiteX18" fmla="*/ 42080 w 61667"/>
                  <a:gd name="connsiteY18" fmla="*/ 79919 h 109837"/>
                  <a:gd name="connsiteX19" fmla="*/ 42080 w 61667"/>
                  <a:gd name="connsiteY19" fmla="*/ 30559 h 109837"/>
                  <a:gd name="connsiteX20" fmla="*/ 41286 w 61667"/>
                  <a:gd name="connsiteY20" fmla="*/ 22486 h 109837"/>
                  <a:gd name="connsiteX21" fmla="*/ 38110 w 61667"/>
                  <a:gd name="connsiteY21" fmla="*/ 16928 h 109837"/>
                  <a:gd name="connsiteX22" fmla="*/ 30964 w 61667"/>
                  <a:gd name="connsiteY22" fmla="*/ 14811 h 109837"/>
                  <a:gd name="connsiteX23" fmla="*/ 23951 w 61667"/>
                  <a:gd name="connsiteY23" fmla="*/ 16928 h 109837"/>
                  <a:gd name="connsiteX24" fmla="*/ 20775 w 61667"/>
                  <a:gd name="connsiteY24" fmla="*/ 22486 h 109837"/>
                  <a:gd name="connsiteX25" fmla="*/ 19981 w 61667"/>
                  <a:gd name="connsiteY25" fmla="*/ 30559 h 109837"/>
                  <a:gd name="connsiteX26" fmla="*/ 19981 w 61667"/>
                  <a:gd name="connsiteY26" fmla="*/ 79919 h 109837"/>
                  <a:gd name="connsiteX27" fmla="*/ 20642 w 61667"/>
                  <a:gd name="connsiteY27" fmla="*/ 87992 h 109837"/>
                  <a:gd name="connsiteX28" fmla="*/ 23818 w 61667"/>
                  <a:gd name="connsiteY28" fmla="*/ 93814 h 109837"/>
                  <a:gd name="connsiteX29" fmla="*/ 30964 w 61667"/>
                  <a:gd name="connsiteY29" fmla="*/ 95932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0964" y="110356"/>
                    </a:moveTo>
                    <a:cubicBezTo>
                      <a:pt x="23421" y="110356"/>
                      <a:pt x="17334" y="108901"/>
                      <a:pt x="12835" y="106122"/>
                    </a:cubicBezTo>
                    <a:cubicBezTo>
                      <a:pt x="8335" y="103343"/>
                      <a:pt x="5159" y="99240"/>
                      <a:pt x="3174" y="93947"/>
                    </a:cubicBezTo>
                    <a:cubicBezTo>
                      <a:pt x="1189" y="88653"/>
                      <a:pt x="263" y="82434"/>
                      <a:pt x="263" y="75155"/>
                    </a:cubicBezTo>
                    <a:lnTo>
                      <a:pt x="263" y="35058"/>
                    </a:lnTo>
                    <a:cubicBezTo>
                      <a:pt x="263" y="27780"/>
                      <a:pt x="1189" y="21692"/>
                      <a:pt x="3174" y="16531"/>
                    </a:cubicBezTo>
                    <a:cubicBezTo>
                      <a:pt x="5159" y="11370"/>
                      <a:pt x="8335" y="7400"/>
                      <a:pt x="12835" y="4621"/>
                    </a:cubicBezTo>
                    <a:cubicBezTo>
                      <a:pt x="17334" y="1842"/>
                      <a:pt x="23421" y="519"/>
                      <a:pt x="30964" y="519"/>
                    </a:cubicBezTo>
                    <a:cubicBezTo>
                      <a:pt x="38772" y="519"/>
                      <a:pt x="44859" y="1842"/>
                      <a:pt x="49226" y="4621"/>
                    </a:cubicBezTo>
                    <a:cubicBezTo>
                      <a:pt x="53726" y="7400"/>
                      <a:pt x="56902" y="11370"/>
                      <a:pt x="58887" y="16531"/>
                    </a:cubicBezTo>
                    <a:cubicBezTo>
                      <a:pt x="60872" y="21692"/>
                      <a:pt x="61930" y="27780"/>
                      <a:pt x="61930" y="35058"/>
                    </a:cubicBezTo>
                    <a:lnTo>
                      <a:pt x="61930" y="75288"/>
                    </a:lnTo>
                    <a:cubicBezTo>
                      <a:pt x="61930" y="82434"/>
                      <a:pt x="60872" y="88653"/>
                      <a:pt x="58887" y="93947"/>
                    </a:cubicBezTo>
                    <a:cubicBezTo>
                      <a:pt x="56902" y="99108"/>
                      <a:pt x="53726" y="103210"/>
                      <a:pt x="49226" y="106122"/>
                    </a:cubicBezTo>
                    <a:cubicBezTo>
                      <a:pt x="44859" y="108901"/>
                      <a:pt x="38772" y="110356"/>
                      <a:pt x="30964" y="110356"/>
                    </a:cubicBezTo>
                    <a:close/>
                    <a:moveTo>
                      <a:pt x="30964" y="95932"/>
                    </a:moveTo>
                    <a:cubicBezTo>
                      <a:pt x="34273" y="95932"/>
                      <a:pt x="36655" y="95270"/>
                      <a:pt x="38110" y="93814"/>
                    </a:cubicBezTo>
                    <a:cubicBezTo>
                      <a:pt x="39698" y="92359"/>
                      <a:pt x="40757" y="90506"/>
                      <a:pt x="41286" y="87992"/>
                    </a:cubicBezTo>
                    <a:cubicBezTo>
                      <a:pt x="41816" y="85477"/>
                      <a:pt x="42080" y="82831"/>
                      <a:pt x="42080" y="79919"/>
                    </a:cubicBezTo>
                    <a:lnTo>
                      <a:pt x="42080" y="30559"/>
                    </a:lnTo>
                    <a:cubicBezTo>
                      <a:pt x="42080" y="27515"/>
                      <a:pt x="41816" y="24868"/>
                      <a:pt x="41286" y="22486"/>
                    </a:cubicBezTo>
                    <a:cubicBezTo>
                      <a:pt x="40757" y="20104"/>
                      <a:pt x="39698" y="18252"/>
                      <a:pt x="38110" y="16928"/>
                    </a:cubicBezTo>
                    <a:cubicBezTo>
                      <a:pt x="36655" y="15473"/>
                      <a:pt x="34273" y="14811"/>
                      <a:pt x="30964" y="14811"/>
                    </a:cubicBezTo>
                    <a:cubicBezTo>
                      <a:pt x="27921" y="14811"/>
                      <a:pt x="25539" y="15473"/>
                      <a:pt x="23951" y="16928"/>
                    </a:cubicBezTo>
                    <a:cubicBezTo>
                      <a:pt x="22363" y="18252"/>
                      <a:pt x="21304" y="20104"/>
                      <a:pt x="20775" y="22486"/>
                    </a:cubicBezTo>
                    <a:cubicBezTo>
                      <a:pt x="20245" y="24868"/>
                      <a:pt x="19981" y="27515"/>
                      <a:pt x="19981" y="30559"/>
                    </a:cubicBezTo>
                    <a:lnTo>
                      <a:pt x="19981" y="79919"/>
                    </a:lnTo>
                    <a:cubicBezTo>
                      <a:pt x="19981" y="82831"/>
                      <a:pt x="20245" y="85477"/>
                      <a:pt x="20642" y="87992"/>
                    </a:cubicBezTo>
                    <a:cubicBezTo>
                      <a:pt x="21172" y="90506"/>
                      <a:pt x="22230" y="92359"/>
                      <a:pt x="23818" y="93814"/>
                    </a:cubicBezTo>
                    <a:cubicBezTo>
                      <a:pt x="25406" y="95270"/>
                      <a:pt x="27788" y="95932"/>
                      <a:pt x="30964" y="95932"/>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0" name="Freeform: Shape 289">
                <a:extLst>
                  <a:ext uri="{FF2B5EF4-FFF2-40B4-BE49-F238E27FC236}">
                    <a16:creationId xmlns:a16="http://schemas.microsoft.com/office/drawing/2014/main" id="{8866D72F-9BEF-3DDF-6A6B-06D5869BC0A2}"/>
                  </a:ext>
                </a:extLst>
              </p:cNvPr>
              <p:cNvSpPr/>
              <p:nvPr/>
            </p:nvSpPr>
            <p:spPr>
              <a:xfrm>
                <a:off x="3698773" y="1515227"/>
                <a:ext cx="62461" cy="107190"/>
              </a:xfrm>
              <a:custGeom>
                <a:avLst/>
                <a:gdLst>
                  <a:gd name="connsiteX0" fmla="*/ 21853 w 62461"/>
                  <a:gd name="connsiteY0" fmla="*/ 107709 h 107190"/>
                  <a:gd name="connsiteX1" fmla="*/ 282 w 62461"/>
                  <a:gd name="connsiteY1" fmla="*/ 519 h 107190"/>
                  <a:gd name="connsiteX2" fmla="*/ 17618 w 62461"/>
                  <a:gd name="connsiteY2" fmla="*/ 519 h 107190"/>
                  <a:gd name="connsiteX3" fmla="*/ 31778 w 62461"/>
                  <a:gd name="connsiteY3" fmla="*/ 76346 h 107190"/>
                  <a:gd name="connsiteX4" fmla="*/ 45011 w 62461"/>
                  <a:gd name="connsiteY4" fmla="*/ 519 h 107190"/>
                  <a:gd name="connsiteX5" fmla="*/ 62744 w 62461"/>
                  <a:gd name="connsiteY5" fmla="*/ 519 h 107190"/>
                  <a:gd name="connsiteX6" fmla="*/ 41173 w 62461"/>
                  <a:gd name="connsiteY6" fmla="*/ 107709 h 107190"/>
                  <a:gd name="connsiteX7" fmla="*/ 21853 w 62461"/>
                  <a:gd name="connsiteY7"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61" h="107190">
                    <a:moveTo>
                      <a:pt x="21853" y="107709"/>
                    </a:moveTo>
                    <a:lnTo>
                      <a:pt x="282" y="519"/>
                    </a:lnTo>
                    <a:lnTo>
                      <a:pt x="17618" y="519"/>
                    </a:lnTo>
                    <a:lnTo>
                      <a:pt x="31778" y="76346"/>
                    </a:lnTo>
                    <a:lnTo>
                      <a:pt x="45011" y="519"/>
                    </a:lnTo>
                    <a:lnTo>
                      <a:pt x="62744" y="519"/>
                    </a:lnTo>
                    <a:lnTo>
                      <a:pt x="41173" y="107709"/>
                    </a:lnTo>
                    <a:lnTo>
                      <a:pt x="21853"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1" name="Freeform: Shape 290">
                <a:extLst>
                  <a:ext uri="{FF2B5EF4-FFF2-40B4-BE49-F238E27FC236}">
                    <a16:creationId xmlns:a16="http://schemas.microsoft.com/office/drawing/2014/main" id="{C35F36D3-C116-817A-D348-8EE82095A2AB}"/>
                  </a:ext>
                </a:extLst>
              </p:cNvPr>
              <p:cNvSpPr/>
              <p:nvPr/>
            </p:nvSpPr>
            <p:spPr>
              <a:xfrm>
                <a:off x="3771452" y="1515227"/>
                <a:ext cx="45257" cy="107190"/>
              </a:xfrm>
              <a:custGeom>
                <a:avLst/>
                <a:gdLst>
                  <a:gd name="connsiteX0" fmla="*/ 300 w 45257"/>
                  <a:gd name="connsiteY0" fmla="*/ 107709 h 107190"/>
                  <a:gd name="connsiteX1" fmla="*/ 300 w 45257"/>
                  <a:gd name="connsiteY1" fmla="*/ 519 h 107190"/>
                  <a:gd name="connsiteX2" fmla="*/ 45293 w 45257"/>
                  <a:gd name="connsiteY2" fmla="*/ 519 h 107190"/>
                  <a:gd name="connsiteX3" fmla="*/ 45293 w 45257"/>
                  <a:gd name="connsiteY3" fmla="*/ 14282 h 107190"/>
                  <a:gd name="connsiteX4" fmla="*/ 19885 w 45257"/>
                  <a:gd name="connsiteY4" fmla="*/ 14282 h 107190"/>
                  <a:gd name="connsiteX5" fmla="*/ 19885 w 45257"/>
                  <a:gd name="connsiteY5" fmla="*/ 45115 h 107190"/>
                  <a:gd name="connsiteX6" fmla="*/ 39868 w 45257"/>
                  <a:gd name="connsiteY6" fmla="*/ 45115 h 107190"/>
                  <a:gd name="connsiteX7" fmla="*/ 39868 w 45257"/>
                  <a:gd name="connsiteY7" fmla="*/ 58746 h 107190"/>
                  <a:gd name="connsiteX8" fmla="*/ 19885 w 45257"/>
                  <a:gd name="connsiteY8" fmla="*/ 58746 h 107190"/>
                  <a:gd name="connsiteX9" fmla="*/ 19885 w 45257"/>
                  <a:gd name="connsiteY9" fmla="*/ 94211 h 107190"/>
                  <a:gd name="connsiteX10" fmla="*/ 45558 w 45257"/>
                  <a:gd name="connsiteY10" fmla="*/ 94211 h 107190"/>
                  <a:gd name="connsiteX11" fmla="*/ 45558 w 45257"/>
                  <a:gd name="connsiteY11" fmla="*/ 107709 h 107190"/>
                  <a:gd name="connsiteX12" fmla="*/ 300 w 45257"/>
                  <a:gd name="connsiteY12"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300" y="107709"/>
                    </a:moveTo>
                    <a:lnTo>
                      <a:pt x="300" y="519"/>
                    </a:lnTo>
                    <a:lnTo>
                      <a:pt x="45293" y="519"/>
                    </a:lnTo>
                    <a:lnTo>
                      <a:pt x="45293" y="14282"/>
                    </a:lnTo>
                    <a:lnTo>
                      <a:pt x="19885" y="14282"/>
                    </a:lnTo>
                    <a:lnTo>
                      <a:pt x="19885" y="45115"/>
                    </a:lnTo>
                    <a:lnTo>
                      <a:pt x="39868" y="45115"/>
                    </a:lnTo>
                    <a:lnTo>
                      <a:pt x="39868" y="58746"/>
                    </a:lnTo>
                    <a:lnTo>
                      <a:pt x="19885" y="58746"/>
                    </a:lnTo>
                    <a:lnTo>
                      <a:pt x="19885" y="94211"/>
                    </a:lnTo>
                    <a:lnTo>
                      <a:pt x="45558" y="94211"/>
                    </a:lnTo>
                    <a:lnTo>
                      <a:pt x="45558" y="107709"/>
                    </a:lnTo>
                    <a:lnTo>
                      <a:pt x="300"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2" name="Freeform: Shape 291">
                <a:extLst>
                  <a:ext uri="{FF2B5EF4-FFF2-40B4-BE49-F238E27FC236}">
                    <a16:creationId xmlns:a16="http://schemas.microsoft.com/office/drawing/2014/main" id="{112F46C6-0289-5048-1AE3-FAF54B249697}"/>
                  </a:ext>
                </a:extLst>
              </p:cNvPr>
              <p:cNvSpPr/>
              <p:nvPr/>
            </p:nvSpPr>
            <p:spPr>
              <a:xfrm>
                <a:off x="3827322" y="1515227"/>
                <a:ext cx="61138" cy="107190"/>
              </a:xfrm>
              <a:custGeom>
                <a:avLst/>
                <a:gdLst>
                  <a:gd name="connsiteX0" fmla="*/ 317 w 61138"/>
                  <a:gd name="connsiteY0" fmla="*/ 107709 h 107190"/>
                  <a:gd name="connsiteX1" fmla="*/ 317 w 61138"/>
                  <a:gd name="connsiteY1" fmla="*/ 519 h 107190"/>
                  <a:gd name="connsiteX2" fmla="*/ 25990 w 61138"/>
                  <a:gd name="connsiteY2" fmla="*/ 519 h 107190"/>
                  <a:gd name="connsiteX3" fmla="*/ 44252 w 61138"/>
                  <a:gd name="connsiteY3" fmla="*/ 3166 h 107190"/>
                  <a:gd name="connsiteX4" fmla="*/ 55633 w 61138"/>
                  <a:gd name="connsiteY4" fmla="*/ 11900 h 107190"/>
                  <a:gd name="connsiteX5" fmla="*/ 59603 w 61138"/>
                  <a:gd name="connsiteY5" fmla="*/ 28838 h 107190"/>
                  <a:gd name="connsiteX6" fmla="*/ 58412 w 61138"/>
                  <a:gd name="connsiteY6" fmla="*/ 40484 h 107190"/>
                  <a:gd name="connsiteX7" fmla="*/ 54309 w 61138"/>
                  <a:gd name="connsiteY7" fmla="*/ 49350 h 107190"/>
                  <a:gd name="connsiteX8" fmla="*/ 46502 w 61138"/>
                  <a:gd name="connsiteY8" fmla="*/ 54908 h 107190"/>
                  <a:gd name="connsiteX9" fmla="*/ 61455 w 61138"/>
                  <a:gd name="connsiteY9" fmla="*/ 107709 h 107190"/>
                  <a:gd name="connsiteX10" fmla="*/ 41870 w 61138"/>
                  <a:gd name="connsiteY10" fmla="*/ 107709 h 107190"/>
                  <a:gd name="connsiteX11" fmla="*/ 28901 w 61138"/>
                  <a:gd name="connsiteY11" fmla="*/ 58614 h 107190"/>
                  <a:gd name="connsiteX12" fmla="*/ 19903 w 61138"/>
                  <a:gd name="connsiteY12" fmla="*/ 58614 h 107190"/>
                  <a:gd name="connsiteX13" fmla="*/ 19903 w 61138"/>
                  <a:gd name="connsiteY13" fmla="*/ 107709 h 107190"/>
                  <a:gd name="connsiteX14" fmla="*/ 317 w 61138"/>
                  <a:gd name="connsiteY14" fmla="*/ 107709 h 107190"/>
                  <a:gd name="connsiteX15" fmla="*/ 19903 w 61138"/>
                  <a:gd name="connsiteY15" fmla="*/ 46307 h 107190"/>
                  <a:gd name="connsiteX16" fmla="*/ 25990 w 61138"/>
                  <a:gd name="connsiteY16" fmla="*/ 46307 h 107190"/>
                  <a:gd name="connsiteX17" fmla="*/ 34989 w 61138"/>
                  <a:gd name="connsiteY17" fmla="*/ 44718 h 107190"/>
                  <a:gd name="connsiteX18" fmla="*/ 39885 w 61138"/>
                  <a:gd name="connsiteY18" fmla="*/ 39425 h 107190"/>
                  <a:gd name="connsiteX19" fmla="*/ 41341 w 61138"/>
                  <a:gd name="connsiteY19" fmla="*/ 30029 h 107190"/>
                  <a:gd name="connsiteX20" fmla="*/ 38297 w 61138"/>
                  <a:gd name="connsiteY20" fmla="*/ 17987 h 107190"/>
                  <a:gd name="connsiteX21" fmla="*/ 27049 w 61138"/>
                  <a:gd name="connsiteY21" fmla="*/ 13885 h 107190"/>
                  <a:gd name="connsiteX22" fmla="*/ 19903 w 61138"/>
                  <a:gd name="connsiteY22" fmla="*/ 13885 h 107190"/>
                  <a:gd name="connsiteX23" fmla="*/ 19903 w 61138"/>
                  <a:gd name="connsiteY23" fmla="*/ 46307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317" y="107709"/>
                    </a:moveTo>
                    <a:lnTo>
                      <a:pt x="317" y="519"/>
                    </a:lnTo>
                    <a:lnTo>
                      <a:pt x="25990" y="519"/>
                    </a:lnTo>
                    <a:cubicBezTo>
                      <a:pt x="33268" y="519"/>
                      <a:pt x="39356" y="1445"/>
                      <a:pt x="44252" y="3166"/>
                    </a:cubicBezTo>
                    <a:cubicBezTo>
                      <a:pt x="49281" y="4886"/>
                      <a:pt x="53118" y="7797"/>
                      <a:pt x="55633" y="11900"/>
                    </a:cubicBezTo>
                    <a:cubicBezTo>
                      <a:pt x="58279" y="16002"/>
                      <a:pt x="59603" y="21692"/>
                      <a:pt x="59603" y="28838"/>
                    </a:cubicBezTo>
                    <a:cubicBezTo>
                      <a:pt x="59603" y="33205"/>
                      <a:pt x="59206" y="37043"/>
                      <a:pt x="58412" y="40484"/>
                    </a:cubicBezTo>
                    <a:cubicBezTo>
                      <a:pt x="57618" y="43924"/>
                      <a:pt x="56294" y="46836"/>
                      <a:pt x="54309" y="49350"/>
                    </a:cubicBezTo>
                    <a:cubicBezTo>
                      <a:pt x="52457" y="51732"/>
                      <a:pt x="49810" y="53585"/>
                      <a:pt x="46502" y="54908"/>
                    </a:cubicBezTo>
                    <a:lnTo>
                      <a:pt x="61455" y="107709"/>
                    </a:lnTo>
                    <a:lnTo>
                      <a:pt x="41870" y="107709"/>
                    </a:lnTo>
                    <a:lnTo>
                      <a:pt x="28901" y="58614"/>
                    </a:lnTo>
                    <a:lnTo>
                      <a:pt x="19903" y="58614"/>
                    </a:lnTo>
                    <a:lnTo>
                      <a:pt x="19903" y="107709"/>
                    </a:lnTo>
                    <a:lnTo>
                      <a:pt x="317" y="107709"/>
                    </a:lnTo>
                    <a:close/>
                    <a:moveTo>
                      <a:pt x="19903" y="46307"/>
                    </a:moveTo>
                    <a:lnTo>
                      <a:pt x="25990" y="46307"/>
                    </a:lnTo>
                    <a:cubicBezTo>
                      <a:pt x="29828" y="46307"/>
                      <a:pt x="32739" y="45777"/>
                      <a:pt x="34989" y="44718"/>
                    </a:cubicBezTo>
                    <a:cubicBezTo>
                      <a:pt x="37238" y="43527"/>
                      <a:pt x="38959" y="41807"/>
                      <a:pt x="39885" y="39425"/>
                    </a:cubicBezTo>
                    <a:cubicBezTo>
                      <a:pt x="40811" y="36911"/>
                      <a:pt x="41341" y="33867"/>
                      <a:pt x="41341" y="30029"/>
                    </a:cubicBezTo>
                    <a:cubicBezTo>
                      <a:pt x="41341" y="24604"/>
                      <a:pt x="40282" y="20634"/>
                      <a:pt x="38297" y="17987"/>
                    </a:cubicBezTo>
                    <a:cubicBezTo>
                      <a:pt x="36312" y="15208"/>
                      <a:pt x="32607" y="13885"/>
                      <a:pt x="27049" y="13885"/>
                    </a:cubicBezTo>
                    <a:lnTo>
                      <a:pt x="19903" y="13885"/>
                    </a:lnTo>
                    <a:lnTo>
                      <a:pt x="19903" y="46307"/>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3" name="Freeform: Shape 292">
                <a:extLst>
                  <a:ext uri="{FF2B5EF4-FFF2-40B4-BE49-F238E27FC236}">
                    <a16:creationId xmlns:a16="http://schemas.microsoft.com/office/drawing/2014/main" id="{CD16D847-DCB6-23EB-E496-8717009E950A}"/>
                  </a:ext>
                </a:extLst>
              </p:cNvPr>
              <p:cNvSpPr/>
              <p:nvPr/>
            </p:nvSpPr>
            <p:spPr>
              <a:xfrm>
                <a:off x="3892590" y="1515227"/>
                <a:ext cx="53462" cy="107190"/>
              </a:xfrm>
              <a:custGeom>
                <a:avLst/>
                <a:gdLst>
                  <a:gd name="connsiteX0" fmla="*/ 17405 w 53462"/>
                  <a:gd name="connsiteY0" fmla="*/ 107709 h 107190"/>
                  <a:gd name="connsiteX1" fmla="*/ 17405 w 53462"/>
                  <a:gd name="connsiteY1" fmla="*/ 14943 h 107190"/>
                  <a:gd name="connsiteX2" fmla="*/ 334 w 53462"/>
                  <a:gd name="connsiteY2" fmla="*/ 14943 h 107190"/>
                  <a:gd name="connsiteX3" fmla="*/ 334 w 53462"/>
                  <a:gd name="connsiteY3" fmla="*/ 519 h 107190"/>
                  <a:gd name="connsiteX4" fmla="*/ 53797 w 53462"/>
                  <a:gd name="connsiteY4" fmla="*/ 519 h 107190"/>
                  <a:gd name="connsiteX5" fmla="*/ 53797 w 53462"/>
                  <a:gd name="connsiteY5" fmla="*/ 14943 h 107190"/>
                  <a:gd name="connsiteX6" fmla="*/ 36991 w 53462"/>
                  <a:gd name="connsiteY6" fmla="*/ 14943 h 107190"/>
                  <a:gd name="connsiteX7" fmla="*/ 36991 w 53462"/>
                  <a:gd name="connsiteY7" fmla="*/ 107709 h 107190"/>
                  <a:gd name="connsiteX8" fmla="*/ 17405 w 53462"/>
                  <a:gd name="connsiteY8"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7405" y="107709"/>
                    </a:moveTo>
                    <a:lnTo>
                      <a:pt x="17405" y="14943"/>
                    </a:lnTo>
                    <a:lnTo>
                      <a:pt x="334" y="14943"/>
                    </a:lnTo>
                    <a:lnTo>
                      <a:pt x="334" y="519"/>
                    </a:lnTo>
                    <a:lnTo>
                      <a:pt x="53797" y="519"/>
                    </a:lnTo>
                    <a:lnTo>
                      <a:pt x="53797" y="14943"/>
                    </a:lnTo>
                    <a:lnTo>
                      <a:pt x="36991" y="14943"/>
                    </a:lnTo>
                    <a:lnTo>
                      <a:pt x="36991" y="107709"/>
                    </a:lnTo>
                    <a:lnTo>
                      <a:pt x="17405"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4" name="Freeform: Shape 293">
                <a:extLst>
                  <a:ext uri="{FF2B5EF4-FFF2-40B4-BE49-F238E27FC236}">
                    <a16:creationId xmlns:a16="http://schemas.microsoft.com/office/drawing/2014/main" id="{AF314C07-FC82-588C-3818-C561D3C1B6FC}"/>
                  </a:ext>
                </a:extLst>
              </p:cNvPr>
              <p:cNvSpPr/>
              <p:nvPr/>
            </p:nvSpPr>
            <p:spPr>
              <a:xfrm>
                <a:off x="3948328" y="1515227"/>
                <a:ext cx="61799" cy="107190"/>
              </a:xfrm>
              <a:custGeom>
                <a:avLst/>
                <a:gdLst>
                  <a:gd name="connsiteX0" fmla="*/ 22054 w 61799"/>
                  <a:gd name="connsiteY0" fmla="*/ 107709 h 107190"/>
                  <a:gd name="connsiteX1" fmla="*/ 22054 w 61799"/>
                  <a:gd name="connsiteY1" fmla="*/ 66818 h 107190"/>
                  <a:gd name="connsiteX2" fmla="*/ 351 w 61799"/>
                  <a:gd name="connsiteY2" fmla="*/ 519 h 107190"/>
                  <a:gd name="connsiteX3" fmla="*/ 18613 w 61799"/>
                  <a:gd name="connsiteY3" fmla="*/ 519 h 107190"/>
                  <a:gd name="connsiteX4" fmla="*/ 31846 w 61799"/>
                  <a:gd name="connsiteY4" fmla="*/ 42998 h 107190"/>
                  <a:gd name="connsiteX5" fmla="*/ 44286 w 61799"/>
                  <a:gd name="connsiteY5" fmla="*/ 519 h 107190"/>
                  <a:gd name="connsiteX6" fmla="*/ 62151 w 61799"/>
                  <a:gd name="connsiteY6" fmla="*/ 519 h 107190"/>
                  <a:gd name="connsiteX7" fmla="*/ 40713 w 61799"/>
                  <a:gd name="connsiteY7" fmla="*/ 66818 h 107190"/>
                  <a:gd name="connsiteX8" fmla="*/ 40713 w 61799"/>
                  <a:gd name="connsiteY8" fmla="*/ 107709 h 107190"/>
                  <a:gd name="connsiteX9" fmla="*/ 22054 w 61799"/>
                  <a:gd name="connsiteY9"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99" h="107190">
                    <a:moveTo>
                      <a:pt x="22054" y="107709"/>
                    </a:moveTo>
                    <a:lnTo>
                      <a:pt x="22054" y="66818"/>
                    </a:lnTo>
                    <a:lnTo>
                      <a:pt x="351" y="519"/>
                    </a:lnTo>
                    <a:lnTo>
                      <a:pt x="18613" y="519"/>
                    </a:lnTo>
                    <a:lnTo>
                      <a:pt x="31846" y="42998"/>
                    </a:lnTo>
                    <a:lnTo>
                      <a:pt x="44286" y="519"/>
                    </a:lnTo>
                    <a:lnTo>
                      <a:pt x="62151" y="519"/>
                    </a:lnTo>
                    <a:lnTo>
                      <a:pt x="40713" y="66818"/>
                    </a:lnTo>
                    <a:lnTo>
                      <a:pt x="40713" y="107709"/>
                    </a:lnTo>
                    <a:lnTo>
                      <a:pt x="22054"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295" name="Group 294">
            <a:extLst>
              <a:ext uri="{FF2B5EF4-FFF2-40B4-BE49-F238E27FC236}">
                <a16:creationId xmlns:a16="http://schemas.microsoft.com/office/drawing/2014/main" id="{F0CD74FB-4D06-C17F-C145-32A6206F0B94}"/>
              </a:ext>
            </a:extLst>
          </p:cNvPr>
          <p:cNvGrpSpPr>
            <a:grpSpLocks/>
          </p:cNvGrpSpPr>
          <p:nvPr/>
        </p:nvGrpSpPr>
        <p:grpSpPr>
          <a:xfrm>
            <a:off x="9403614" y="3745501"/>
            <a:ext cx="432000" cy="432000"/>
            <a:chOff x="4908933" y="2860699"/>
            <a:chExt cx="1470982" cy="1470983"/>
          </a:xfrm>
        </p:grpSpPr>
        <p:sp>
          <p:nvSpPr>
            <p:cNvPr id="296" name="Freeform: Shape 295">
              <a:extLst>
                <a:ext uri="{FF2B5EF4-FFF2-40B4-BE49-F238E27FC236}">
                  <a16:creationId xmlns:a16="http://schemas.microsoft.com/office/drawing/2014/main" id="{B3C80E9A-6B92-6150-EAFE-493E3282CAB3}"/>
                </a:ext>
              </a:extLst>
            </p:cNvPr>
            <p:cNvSpPr/>
            <p:nvPr/>
          </p:nvSpPr>
          <p:spPr>
            <a:xfrm rot="10800000" flipV="1">
              <a:off x="4908933" y="2860699"/>
              <a:ext cx="1470982" cy="1470983"/>
            </a:xfrm>
            <a:custGeom>
              <a:avLst/>
              <a:gdLst>
                <a:gd name="connsiteX0" fmla="*/ 568 w 1470982"/>
                <a:gd name="connsiteY0" fmla="*/ 770 h 1470983"/>
                <a:gd name="connsiteX1" fmla="*/ 1471550 w 1470982"/>
                <a:gd name="connsiteY1" fmla="*/ 770 h 1470983"/>
                <a:gd name="connsiteX2" fmla="*/ 1471550 w 1470982"/>
                <a:gd name="connsiteY2" fmla="*/ 1471753 h 1470983"/>
                <a:gd name="connsiteX3" fmla="*/ 568 w 1470982"/>
                <a:gd name="connsiteY3" fmla="*/ 1471753 h 1470983"/>
              </a:gdLst>
              <a:ahLst/>
              <a:cxnLst>
                <a:cxn ang="0">
                  <a:pos x="connsiteX0" y="connsiteY0"/>
                </a:cxn>
                <a:cxn ang="0">
                  <a:pos x="connsiteX1" y="connsiteY1"/>
                </a:cxn>
                <a:cxn ang="0">
                  <a:pos x="connsiteX2" y="connsiteY2"/>
                </a:cxn>
                <a:cxn ang="0">
                  <a:pos x="connsiteX3" y="connsiteY3"/>
                </a:cxn>
              </a:cxnLst>
              <a:rect l="l" t="t" r="r" b="b"/>
              <a:pathLst>
                <a:path w="1470982" h="1470983">
                  <a:moveTo>
                    <a:pt x="568" y="770"/>
                  </a:moveTo>
                  <a:lnTo>
                    <a:pt x="1471550" y="770"/>
                  </a:lnTo>
                  <a:lnTo>
                    <a:pt x="1471550" y="1471753"/>
                  </a:lnTo>
                  <a:lnTo>
                    <a:pt x="568" y="1471753"/>
                  </a:lnTo>
                  <a:close/>
                </a:path>
              </a:pathLst>
            </a:custGeom>
            <a:solidFill>
              <a:srgbClr val="8F1737"/>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7" name="Freeform: Shape 296">
              <a:extLst>
                <a:ext uri="{FF2B5EF4-FFF2-40B4-BE49-F238E27FC236}">
                  <a16:creationId xmlns:a16="http://schemas.microsoft.com/office/drawing/2014/main" id="{C5E28BC6-911B-6356-DBA4-049D5B2778FB}"/>
                </a:ext>
              </a:extLst>
            </p:cNvPr>
            <p:cNvSpPr/>
            <p:nvPr/>
          </p:nvSpPr>
          <p:spPr>
            <a:xfrm>
              <a:off x="5024117" y="2985188"/>
              <a:ext cx="150287" cy="288099"/>
            </a:xfrm>
            <a:custGeom>
              <a:avLst/>
              <a:gdLst>
                <a:gd name="connsiteX0" fmla="*/ 654 w 150287"/>
                <a:gd name="connsiteY0" fmla="*/ 203864 h 288099"/>
                <a:gd name="connsiteX1" fmla="*/ 8961 w 150287"/>
                <a:gd name="connsiteY1" fmla="*/ 162995 h 288099"/>
                <a:gd name="connsiteX2" fmla="*/ 33549 w 150287"/>
                <a:gd name="connsiteY2" fmla="*/ 137376 h 288099"/>
                <a:gd name="connsiteX3" fmla="*/ 12766 w 150287"/>
                <a:gd name="connsiteY3" fmla="*/ 112272 h 288099"/>
                <a:gd name="connsiteX4" fmla="*/ 4808 w 150287"/>
                <a:gd name="connsiteY4" fmla="*/ 74011 h 288099"/>
                <a:gd name="connsiteX5" fmla="*/ 23165 w 150287"/>
                <a:gd name="connsiteY5" fmla="*/ 20165 h 288099"/>
                <a:gd name="connsiteX6" fmla="*/ 75798 w 150287"/>
                <a:gd name="connsiteY6" fmla="*/ 944 h 288099"/>
                <a:gd name="connsiteX7" fmla="*/ 128082 w 150287"/>
                <a:gd name="connsiteY7" fmla="*/ 19983 h 288099"/>
                <a:gd name="connsiteX8" fmla="*/ 146091 w 150287"/>
                <a:gd name="connsiteY8" fmla="*/ 72965 h 288099"/>
                <a:gd name="connsiteX9" fmla="*/ 138466 w 150287"/>
                <a:gd name="connsiteY9" fmla="*/ 112439 h 288099"/>
                <a:gd name="connsiteX10" fmla="*/ 118046 w 150287"/>
                <a:gd name="connsiteY10" fmla="*/ 137376 h 288099"/>
                <a:gd name="connsiteX11" fmla="*/ 142619 w 150287"/>
                <a:gd name="connsiteY11" fmla="*/ 163692 h 288099"/>
                <a:gd name="connsiteX12" fmla="*/ 150942 w 150287"/>
                <a:gd name="connsiteY12" fmla="*/ 206289 h 288099"/>
                <a:gd name="connsiteX13" fmla="*/ 132933 w 150287"/>
                <a:gd name="connsiteY13" fmla="*/ 267229 h 288099"/>
                <a:gd name="connsiteX14" fmla="*/ 75798 w 150287"/>
                <a:gd name="connsiteY14" fmla="*/ 289043 h 288099"/>
                <a:gd name="connsiteX15" fmla="*/ 654 w 150287"/>
                <a:gd name="connsiteY15" fmla="*/ 203864 h 288099"/>
                <a:gd name="connsiteX16" fmla="*/ 93974 w 150287"/>
                <a:gd name="connsiteY16" fmla="*/ 236926 h 288099"/>
                <a:gd name="connsiteX17" fmla="*/ 98643 w 150287"/>
                <a:gd name="connsiteY17" fmla="*/ 205941 h 288099"/>
                <a:gd name="connsiteX18" fmla="*/ 93974 w 150287"/>
                <a:gd name="connsiteY18" fmla="*/ 173045 h 288099"/>
                <a:gd name="connsiteX19" fmla="*/ 75798 w 150287"/>
                <a:gd name="connsiteY19" fmla="*/ 160918 h 288099"/>
                <a:gd name="connsiteX20" fmla="*/ 57622 w 150287"/>
                <a:gd name="connsiteY20" fmla="*/ 173212 h 288099"/>
                <a:gd name="connsiteX21" fmla="*/ 52938 w 150287"/>
                <a:gd name="connsiteY21" fmla="*/ 205941 h 288099"/>
                <a:gd name="connsiteX22" fmla="*/ 57622 w 150287"/>
                <a:gd name="connsiteY22" fmla="*/ 236926 h 288099"/>
                <a:gd name="connsiteX23" fmla="*/ 75798 w 150287"/>
                <a:gd name="connsiteY23" fmla="*/ 249220 h 288099"/>
                <a:gd name="connsiteX24" fmla="*/ 93974 w 150287"/>
                <a:gd name="connsiteY24" fmla="*/ 236926 h 288099"/>
                <a:gd name="connsiteX25" fmla="*/ 95535 w 150287"/>
                <a:gd name="connsiteY25" fmla="*/ 74011 h 288099"/>
                <a:gd name="connsiteX26" fmla="*/ 90684 w 150287"/>
                <a:gd name="connsiteY26" fmla="*/ 49938 h 288099"/>
                <a:gd name="connsiteX27" fmla="*/ 75798 w 150287"/>
                <a:gd name="connsiteY27" fmla="*/ 41115 h 288099"/>
                <a:gd name="connsiteX28" fmla="*/ 60563 w 150287"/>
                <a:gd name="connsiteY28" fmla="*/ 49938 h 288099"/>
                <a:gd name="connsiteX29" fmla="*/ 55363 w 150287"/>
                <a:gd name="connsiteY29" fmla="*/ 74011 h 288099"/>
                <a:gd name="connsiteX30" fmla="*/ 75798 w 150287"/>
                <a:gd name="connsiteY30" fmla="*/ 117290 h 288099"/>
                <a:gd name="connsiteX31" fmla="*/ 95535 w 150287"/>
                <a:gd name="connsiteY31" fmla="*/ 74011 h 288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0287" h="288099">
                  <a:moveTo>
                    <a:pt x="654" y="203864"/>
                  </a:moveTo>
                  <a:cubicBezTo>
                    <a:pt x="654" y="188159"/>
                    <a:pt x="3428" y="174546"/>
                    <a:pt x="8961" y="162995"/>
                  </a:cubicBezTo>
                  <a:cubicBezTo>
                    <a:pt x="14509" y="151459"/>
                    <a:pt x="22695" y="142924"/>
                    <a:pt x="33549" y="137376"/>
                  </a:cubicBezTo>
                  <a:cubicBezTo>
                    <a:pt x="25000" y="131145"/>
                    <a:pt x="18087" y="122778"/>
                    <a:pt x="12766" y="112272"/>
                  </a:cubicBezTo>
                  <a:cubicBezTo>
                    <a:pt x="7460" y="101767"/>
                    <a:pt x="4808" y="89018"/>
                    <a:pt x="4808" y="74011"/>
                  </a:cubicBezTo>
                  <a:cubicBezTo>
                    <a:pt x="4808" y="50923"/>
                    <a:pt x="10917" y="32975"/>
                    <a:pt x="23165" y="20165"/>
                  </a:cubicBezTo>
                  <a:cubicBezTo>
                    <a:pt x="35399" y="7341"/>
                    <a:pt x="52938" y="944"/>
                    <a:pt x="75798" y="944"/>
                  </a:cubicBezTo>
                  <a:cubicBezTo>
                    <a:pt x="98643" y="944"/>
                    <a:pt x="116076" y="7295"/>
                    <a:pt x="128082" y="19983"/>
                  </a:cubicBezTo>
                  <a:cubicBezTo>
                    <a:pt x="140088" y="32687"/>
                    <a:pt x="146091" y="50347"/>
                    <a:pt x="146091" y="72965"/>
                  </a:cubicBezTo>
                  <a:cubicBezTo>
                    <a:pt x="146091" y="88670"/>
                    <a:pt x="143544" y="101828"/>
                    <a:pt x="138466" y="112439"/>
                  </a:cubicBezTo>
                  <a:cubicBezTo>
                    <a:pt x="133387" y="123066"/>
                    <a:pt x="126581" y="131373"/>
                    <a:pt x="118046" y="137376"/>
                  </a:cubicBezTo>
                  <a:cubicBezTo>
                    <a:pt x="128885" y="142924"/>
                    <a:pt x="137086" y="151686"/>
                    <a:pt x="142619" y="163692"/>
                  </a:cubicBezTo>
                  <a:cubicBezTo>
                    <a:pt x="148168" y="175698"/>
                    <a:pt x="150942" y="189902"/>
                    <a:pt x="150942" y="206289"/>
                  </a:cubicBezTo>
                  <a:cubicBezTo>
                    <a:pt x="150942" y="232378"/>
                    <a:pt x="144939" y="252676"/>
                    <a:pt x="132933" y="267229"/>
                  </a:cubicBezTo>
                  <a:cubicBezTo>
                    <a:pt x="120927" y="281782"/>
                    <a:pt x="101887" y="289043"/>
                    <a:pt x="75798" y="289043"/>
                  </a:cubicBezTo>
                  <a:cubicBezTo>
                    <a:pt x="25697" y="289043"/>
                    <a:pt x="654" y="260650"/>
                    <a:pt x="654" y="203864"/>
                  </a:cubicBezTo>
                  <a:moveTo>
                    <a:pt x="93974" y="236926"/>
                  </a:moveTo>
                  <a:cubicBezTo>
                    <a:pt x="97096" y="228740"/>
                    <a:pt x="98643" y="218402"/>
                    <a:pt x="98643" y="205941"/>
                  </a:cubicBezTo>
                  <a:cubicBezTo>
                    <a:pt x="98643" y="192085"/>
                    <a:pt x="97096" y="181125"/>
                    <a:pt x="93974" y="173045"/>
                  </a:cubicBezTo>
                  <a:cubicBezTo>
                    <a:pt x="90851" y="164966"/>
                    <a:pt x="84802" y="160918"/>
                    <a:pt x="75798" y="160918"/>
                  </a:cubicBezTo>
                  <a:cubicBezTo>
                    <a:pt x="66793" y="160918"/>
                    <a:pt x="60730" y="165026"/>
                    <a:pt x="57622" y="173212"/>
                  </a:cubicBezTo>
                  <a:cubicBezTo>
                    <a:pt x="54499" y="181413"/>
                    <a:pt x="52938" y="192328"/>
                    <a:pt x="52938" y="205941"/>
                  </a:cubicBezTo>
                  <a:cubicBezTo>
                    <a:pt x="52938" y="218402"/>
                    <a:pt x="54499" y="228740"/>
                    <a:pt x="57622" y="236926"/>
                  </a:cubicBezTo>
                  <a:cubicBezTo>
                    <a:pt x="60730" y="245127"/>
                    <a:pt x="66793" y="249220"/>
                    <a:pt x="75798" y="249220"/>
                  </a:cubicBezTo>
                  <a:cubicBezTo>
                    <a:pt x="84802" y="249220"/>
                    <a:pt x="90851" y="245127"/>
                    <a:pt x="93974" y="236926"/>
                  </a:cubicBezTo>
                  <a:moveTo>
                    <a:pt x="95535" y="74011"/>
                  </a:moveTo>
                  <a:cubicBezTo>
                    <a:pt x="95535" y="63854"/>
                    <a:pt x="93913" y="55820"/>
                    <a:pt x="90684" y="49938"/>
                  </a:cubicBezTo>
                  <a:cubicBezTo>
                    <a:pt x="87455" y="44056"/>
                    <a:pt x="82483" y="41115"/>
                    <a:pt x="75798" y="41115"/>
                  </a:cubicBezTo>
                  <a:cubicBezTo>
                    <a:pt x="69098" y="41115"/>
                    <a:pt x="64019" y="44056"/>
                    <a:pt x="60563" y="49938"/>
                  </a:cubicBezTo>
                  <a:cubicBezTo>
                    <a:pt x="57091" y="55820"/>
                    <a:pt x="55363" y="63854"/>
                    <a:pt x="55363" y="74011"/>
                  </a:cubicBezTo>
                  <a:cubicBezTo>
                    <a:pt x="55363" y="102874"/>
                    <a:pt x="62170" y="117290"/>
                    <a:pt x="75798" y="117290"/>
                  </a:cubicBezTo>
                  <a:cubicBezTo>
                    <a:pt x="88956" y="117290"/>
                    <a:pt x="95535" y="102874"/>
                    <a:pt x="95535" y="74011"/>
                  </a:cubicBezTo>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298" name="Freeform: Shape 297">
              <a:extLst>
                <a:ext uri="{FF2B5EF4-FFF2-40B4-BE49-F238E27FC236}">
                  <a16:creationId xmlns:a16="http://schemas.microsoft.com/office/drawing/2014/main" id="{24AE9CDD-9E26-BB8F-DE4D-ECFA2A4853AE}"/>
                </a:ext>
              </a:extLst>
            </p:cNvPr>
            <p:cNvSpPr/>
            <p:nvPr/>
          </p:nvSpPr>
          <p:spPr>
            <a:xfrm>
              <a:off x="5291323" y="3406583"/>
              <a:ext cx="710393" cy="751090"/>
            </a:xfrm>
            <a:custGeom>
              <a:avLst/>
              <a:gdLst>
                <a:gd name="connsiteX0" fmla="*/ 642939 w 710393"/>
                <a:gd name="connsiteY0" fmla="*/ 178892 h 751090"/>
                <a:gd name="connsiteX1" fmla="*/ 656430 w 710393"/>
                <a:gd name="connsiteY1" fmla="*/ 182500 h 751090"/>
                <a:gd name="connsiteX2" fmla="*/ 656430 w 710393"/>
                <a:gd name="connsiteY2" fmla="*/ 743692 h 751090"/>
                <a:gd name="connsiteX3" fmla="*/ 647896 w 710393"/>
                <a:gd name="connsiteY3" fmla="*/ 752241 h 751090"/>
                <a:gd name="connsiteX4" fmla="*/ 492742 w 710393"/>
                <a:gd name="connsiteY4" fmla="*/ 752241 h 751090"/>
                <a:gd name="connsiteX5" fmla="*/ 484162 w 710393"/>
                <a:gd name="connsiteY5" fmla="*/ 743692 h 751090"/>
                <a:gd name="connsiteX6" fmla="*/ 484162 w 710393"/>
                <a:gd name="connsiteY6" fmla="*/ 343232 h 751090"/>
                <a:gd name="connsiteX7" fmla="*/ 492742 w 710393"/>
                <a:gd name="connsiteY7" fmla="*/ 321782 h 751090"/>
                <a:gd name="connsiteX8" fmla="*/ 642939 w 710393"/>
                <a:gd name="connsiteY8" fmla="*/ 178892 h 751090"/>
                <a:gd name="connsiteX9" fmla="*/ 210236 w 710393"/>
                <a:gd name="connsiteY9" fmla="*/ 365046 h 751090"/>
                <a:gd name="connsiteX10" fmla="*/ 223728 w 710393"/>
                <a:gd name="connsiteY10" fmla="*/ 368624 h 751090"/>
                <a:gd name="connsiteX11" fmla="*/ 223728 w 710393"/>
                <a:gd name="connsiteY11" fmla="*/ 743692 h 751090"/>
                <a:gd name="connsiteX12" fmla="*/ 215178 w 710393"/>
                <a:gd name="connsiteY12" fmla="*/ 752211 h 751090"/>
                <a:gd name="connsiteX13" fmla="*/ 60024 w 710393"/>
                <a:gd name="connsiteY13" fmla="*/ 752211 h 751090"/>
                <a:gd name="connsiteX14" fmla="*/ 51459 w 710393"/>
                <a:gd name="connsiteY14" fmla="*/ 743692 h 751090"/>
                <a:gd name="connsiteX15" fmla="*/ 51459 w 710393"/>
                <a:gd name="connsiteY15" fmla="*/ 529356 h 751090"/>
                <a:gd name="connsiteX16" fmla="*/ 60024 w 710393"/>
                <a:gd name="connsiteY16" fmla="*/ 507906 h 751090"/>
                <a:gd name="connsiteX17" fmla="*/ 210236 w 710393"/>
                <a:gd name="connsiteY17" fmla="*/ 365046 h 751090"/>
                <a:gd name="connsiteX18" fmla="*/ 711215 w 710393"/>
                <a:gd name="connsiteY18" fmla="*/ 5623 h 751090"/>
                <a:gd name="connsiteX19" fmla="*/ 711155 w 710393"/>
                <a:gd name="connsiteY19" fmla="*/ 6881 h 751090"/>
                <a:gd name="connsiteX20" fmla="*/ 685884 w 710393"/>
                <a:gd name="connsiteY20" fmla="*/ 124289 h 751090"/>
                <a:gd name="connsiteX21" fmla="*/ 685869 w 710393"/>
                <a:gd name="connsiteY21" fmla="*/ 124668 h 751090"/>
                <a:gd name="connsiteX22" fmla="*/ 684611 w 710393"/>
                <a:gd name="connsiteY22" fmla="*/ 127487 h 751090"/>
                <a:gd name="connsiteX23" fmla="*/ 678487 w 710393"/>
                <a:gd name="connsiteY23" fmla="*/ 127487 h 751090"/>
                <a:gd name="connsiteX24" fmla="*/ 650897 w 710393"/>
                <a:gd name="connsiteY24" fmla="*/ 99928 h 751090"/>
                <a:gd name="connsiteX25" fmla="*/ 355127 w 710393"/>
                <a:gd name="connsiteY25" fmla="*/ 395698 h 751090"/>
                <a:gd name="connsiteX26" fmla="*/ 350231 w 710393"/>
                <a:gd name="connsiteY26" fmla="*/ 395698 h 751090"/>
                <a:gd name="connsiteX27" fmla="*/ 317563 w 710393"/>
                <a:gd name="connsiteY27" fmla="*/ 363061 h 751090"/>
                <a:gd name="connsiteX28" fmla="*/ 317275 w 710393"/>
                <a:gd name="connsiteY28" fmla="*/ 362651 h 751090"/>
                <a:gd name="connsiteX29" fmla="*/ 229928 w 710393"/>
                <a:gd name="connsiteY29" fmla="*/ 275304 h 751090"/>
                <a:gd name="connsiteX30" fmla="*/ 39393 w 710393"/>
                <a:gd name="connsiteY30" fmla="*/ 465794 h 751090"/>
                <a:gd name="connsiteX31" fmla="*/ 34526 w 710393"/>
                <a:gd name="connsiteY31" fmla="*/ 465794 h 751090"/>
                <a:gd name="connsiteX32" fmla="*/ 1828 w 710393"/>
                <a:gd name="connsiteY32" fmla="*/ 433111 h 751090"/>
                <a:gd name="connsiteX33" fmla="*/ 1828 w 710393"/>
                <a:gd name="connsiteY33" fmla="*/ 428215 h 751090"/>
                <a:gd name="connsiteX34" fmla="*/ 194774 w 710393"/>
                <a:gd name="connsiteY34" fmla="*/ 235299 h 751090"/>
                <a:gd name="connsiteX35" fmla="*/ 194804 w 710393"/>
                <a:gd name="connsiteY35" fmla="*/ 235254 h 751090"/>
                <a:gd name="connsiteX36" fmla="*/ 227457 w 710393"/>
                <a:gd name="connsiteY36" fmla="*/ 202586 h 751090"/>
                <a:gd name="connsiteX37" fmla="*/ 232353 w 710393"/>
                <a:gd name="connsiteY37" fmla="*/ 202586 h 751090"/>
                <a:gd name="connsiteX38" fmla="*/ 352717 w 710393"/>
                <a:gd name="connsiteY38" fmla="*/ 322965 h 751090"/>
                <a:gd name="connsiteX39" fmla="*/ 613333 w 710393"/>
                <a:gd name="connsiteY39" fmla="*/ 62348 h 751090"/>
                <a:gd name="connsiteX40" fmla="*/ 587062 w 710393"/>
                <a:gd name="connsiteY40" fmla="*/ 36093 h 751090"/>
                <a:gd name="connsiteX41" fmla="*/ 585758 w 710393"/>
                <a:gd name="connsiteY41" fmla="*/ 34789 h 751090"/>
                <a:gd name="connsiteX42" fmla="*/ 585758 w 710393"/>
                <a:gd name="connsiteY42" fmla="*/ 28604 h 751090"/>
                <a:gd name="connsiteX43" fmla="*/ 588002 w 710393"/>
                <a:gd name="connsiteY43" fmla="*/ 27437 h 751090"/>
                <a:gd name="connsiteX44" fmla="*/ 590094 w 710393"/>
                <a:gd name="connsiteY44" fmla="*/ 27210 h 751090"/>
                <a:gd name="connsiteX45" fmla="*/ 705106 w 710393"/>
                <a:gd name="connsiteY45" fmla="*/ 1272 h 751090"/>
                <a:gd name="connsiteX46" fmla="*/ 706334 w 710393"/>
                <a:gd name="connsiteY46" fmla="*/ 1196 h 751090"/>
                <a:gd name="connsiteX47" fmla="*/ 707168 w 710393"/>
                <a:gd name="connsiteY47" fmla="*/ 1151 h 751090"/>
                <a:gd name="connsiteX48" fmla="*/ 709942 w 710393"/>
                <a:gd name="connsiteY48" fmla="*/ 2364 h 751090"/>
                <a:gd name="connsiteX49" fmla="*/ 711215 w 710393"/>
                <a:gd name="connsiteY49" fmla="*/ 5623 h 751090"/>
                <a:gd name="connsiteX50" fmla="*/ 427436 w 710393"/>
                <a:gd name="connsiteY50" fmla="*/ 390120 h 751090"/>
                <a:gd name="connsiteX51" fmla="*/ 441822 w 710393"/>
                <a:gd name="connsiteY51" fmla="*/ 392833 h 751090"/>
                <a:gd name="connsiteX52" fmla="*/ 441822 w 710393"/>
                <a:gd name="connsiteY52" fmla="*/ 743677 h 751090"/>
                <a:gd name="connsiteX53" fmla="*/ 433288 w 710393"/>
                <a:gd name="connsiteY53" fmla="*/ 752211 h 751090"/>
                <a:gd name="connsiteX54" fmla="*/ 278088 w 710393"/>
                <a:gd name="connsiteY54" fmla="*/ 752211 h 751090"/>
                <a:gd name="connsiteX55" fmla="*/ 269584 w 710393"/>
                <a:gd name="connsiteY55" fmla="*/ 743677 h 751090"/>
                <a:gd name="connsiteX56" fmla="*/ 269584 w 710393"/>
                <a:gd name="connsiteY56" fmla="*/ 398548 h 751090"/>
                <a:gd name="connsiteX57" fmla="*/ 284243 w 710393"/>
                <a:gd name="connsiteY57" fmla="*/ 396107 h 751090"/>
                <a:gd name="connsiteX58" fmla="*/ 350079 w 710393"/>
                <a:gd name="connsiteY58" fmla="*/ 463217 h 751090"/>
                <a:gd name="connsiteX59" fmla="*/ 354763 w 710393"/>
                <a:gd name="connsiteY59" fmla="*/ 463399 h 751090"/>
                <a:gd name="connsiteX60" fmla="*/ 427436 w 710393"/>
                <a:gd name="connsiteY60" fmla="*/ 390120 h 75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10393" h="751090">
                  <a:moveTo>
                    <a:pt x="642939" y="178892"/>
                  </a:moveTo>
                  <a:cubicBezTo>
                    <a:pt x="652747" y="169145"/>
                    <a:pt x="656430" y="177770"/>
                    <a:pt x="656430" y="182500"/>
                  </a:cubicBezTo>
                  <a:lnTo>
                    <a:pt x="656430" y="743692"/>
                  </a:lnTo>
                  <a:cubicBezTo>
                    <a:pt x="656430" y="748391"/>
                    <a:pt x="652610" y="752241"/>
                    <a:pt x="647896" y="752241"/>
                  </a:cubicBezTo>
                  <a:lnTo>
                    <a:pt x="492742" y="752241"/>
                  </a:lnTo>
                  <a:cubicBezTo>
                    <a:pt x="488012" y="752241"/>
                    <a:pt x="484162" y="748391"/>
                    <a:pt x="484162" y="743692"/>
                  </a:cubicBezTo>
                  <a:lnTo>
                    <a:pt x="484162" y="343232"/>
                  </a:lnTo>
                  <a:cubicBezTo>
                    <a:pt x="484162" y="331575"/>
                    <a:pt x="487072" y="327421"/>
                    <a:pt x="492742" y="321782"/>
                  </a:cubicBezTo>
                  <a:lnTo>
                    <a:pt x="642939" y="178892"/>
                  </a:lnTo>
                  <a:close/>
                  <a:moveTo>
                    <a:pt x="210236" y="365046"/>
                  </a:moveTo>
                  <a:cubicBezTo>
                    <a:pt x="219999" y="355254"/>
                    <a:pt x="223728" y="363894"/>
                    <a:pt x="223728" y="368624"/>
                  </a:cubicBezTo>
                  <a:lnTo>
                    <a:pt x="223728" y="743692"/>
                  </a:lnTo>
                  <a:cubicBezTo>
                    <a:pt x="223728" y="748361"/>
                    <a:pt x="219908" y="752211"/>
                    <a:pt x="215178" y="752211"/>
                  </a:cubicBezTo>
                  <a:lnTo>
                    <a:pt x="60024" y="752211"/>
                  </a:lnTo>
                  <a:cubicBezTo>
                    <a:pt x="55295" y="752211"/>
                    <a:pt x="51459" y="748361"/>
                    <a:pt x="51459" y="743692"/>
                  </a:cubicBezTo>
                  <a:lnTo>
                    <a:pt x="51459" y="529356"/>
                  </a:lnTo>
                  <a:cubicBezTo>
                    <a:pt x="51459" y="517699"/>
                    <a:pt x="54370" y="513561"/>
                    <a:pt x="60024" y="507906"/>
                  </a:cubicBezTo>
                  <a:lnTo>
                    <a:pt x="210236" y="365046"/>
                  </a:lnTo>
                  <a:close/>
                  <a:moveTo>
                    <a:pt x="711215" y="5623"/>
                  </a:moveTo>
                  <a:lnTo>
                    <a:pt x="711155" y="6881"/>
                  </a:lnTo>
                  <a:lnTo>
                    <a:pt x="685884" y="124289"/>
                  </a:lnTo>
                  <a:lnTo>
                    <a:pt x="685869" y="124668"/>
                  </a:lnTo>
                  <a:cubicBezTo>
                    <a:pt x="685824" y="125699"/>
                    <a:pt x="685430" y="126684"/>
                    <a:pt x="684611" y="127487"/>
                  </a:cubicBezTo>
                  <a:cubicBezTo>
                    <a:pt x="682944" y="129200"/>
                    <a:pt x="680169" y="129200"/>
                    <a:pt x="678487" y="127487"/>
                  </a:cubicBezTo>
                  <a:lnTo>
                    <a:pt x="650897" y="99928"/>
                  </a:lnTo>
                  <a:lnTo>
                    <a:pt x="355127" y="395698"/>
                  </a:lnTo>
                  <a:cubicBezTo>
                    <a:pt x="353763" y="397078"/>
                    <a:pt x="351580" y="397078"/>
                    <a:pt x="350231" y="395698"/>
                  </a:cubicBezTo>
                  <a:lnTo>
                    <a:pt x="317563" y="363061"/>
                  </a:lnTo>
                  <a:cubicBezTo>
                    <a:pt x="317411" y="362939"/>
                    <a:pt x="317366" y="362788"/>
                    <a:pt x="317275" y="362651"/>
                  </a:cubicBezTo>
                  <a:lnTo>
                    <a:pt x="229928" y="275304"/>
                  </a:lnTo>
                  <a:lnTo>
                    <a:pt x="39393" y="465794"/>
                  </a:lnTo>
                  <a:cubicBezTo>
                    <a:pt x="38043" y="467158"/>
                    <a:pt x="35861" y="467158"/>
                    <a:pt x="34526" y="465794"/>
                  </a:cubicBezTo>
                  <a:lnTo>
                    <a:pt x="1828" y="433111"/>
                  </a:lnTo>
                  <a:cubicBezTo>
                    <a:pt x="494" y="431777"/>
                    <a:pt x="494" y="429564"/>
                    <a:pt x="1828" y="428215"/>
                  </a:cubicBezTo>
                  <a:lnTo>
                    <a:pt x="194774" y="235299"/>
                  </a:lnTo>
                  <a:cubicBezTo>
                    <a:pt x="194774" y="235299"/>
                    <a:pt x="194774" y="235254"/>
                    <a:pt x="194804" y="235254"/>
                  </a:cubicBezTo>
                  <a:lnTo>
                    <a:pt x="227457" y="202586"/>
                  </a:lnTo>
                  <a:cubicBezTo>
                    <a:pt x="228836" y="201221"/>
                    <a:pt x="230989" y="201221"/>
                    <a:pt x="232353" y="202586"/>
                  </a:cubicBezTo>
                  <a:lnTo>
                    <a:pt x="352717" y="322965"/>
                  </a:lnTo>
                  <a:lnTo>
                    <a:pt x="613333" y="62348"/>
                  </a:lnTo>
                  <a:lnTo>
                    <a:pt x="587062" y="36093"/>
                  </a:lnTo>
                  <a:lnTo>
                    <a:pt x="585758" y="34789"/>
                  </a:lnTo>
                  <a:cubicBezTo>
                    <a:pt x="584076" y="33076"/>
                    <a:pt x="584076" y="30317"/>
                    <a:pt x="585758" y="28604"/>
                  </a:cubicBezTo>
                  <a:cubicBezTo>
                    <a:pt x="586410" y="27998"/>
                    <a:pt x="587183" y="27589"/>
                    <a:pt x="588002" y="27437"/>
                  </a:cubicBezTo>
                  <a:lnTo>
                    <a:pt x="590094" y="27210"/>
                  </a:lnTo>
                  <a:lnTo>
                    <a:pt x="705106" y="1272"/>
                  </a:lnTo>
                  <a:lnTo>
                    <a:pt x="706334" y="1196"/>
                  </a:lnTo>
                  <a:lnTo>
                    <a:pt x="707168" y="1151"/>
                  </a:lnTo>
                  <a:cubicBezTo>
                    <a:pt x="708138" y="1242"/>
                    <a:pt x="709154" y="1591"/>
                    <a:pt x="709942" y="2364"/>
                  </a:cubicBezTo>
                  <a:cubicBezTo>
                    <a:pt x="710867" y="3258"/>
                    <a:pt x="711276" y="4486"/>
                    <a:pt x="711215" y="5623"/>
                  </a:cubicBezTo>
                  <a:close/>
                  <a:moveTo>
                    <a:pt x="427436" y="390120"/>
                  </a:moveTo>
                  <a:cubicBezTo>
                    <a:pt x="438093" y="379448"/>
                    <a:pt x="441822" y="388103"/>
                    <a:pt x="441822" y="392833"/>
                  </a:cubicBezTo>
                  <a:lnTo>
                    <a:pt x="441822" y="743677"/>
                  </a:lnTo>
                  <a:cubicBezTo>
                    <a:pt x="441822" y="748361"/>
                    <a:pt x="437987" y="752211"/>
                    <a:pt x="433288" y="752211"/>
                  </a:cubicBezTo>
                  <a:lnTo>
                    <a:pt x="278088" y="752211"/>
                  </a:lnTo>
                  <a:cubicBezTo>
                    <a:pt x="273374" y="752211"/>
                    <a:pt x="269584" y="748361"/>
                    <a:pt x="269584" y="743677"/>
                  </a:cubicBezTo>
                  <a:lnTo>
                    <a:pt x="269584" y="398548"/>
                  </a:lnTo>
                  <a:cubicBezTo>
                    <a:pt x="269584" y="393834"/>
                    <a:pt x="272192" y="384086"/>
                    <a:pt x="284243" y="396107"/>
                  </a:cubicBezTo>
                  <a:lnTo>
                    <a:pt x="350079" y="463217"/>
                  </a:lnTo>
                  <a:cubicBezTo>
                    <a:pt x="351368" y="464490"/>
                    <a:pt x="353384" y="464536"/>
                    <a:pt x="354763" y="463399"/>
                  </a:cubicBezTo>
                  <a:lnTo>
                    <a:pt x="427436" y="390120"/>
                  </a:ln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299" name="Graphic 82">
              <a:extLst>
                <a:ext uri="{FF2B5EF4-FFF2-40B4-BE49-F238E27FC236}">
                  <a16:creationId xmlns:a16="http://schemas.microsoft.com/office/drawing/2014/main" id="{D4A2D66F-1E8D-BD4A-7E2A-168B01B7D662}"/>
                </a:ext>
              </a:extLst>
            </p:cNvPr>
            <p:cNvGrpSpPr/>
            <p:nvPr/>
          </p:nvGrpSpPr>
          <p:grpSpPr>
            <a:xfrm>
              <a:off x="5279675" y="2987271"/>
              <a:ext cx="975295" cy="285013"/>
              <a:chOff x="5279675" y="2987271"/>
              <a:chExt cx="975295" cy="285013"/>
            </a:xfrm>
            <a:solidFill>
              <a:srgbClr val="FFFFFF"/>
            </a:solidFill>
          </p:grpSpPr>
          <p:sp>
            <p:nvSpPr>
              <p:cNvPr id="300" name="Freeform: Shape 299">
                <a:extLst>
                  <a:ext uri="{FF2B5EF4-FFF2-40B4-BE49-F238E27FC236}">
                    <a16:creationId xmlns:a16="http://schemas.microsoft.com/office/drawing/2014/main" id="{BFD21264-7D3C-EC32-B549-ED885394766E}"/>
                  </a:ext>
                </a:extLst>
              </p:cNvPr>
              <p:cNvSpPr/>
              <p:nvPr/>
            </p:nvSpPr>
            <p:spPr>
              <a:xfrm>
                <a:off x="5279675" y="2988462"/>
                <a:ext cx="59285" cy="107190"/>
              </a:xfrm>
              <a:custGeom>
                <a:avLst/>
                <a:gdLst>
                  <a:gd name="connsiteX0" fmla="*/ 716 w 59285"/>
                  <a:gd name="connsiteY0" fmla="*/ 108114 h 107190"/>
                  <a:gd name="connsiteX1" fmla="*/ 716 w 59285"/>
                  <a:gd name="connsiteY1" fmla="*/ 924 h 107190"/>
                  <a:gd name="connsiteX2" fmla="*/ 25992 w 59285"/>
                  <a:gd name="connsiteY2" fmla="*/ 924 h 107190"/>
                  <a:gd name="connsiteX3" fmla="*/ 46371 w 59285"/>
                  <a:gd name="connsiteY3" fmla="*/ 4497 h 107190"/>
                  <a:gd name="connsiteX4" fmla="*/ 56826 w 59285"/>
                  <a:gd name="connsiteY4" fmla="*/ 15481 h 107190"/>
                  <a:gd name="connsiteX5" fmla="*/ 60002 w 59285"/>
                  <a:gd name="connsiteY5" fmla="*/ 34272 h 107190"/>
                  <a:gd name="connsiteX6" fmla="*/ 60002 w 59285"/>
                  <a:gd name="connsiteY6" fmla="*/ 73443 h 107190"/>
                  <a:gd name="connsiteX7" fmla="*/ 56826 w 59285"/>
                  <a:gd name="connsiteY7" fmla="*/ 92896 h 107190"/>
                  <a:gd name="connsiteX8" fmla="*/ 46504 w 59285"/>
                  <a:gd name="connsiteY8" fmla="*/ 104409 h 107190"/>
                  <a:gd name="connsiteX9" fmla="*/ 26786 w 59285"/>
                  <a:gd name="connsiteY9" fmla="*/ 108114 h 107190"/>
                  <a:gd name="connsiteX10" fmla="*/ 716 w 59285"/>
                  <a:gd name="connsiteY10" fmla="*/ 108114 h 107190"/>
                  <a:gd name="connsiteX11" fmla="*/ 20302 w 59285"/>
                  <a:gd name="connsiteY11" fmla="*/ 94484 h 107190"/>
                  <a:gd name="connsiteX12" fmla="*/ 26257 w 59285"/>
                  <a:gd name="connsiteY12" fmla="*/ 94484 h 107190"/>
                  <a:gd name="connsiteX13" fmla="*/ 35917 w 59285"/>
                  <a:gd name="connsiteY13" fmla="*/ 92102 h 107190"/>
                  <a:gd name="connsiteX14" fmla="*/ 39490 w 59285"/>
                  <a:gd name="connsiteY14" fmla="*/ 85221 h 107190"/>
                  <a:gd name="connsiteX15" fmla="*/ 40152 w 59285"/>
                  <a:gd name="connsiteY15" fmla="*/ 73972 h 107190"/>
                  <a:gd name="connsiteX16" fmla="*/ 40152 w 59285"/>
                  <a:gd name="connsiteY16" fmla="*/ 32949 h 107190"/>
                  <a:gd name="connsiteX17" fmla="*/ 39225 w 59285"/>
                  <a:gd name="connsiteY17" fmla="*/ 22494 h 107190"/>
                  <a:gd name="connsiteX18" fmla="*/ 35388 w 59285"/>
                  <a:gd name="connsiteY18" fmla="*/ 16672 h 107190"/>
                  <a:gd name="connsiteX19" fmla="*/ 25992 w 59285"/>
                  <a:gd name="connsiteY19" fmla="*/ 14819 h 107190"/>
                  <a:gd name="connsiteX20" fmla="*/ 20302 w 59285"/>
                  <a:gd name="connsiteY20" fmla="*/ 14819 h 107190"/>
                  <a:gd name="connsiteX21" fmla="*/ 20302 w 59285"/>
                  <a:gd name="connsiteY21" fmla="*/ 9448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716" y="108114"/>
                    </a:moveTo>
                    <a:lnTo>
                      <a:pt x="716" y="924"/>
                    </a:lnTo>
                    <a:lnTo>
                      <a:pt x="25992" y="924"/>
                    </a:lnTo>
                    <a:cubicBezTo>
                      <a:pt x="34726" y="924"/>
                      <a:pt x="41475" y="2115"/>
                      <a:pt x="46371" y="4497"/>
                    </a:cubicBezTo>
                    <a:cubicBezTo>
                      <a:pt x="51268" y="6879"/>
                      <a:pt x="54841" y="10584"/>
                      <a:pt x="56826" y="15481"/>
                    </a:cubicBezTo>
                    <a:cubicBezTo>
                      <a:pt x="58943" y="20377"/>
                      <a:pt x="60002" y="26729"/>
                      <a:pt x="60002" y="34272"/>
                    </a:cubicBezTo>
                    <a:lnTo>
                      <a:pt x="60002" y="73443"/>
                    </a:lnTo>
                    <a:cubicBezTo>
                      <a:pt x="60002" y="81251"/>
                      <a:pt x="58943" y="87735"/>
                      <a:pt x="56826" y="92896"/>
                    </a:cubicBezTo>
                    <a:cubicBezTo>
                      <a:pt x="54841" y="98057"/>
                      <a:pt x="51400" y="101895"/>
                      <a:pt x="46504" y="104409"/>
                    </a:cubicBezTo>
                    <a:cubicBezTo>
                      <a:pt x="41740" y="106923"/>
                      <a:pt x="35123" y="108114"/>
                      <a:pt x="26786" y="108114"/>
                    </a:cubicBezTo>
                    <a:lnTo>
                      <a:pt x="716" y="108114"/>
                    </a:lnTo>
                    <a:close/>
                    <a:moveTo>
                      <a:pt x="20302" y="94484"/>
                    </a:moveTo>
                    <a:lnTo>
                      <a:pt x="26257" y="94484"/>
                    </a:lnTo>
                    <a:cubicBezTo>
                      <a:pt x="30756" y="94484"/>
                      <a:pt x="33932" y="93690"/>
                      <a:pt x="35917" y="92102"/>
                    </a:cubicBezTo>
                    <a:cubicBezTo>
                      <a:pt x="37902" y="90514"/>
                      <a:pt x="39093" y="88264"/>
                      <a:pt x="39490" y="85221"/>
                    </a:cubicBezTo>
                    <a:cubicBezTo>
                      <a:pt x="39887" y="82177"/>
                      <a:pt x="40152" y="78339"/>
                      <a:pt x="40152" y="73972"/>
                    </a:cubicBezTo>
                    <a:lnTo>
                      <a:pt x="40152" y="32949"/>
                    </a:lnTo>
                    <a:cubicBezTo>
                      <a:pt x="40152" y="28582"/>
                      <a:pt x="39887" y="25141"/>
                      <a:pt x="39225" y="22494"/>
                    </a:cubicBezTo>
                    <a:cubicBezTo>
                      <a:pt x="38564" y="19848"/>
                      <a:pt x="37373" y="17863"/>
                      <a:pt x="35388" y="16672"/>
                    </a:cubicBezTo>
                    <a:cubicBezTo>
                      <a:pt x="33403" y="15481"/>
                      <a:pt x="30359" y="14819"/>
                      <a:pt x="25992" y="14819"/>
                    </a:cubicBezTo>
                    <a:lnTo>
                      <a:pt x="20302" y="14819"/>
                    </a:lnTo>
                    <a:lnTo>
                      <a:pt x="20302" y="9448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1" name="Freeform: Shape 300">
                <a:extLst>
                  <a:ext uri="{FF2B5EF4-FFF2-40B4-BE49-F238E27FC236}">
                    <a16:creationId xmlns:a16="http://schemas.microsoft.com/office/drawing/2014/main" id="{BBA08948-66A8-8867-B4E6-3B1BCC7D3033}"/>
                  </a:ext>
                </a:extLst>
              </p:cNvPr>
              <p:cNvSpPr/>
              <p:nvPr/>
            </p:nvSpPr>
            <p:spPr>
              <a:xfrm>
                <a:off x="5349679" y="2988462"/>
                <a:ext cx="45257" cy="107190"/>
              </a:xfrm>
              <a:custGeom>
                <a:avLst/>
                <a:gdLst>
                  <a:gd name="connsiteX0" fmla="*/ 734 w 45257"/>
                  <a:gd name="connsiteY0" fmla="*/ 108114 h 107190"/>
                  <a:gd name="connsiteX1" fmla="*/ 734 w 45257"/>
                  <a:gd name="connsiteY1" fmla="*/ 924 h 107190"/>
                  <a:gd name="connsiteX2" fmla="*/ 45727 w 45257"/>
                  <a:gd name="connsiteY2" fmla="*/ 924 h 107190"/>
                  <a:gd name="connsiteX3" fmla="*/ 45727 w 45257"/>
                  <a:gd name="connsiteY3" fmla="*/ 14687 h 107190"/>
                  <a:gd name="connsiteX4" fmla="*/ 20319 w 45257"/>
                  <a:gd name="connsiteY4" fmla="*/ 14687 h 107190"/>
                  <a:gd name="connsiteX5" fmla="*/ 20319 w 45257"/>
                  <a:gd name="connsiteY5" fmla="*/ 45520 h 107190"/>
                  <a:gd name="connsiteX6" fmla="*/ 40301 w 45257"/>
                  <a:gd name="connsiteY6" fmla="*/ 45520 h 107190"/>
                  <a:gd name="connsiteX7" fmla="*/ 40301 w 45257"/>
                  <a:gd name="connsiteY7" fmla="*/ 59151 h 107190"/>
                  <a:gd name="connsiteX8" fmla="*/ 20319 w 45257"/>
                  <a:gd name="connsiteY8" fmla="*/ 59151 h 107190"/>
                  <a:gd name="connsiteX9" fmla="*/ 20319 w 45257"/>
                  <a:gd name="connsiteY9" fmla="*/ 94616 h 107190"/>
                  <a:gd name="connsiteX10" fmla="*/ 45992 w 45257"/>
                  <a:gd name="connsiteY10" fmla="*/ 94616 h 107190"/>
                  <a:gd name="connsiteX11" fmla="*/ 45992 w 45257"/>
                  <a:gd name="connsiteY11" fmla="*/ 108114 h 107190"/>
                  <a:gd name="connsiteX12" fmla="*/ 734 w 45257"/>
                  <a:gd name="connsiteY12"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734" y="108114"/>
                    </a:moveTo>
                    <a:lnTo>
                      <a:pt x="734" y="924"/>
                    </a:lnTo>
                    <a:lnTo>
                      <a:pt x="45727" y="924"/>
                    </a:lnTo>
                    <a:lnTo>
                      <a:pt x="45727" y="14687"/>
                    </a:lnTo>
                    <a:lnTo>
                      <a:pt x="20319" y="14687"/>
                    </a:lnTo>
                    <a:lnTo>
                      <a:pt x="20319" y="45520"/>
                    </a:lnTo>
                    <a:lnTo>
                      <a:pt x="40301" y="45520"/>
                    </a:lnTo>
                    <a:lnTo>
                      <a:pt x="40301" y="59151"/>
                    </a:lnTo>
                    <a:lnTo>
                      <a:pt x="20319" y="59151"/>
                    </a:lnTo>
                    <a:lnTo>
                      <a:pt x="20319" y="94616"/>
                    </a:lnTo>
                    <a:lnTo>
                      <a:pt x="45992" y="94616"/>
                    </a:lnTo>
                    <a:lnTo>
                      <a:pt x="45992" y="108114"/>
                    </a:lnTo>
                    <a:lnTo>
                      <a:pt x="734"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2" name="Freeform: Shape 301">
                <a:extLst>
                  <a:ext uri="{FF2B5EF4-FFF2-40B4-BE49-F238E27FC236}">
                    <a16:creationId xmlns:a16="http://schemas.microsoft.com/office/drawing/2014/main" id="{2895F182-75D7-CD4C-6E4B-7F4524155F4B}"/>
                  </a:ext>
                </a:extLst>
              </p:cNvPr>
              <p:cNvSpPr/>
              <p:nvPr/>
            </p:nvSpPr>
            <p:spPr>
              <a:xfrm>
                <a:off x="5401023" y="2987271"/>
                <a:ext cx="59417" cy="109837"/>
              </a:xfrm>
              <a:custGeom>
                <a:avLst/>
                <a:gdLst>
                  <a:gd name="connsiteX0" fmla="*/ 31186 w 59417"/>
                  <a:gd name="connsiteY0" fmla="*/ 110761 h 109837"/>
                  <a:gd name="connsiteX1" fmla="*/ 12660 w 59417"/>
                  <a:gd name="connsiteY1" fmla="*/ 106129 h 109837"/>
                  <a:gd name="connsiteX2" fmla="*/ 3396 w 59417"/>
                  <a:gd name="connsiteY2" fmla="*/ 93558 h 109837"/>
                  <a:gd name="connsiteX3" fmla="*/ 750 w 59417"/>
                  <a:gd name="connsiteY3" fmla="*/ 75031 h 109837"/>
                  <a:gd name="connsiteX4" fmla="*/ 750 w 59417"/>
                  <a:gd name="connsiteY4" fmla="*/ 36786 h 109837"/>
                  <a:gd name="connsiteX5" fmla="*/ 3396 w 59417"/>
                  <a:gd name="connsiteY5" fmla="*/ 17730 h 109837"/>
                  <a:gd name="connsiteX6" fmla="*/ 12660 w 59417"/>
                  <a:gd name="connsiteY6" fmla="*/ 5291 h 109837"/>
                  <a:gd name="connsiteX7" fmla="*/ 31186 w 59417"/>
                  <a:gd name="connsiteY7" fmla="*/ 924 h 109837"/>
                  <a:gd name="connsiteX8" fmla="*/ 48522 w 59417"/>
                  <a:gd name="connsiteY8" fmla="*/ 4762 h 109837"/>
                  <a:gd name="connsiteX9" fmla="*/ 57521 w 59417"/>
                  <a:gd name="connsiteY9" fmla="*/ 15481 h 109837"/>
                  <a:gd name="connsiteX10" fmla="*/ 60167 w 59417"/>
                  <a:gd name="connsiteY10" fmla="*/ 31758 h 109837"/>
                  <a:gd name="connsiteX11" fmla="*/ 60167 w 59417"/>
                  <a:gd name="connsiteY11" fmla="*/ 40756 h 109837"/>
                  <a:gd name="connsiteX12" fmla="*/ 41376 w 59417"/>
                  <a:gd name="connsiteY12" fmla="*/ 40756 h 109837"/>
                  <a:gd name="connsiteX13" fmla="*/ 41376 w 59417"/>
                  <a:gd name="connsiteY13" fmla="*/ 31493 h 109837"/>
                  <a:gd name="connsiteX14" fmla="*/ 40847 w 59417"/>
                  <a:gd name="connsiteY14" fmla="*/ 23288 h 109837"/>
                  <a:gd name="connsiteX15" fmla="*/ 38332 w 59417"/>
                  <a:gd name="connsiteY15" fmla="*/ 17466 h 109837"/>
                  <a:gd name="connsiteX16" fmla="*/ 31319 w 59417"/>
                  <a:gd name="connsiteY16" fmla="*/ 15216 h 109837"/>
                  <a:gd name="connsiteX17" fmla="*/ 23908 w 59417"/>
                  <a:gd name="connsiteY17" fmla="*/ 17598 h 109837"/>
                  <a:gd name="connsiteX18" fmla="*/ 20997 w 59417"/>
                  <a:gd name="connsiteY18" fmla="*/ 23818 h 109837"/>
                  <a:gd name="connsiteX19" fmla="*/ 20335 w 59417"/>
                  <a:gd name="connsiteY19" fmla="*/ 32552 h 109837"/>
                  <a:gd name="connsiteX20" fmla="*/ 20335 w 59417"/>
                  <a:gd name="connsiteY20" fmla="*/ 79133 h 109837"/>
                  <a:gd name="connsiteX21" fmla="*/ 21261 w 59417"/>
                  <a:gd name="connsiteY21" fmla="*/ 88794 h 109837"/>
                  <a:gd name="connsiteX22" fmla="*/ 24570 w 59417"/>
                  <a:gd name="connsiteY22" fmla="*/ 94484 h 109837"/>
                  <a:gd name="connsiteX23" fmla="*/ 31319 w 59417"/>
                  <a:gd name="connsiteY23" fmla="*/ 96337 h 109837"/>
                  <a:gd name="connsiteX24" fmla="*/ 38200 w 59417"/>
                  <a:gd name="connsiteY24" fmla="*/ 94087 h 109837"/>
                  <a:gd name="connsiteX25" fmla="*/ 40847 w 59417"/>
                  <a:gd name="connsiteY25" fmla="*/ 87867 h 109837"/>
                  <a:gd name="connsiteX26" fmla="*/ 41376 w 59417"/>
                  <a:gd name="connsiteY26" fmla="*/ 79266 h 109837"/>
                  <a:gd name="connsiteX27" fmla="*/ 41376 w 59417"/>
                  <a:gd name="connsiteY27" fmla="*/ 69605 h 109837"/>
                  <a:gd name="connsiteX28" fmla="*/ 60167 w 59417"/>
                  <a:gd name="connsiteY28" fmla="*/ 69605 h 109837"/>
                  <a:gd name="connsiteX29" fmla="*/ 60167 w 59417"/>
                  <a:gd name="connsiteY29" fmla="*/ 78207 h 109837"/>
                  <a:gd name="connsiteX30" fmla="*/ 57653 w 59417"/>
                  <a:gd name="connsiteY30" fmla="*/ 95146 h 109837"/>
                  <a:gd name="connsiteX31" fmla="*/ 48787 w 59417"/>
                  <a:gd name="connsiteY31" fmla="*/ 106659 h 109837"/>
                  <a:gd name="connsiteX32" fmla="*/ 31186 w 59417"/>
                  <a:gd name="connsiteY32" fmla="*/ 110761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1186" y="110761"/>
                    </a:moveTo>
                    <a:cubicBezTo>
                      <a:pt x="23379" y="110761"/>
                      <a:pt x="17159" y="109173"/>
                      <a:pt x="12660" y="106129"/>
                    </a:cubicBezTo>
                    <a:cubicBezTo>
                      <a:pt x="8293" y="103086"/>
                      <a:pt x="5117" y="98851"/>
                      <a:pt x="3396" y="93558"/>
                    </a:cubicBezTo>
                    <a:cubicBezTo>
                      <a:pt x="1676" y="88132"/>
                      <a:pt x="750" y="82045"/>
                      <a:pt x="750" y="75031"/>
                    </a:cubicBezTo>
                    <a:lnTo>
                      <a:pt x="750" y="36786"/>
                    </a:lnTo>
                    <a:cubicBezTo>
                      <a:pt x="750" y="29508"/>
                      <a:pt x="1676" y="23156"/>
                      <a:pt x="3396" y="17730"/>
                    </a:cubicBezTo>
                    <a:cubicBezTo>
                      <a:pt x="5117" y="12305"/>
                      <a:pt x="8293" y="8202"/>
                      <a:pt x="12660" y="5291"/>
                    </a:cubicBezTo>
                    <a:cubicBezTo>
                      <a:pt x="17159" y="2380"/>
                      <a:pt x="23379" y="924"/>
                      <a:pt x="31186" y="924"/>
                    </a:cubicBezTo>
                    <a:cubicBezTo>
                      <a:pt x="38597" y="924"/>
                      <a:pt x="44420" y="2247"/>
                      <a:pt x="48522" y="4762"/>
                    </a:cubicBezTo>
                    <a:cubicBezTo>
                      <a:pt x="52757" y="7276"/>
                      <a:pt x="55800" y="10849"/>
                      <a:pt x="57521" y="15481"/>
                    </a:cubicBezTo>
                    <a:cubicBezTo>
                      <a:pt x="59241" y="20112"/>
                      <a:pt x="60167" y="25538"/>
                      <a:pt x="60167" y="31758"/>
                    </a:cubicBezTo>
                    <a:lnTo>
                      <a:pt x="60167" y="40756"/>
                    </a:lnTo>
                    <a:lnTo>
                      <a:pt x="41376" y="40756"/>
                    </a:lnTo>
                    <a:lnTo>
                      <a:pt x="41376" y="31493"/>
                    </a:lnTo>
                    <a:cubicBezTo>
                      <a:pt x="41376" y="28449"/>
                      <a:pt x="41244" y="25803"/>
                      <a:pt x="40847" y="23288"/>
                    </a:cubicBezTo>
                    <a:cubicBezTo>
                      <a:pt x="40582" y="20774"/>
                      <a:pt x="39788" y="18921"/>
                      <a:pt x="38332" y="17466"/>
                    </a:cubicBezTo>
                    <a:cubicBezTo>
                      <a:pt x="37009" y="16010"/>
                      <a:pt x="34627" y="15216"/>
                      <a:pt x="31319" y="15216"/>
                    </a:cubicBezTo>
                    <a:cubicBezTo>
                      <a:pt x="28010" y="15216"/>
                      <a:pt x="25496" y="16010"/>
                      <a:pt x="23908" y="17598"/>
                    </a:cubicBezTo>
                    <a:cubicBezTo>
                      <a:pt x="22452" y="19054"/>
                      <a:pt x="21394" y="21171"/>
                      <a:pt x="20997" y="23818"/>
                    </a:cubicBezTo>
                    <a:cubicBezTo>
                      <a:pt x="20600" y="26332"/>
                      <a:pt x="20335" y="29243"/>
                      <a:pt x="20335" y="32552"/>
                    </a:cubicBezTo>
                    <a:lnTo>
                      <a:pt x="20335" y="79133"/>
                    </a:lnTo>
                    <a:cubicBezTo>
                      <a:pt x="20335" y="82971"/>
                      <a:pt x="20600" y="86279"/>
                      <a:pt x="21261" y="88794"/>
                    </a:cubicBezTo>
                    <a:cubicBezTo>
                      <a:pt x="21923" y="91308"/>
                      <a:pt x="22982" y="93161"/>
                      <a:pt x="24570" y="94484"/>
                    </a:cubicBezTo>
                    <a:cubicBezTo>
                      <a:pt x="26290" y="95675"/>
                      <a:pt x="28540" y="96337"/>
                      <a:pt x="31319" y="96337"/>
                    </a:cubicBezTo>
                    <a:cubicBezTo>
                      <a:pt x="34627" y="96337"/>
                      <a:pt x="36877" y="95543"/>
                      <a:pt x="38200" y="94087"/>
                    </a:cubicBezTo>
                    <a:cubicBezTo>
                      <a:pt x="39656" y="92499"/>
                      <a:pt x="40450" y="90382"/>
                      <a:pt x="40847" y="87867"/>
                    </a:cubicBezTo>
                    <a:cubicBezTo>
                      <a:pt x="41244" y="85353"/>
                      <a:pt x="41376" y="82442"/>
                      <a:pt x="41376" y="79266"/>
                    </a:cubicBezTo>
                    <a:lnTo>
                      <a:pt x="41376" y="69605"/>
                    </a:lnTo>
                    <a:lnTo>
                      <a:pt x="60167" y="69605"/>
                    </a:lnTo>
                    <a:lnTo>
                      <a:pt x="60167" y="78207"/>
                    </a:lnTo>
                    <a:cubicBezTo>
                      <a:pt x="60167" y="84559"/>
                      <a:pt x="59373" y="90249"/>
                      <a:pt x="57653" y="95146"/>
                    </a:cubicBezTo>
                    <a:cubicBezTo>
                      <a:pt x="55933" y="100042"/>
                      <a:pt x="53021" y="103880"/>
                      <a:pt x="48787" y="106659"/>
                    </a:cubicBezTo>
                    <a:cubicBezTo>
                      <a:pt x="44684" y="109438"/>
                      <a:pt x="38729" y="110761"/>
                      <a:pt x="31186" y="110761"/>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3" name="Freeform: Shape 302">
                <a:extLst>
                  <a:ext uri="{FF2B5EF4-FFF2-40B4-BE49-F238E27FC236}">
                    <a16:creationId xmlns:a16="http://schemas.microsoft.com/office/drawing/2014/main" id="{72CD6F28-DE21-93BA-4FB7-4C19C06C7130}"/>
                  </a:ext>
                </a:extLst>
              </p:cNvPr>
              <p:cNvSpPr/>
              <p:nvPr/>
            </p:nvSpPr>
            <p:spPr>
              <a:xfrm>
                <a:off x="5470367" y="2988462"/>
                <a:ext cx="45257" cy="107190"/>
              </a:xfrm>
              <a:custGeom>
                <a:avLst/>
                <a:gdLst>
                  <a:gd name="connsiteX0" fmla="*/ 767 w 45257"/>
                  <a:gd name="connsiteY0" fmla="*/ 108114 h 107190"/>
                  <a:gd name="connsiteX1" fmla="*/ 767 w 45257"/>
                  <a:gd name="connsiteY1" fmla="*/ 924 h 107190"/>
                  <a:gd name="connsiteX2" fmla="*/ 45760 w 45257"/>
                  <a:gd name="connsiteY2" fmla="*/ 924 h 107190"/>
                  <a:gd name="connsiteX3" fmla="*/ 45760 w 45257"/>
                  <a:gd name="connsiteY3" fmla="*/ 14687 h 107190"/>
                  <a:gd name="connsiteX4" fmla="*/ 20352 w 45257"/>
                  <a:gd name="connsiteY4" fmla="*/ 14687 h 107190"/>
                  <a:gd name="connsiteX5" fmla="*/ 20352 w 45257"/>
                  <a:gd name="connsiteY5" fmla="*/ 45520 h 107190"/>
                  <a:gd name="connsiteX6" fmla="*/ 40335 w 45257"/>
                  <a:gd name="connsiteY6" fmla="*/ 45520 h 107190"/>
                  <a:gd name="connsiteX7" fmla="*/ 40335 w 45257"/>
                  <a:gd name="connsiteY7" fmla="*/ 59151 h 107190"/>
                  <a:gd name="connsiteX8" fmla="*/ 20352 w 45257"/>
                  <a:gd name="connsiteY8" fmla="*/ 59151 h 107190"/>
                  <a:gd name="connsiteX9" fmla="*/ 20352 w 45257"/>
                  <a:gd name="connsiteY9" fmla="*/ 94616 h 107190"/>
                  <a:gd name="connsiteX10" fmla="*/ 46025 w 45257"/>
                  <a:gd name="connsiteY10" fmla="*/ 94616 h 107190"/>
                  <a:gd name="connsiteX11" fmla="*/ 46025 w 45257"/>
                  <a:gd name="connsiteY11" fmla="*/ 108114 h 107190"/>
                  <a:gd name="connsiteX12" fmla="*/ 767 w 45257"/>
                  <a:gd name="connsiteY12"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767" y="108114"/>
                    </a:moveTo>
                    <a:lnTo>
                      <a:pt x="767" y="924"/>
                    </a:lnTo>
                    <a:lnTo>
                      <a:pt x="45760" y="924"/>
                    </a:lnTo>
                    <a:lnTo>
                      <a:pt x="45760" y="14687"/>
                    </a:lnTo>
                    <a:lnTo>
                      <a:pt x="20352" y="14687"/>
                    </a:lnTo>
                    <a:lnTo>
                      <a:pt x="20352" y="45520"/>
                    </a:lnTo>
                    <a:lnTo>
                      <a:pt x="40335" y="45520"/>
                    </a:lnTo>
                    <a:lnTo>
                      <a:pt x="40335" y="59151"/>
                    </a:lnTo>
                    <a:lnTo>
                      <a:pt x="20352" y="59151"/>
                    </a:lnTo>
                    <a:lnTo>
                      <a:pt x="20352" y="94616"/>
                    </a:lnTo>
                    <a:lnTo>
                      <a:pt x="46025" y="94616"/>
                    </a:lnTo>
                    <a:lnTo>
                      <a:pt x="46025" y="108114"/>
                    </a:lnTo>
                    <a:lnTo>
                      <a:pt x="767"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4" name="Freeform: Shape 303">
                <a:extLst>
                  <a:ext uri="{FF2B5EF4-FFF2-40B4-BE49-F238E27FC236}">
                    <a16:creationId xmlns:a16="http://schemas.microsoft.com/office/drawing/2014/main" id="{FB173074-5959-D672-497A-E5F528EA88AE}"/>
                  </a:ext>
                </a:extLst>
              </p:cNvPr>
              <p:cNvSpPr/>
              <p:nvPr/>
            </p:nvSpPr>
            <p:spPr>
              <a:xfrm>
                <a:off x="5523298" y="2988462"/>
                <a:ext cx="55844" cy="107190"/>
              </a:xfrm>
              <a:custGeom>
                <a:avLst/>
                <a:gdLst>
                  <a:gd name="connsiteX0" fmla="*/ 783 w 55844"/>
                  <a:gd name="connsiteY0" fmla="*/ 108114 h 107190"/>
                  <a:gd name="connsiteX1" fmla="*/ 783 w 55844"/>
                  <a:gd name="connsiteY1" fmla="*/ 924 h 107190"/>
                  <a:gd name="connsiteX2" fmla="*/ 14413 w 55844"/>
                  <a:gd name="connsiteY2" fmla="*/ 924 h 107190"/>
                  <a:gd name="connsiteX3" fmla="*/ 40483 w 55844"/>
                  <a:gd name="connsiteY3" fmla="*/ 62062 h 107190"/>
                  <a:gd name="connsiteX4" fmla="*/ 40483 w 55844"/>
                  <a:gd name="connsiteY4" fmla="*/ 924 h 107190"/>
                  <a:gd name="connsiteX5" fmla="*/ 56628 w 55844"/>
                  <a:gd name="connsiteY5" fmla="*/ 924 h 107190"/>
                  <a:gd name="connsiteX6" fmla="*/ 56628 w 55844"/>
                  <a:gd name="connsiteY6" fmla="*/ 108114 h 107190"/>
                  <a:gd name="connsiteX7" fmla="*/ 43659 w 55844"/>
                  <a:gd name="connsiteY7" fmla="*/ 108114 h 107190"/>
                  <a:gd name="connsiteX8" fmla="*/ 17457 w 55844"/>
                  <a:gd name="connsiteY8" fmla="*/ 44065 h 107190"/>
                  <a:gd name="connsiteX9" fmla="*/ 17457 w 55844"/>
                  <a:gd name="connsiteY9" fmla="*/ 108114 h 107190"/>
                  <a:gd name="connsiteX10" fmla="*/ 783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783" y="108114"/>
                    </a:moveTo>
                    <a:lnTo>
                      <a:pt x="783" y="924"/>
                    </a:lnTo>
                    <a:lnTo>
                      <a:pt x="14413" y="924"/>
                    </a:lnTo>
                    <a:lnTo>
                      <a:pt x="40483" y="62062"/>
                    </a:lnTo>
                    <a:lnTo>
                      <a:pt x="40483" y="924"/>
                    </a:lnTo>
                    <a:lnTo>
                      <a:pt x="56628" y="924"/>
                    </a:lnTo>
                    <a:lnTo>
                      <a:pt x="56628" y="108114"/>
                    </a:lnTo>
                    <a:lnTo>
                      <a:pt x="43659" y="108114"/>
                    </a:lnTo>
                    <a:lnTo>
                      <a:pt x="17457" y="44065"/>
                    </a:lnTo>
                    <a:lnTo>
                      <a:pt x="17457" y="108114"/>
                    </a:lnTo>
                    <a:lnTo>
                      <a:pt x="783"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5" name="Freeform: Shape 304">
                <a:extLst>
                  <a:ext uri="{FF2B5EF4-FFF2-40B4-BE49-F238E27FC236}">
                    <a16:creationId xmlns:a16="http://schemas.microsoft.com/office/drawing/2014/main" id="{6FD4CE00-F714-26DB-D626-DBDD7CDD25ED}"/>
                  </a:ext>
                </a:extLst>
              </p:cNvPr>
              <p:cNvSpPr/>
              <p:nvPr/>
            </p:nvSpPr>
            <p:spPr>
              <a:xfrm>
                <a:off x="5585363" y="2988462"/>
                <a:ext cx="53462" cy="107190"/>
              </a:xfrm>
              <a:custGeom>
                <a:avLst/>
                <a:gdLst>
                  <a:gd name="connsiteX0" fmla="*/ 17871 w 53462"/>
                  <a:gd name="connsiteY0" fmla="*/ 108114 h 107190"/>
                  <a:gd name="connsiteX1" fmla="*/ 17871 w 53462"/>
                  <a:gd name="connsiteY1" fmla="*/ 15348 h 107190"/>
                  <a:gd name="connsiteX2" fmla="*/ 800 w 53462"/>
                  <a:gd name="connsiteY2" fmla="*/ 15348 h 107190"/>
                  <a:gd name="connsiteX3" fmla="*/ 800 w 53462"/>
                  <a:gd name="connsiteY3" fmla="*/ 924 h 107190"/>
                  <a:gd name="connsiteX4" fmla="*/ 54262 w 53462"/>
                  <a:gd name="connsiteY4" fmla="*/ 924 h 107190"/>
                  <a:gd name="connsiteX5" fmla="*/ 54262 w 53462"/>
                  <a:gd name="connsiteY5" fmla="*/ 15348 h 107190"/>
                  <a:gd name="connsiteX6" fmla="*/ 37456 w 53462"/>
                  <a:gd name="connsiteY6" fmla="*/ 15348 h 107190"/>
                  <a:gd name="connsiteX7" fmla="*/ 37456 w 53462"/>
                  <a:gd name="connsiteY7" fmla="*/ 108114 h 107190"/>
                  <a:gd name="connsiteX8" fmla="*/ 17871 w 53462"/>
                  <a:gd name="connsiteY8"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7871" y="108114"/>
                    </a:moveTo>
                    <a:lnTo>
                      <a:pt x="17871" y="15348"/>
                    </a:lnTo>
                    <a:lnTo>
                      <a:pt x="800" y="15348"/>
                    </a:lnTo>
                    <a:lnTo>
                      <a:pt x="800" y="924"/>
                    </a:lnTo>
                    <a:lnTo>
                      <a:pt x="54262" y="924"/>
                    </a:lnTo>
                    <a:lnTo>
                      <a:pt x="54262" y="15348"/>
                    </a:lnTo>
                    <a:lnTo>
                      <a:pt x="37456" y="15348"/>
                    </a:lnTo>
                    <a:lnTo>
                      <a:pt x="37456" y="108114"/>
                    </a:lnTo>
                    <a:lnTo>
                      <a:pt x="17871"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6" name="Freeform: Shape 305">
                <a:extLst>
                  <a:ext uri="{FF2B5EF4-FFF2-40B4-BE49-F238E27FC236}">
                    <a16:creationId xmlns:a16="http://schemas.microsoft.com/office/drawing/2014/main" id="{24EE8C57-4C50-315D-D2FC-C000113914F8}"/>
                  </a:ext>
                </a:extLst>
              </p:cNvPr>
              <p:cNvSpPr/>
              <p:nvPr/>
            </p:nvSpPr>
            <p:spPr>
              <a:xfrm>
                <a:off x="5669396" y="2988462"/>
                <a:ext cx="86016" cy="107190"/>
              </a:xfrm>
              <a:custGeom>
                <a:avLst/>
                <a:gdLst>
                  <a:gd name="connsiteX0" fmla="*/ 16045 w 86016"/>
                  <a:gd name="connsiteY0" fmla="*/ 108114 h 107190"/>
                  <a:gd name="connsiteX1" fmla="*/ 827 w 86016"/>
                  <a:gd name="connsiteY1" fmla="*/ 924 h 107190"/>
                  <a:gd name="connsiteX2" fmla="*/ 17236 w 86016"/>
                  <a:gd name="connsiteY2" fmla="*/ 924 h 107190"/>
                  <a:gd name="connsiteX3" fmla="*/ 26103 w 86016"/>
                  <a:gd name="connsiteY3" fmla="*/ 70399 h 107190"/>
                  <a:gd name="connsiteX4" fmla="*/ 37219 w 86016"/>
                  <a:gd name="connsiteY4" fmla="*/ 1189 h 107190"/>
                  <a:gd name="connsiteX5" fmla="*/ 50584 w 86016"/>
                  <a:gd name="connsiteY5" fmla="*/ 1189 h 107190"/>
                  <a:gd name="connsiteX6" fmla="*/ 61965 w 86016"/>
                  <a:gd name="connsiteY6" fmla="*/ 70399 h 107190"/>
                  <a:gd name="connsiteX7" fmla="*/ 70699 w 86016"/>
                  <a:gd name="connsiteY7" fmla="*/ 924 h 107190"/>
                  <a:gd name="connsiteX8" fmla="*/ 86844 w 86016"/>
                  <a:gd name="connsiteY8" fmla="*/ 924 h 107190"/>
                  <a:gd name="connsiteX9" fmla="*/ 71890 w 86016"/>
                  <a:gd name="connsiteY9" fmla="*/ 108114 h 107190"/>
                  <a:gd name="connsiteX10" fmla="*/ 56010 w 86016"/>
                  <a:gd name="connsiteY10" fmla="*/ 108114 h 107190"/>
                  <a:gd name="connsiteX11" fmla="*/ 44100 w 86016"/>
                  <a:gd name="connsiteY11" fmla="*/ 36257 h 107190"/>
                  <a:gd name="connsiteX12" fmla="*/ 32322 w 86016"/>
                  <a:gd name="connsiteY12" fmla="*/ 108114 h 107190"/>
                  <a:gd name="connsiteX13" fmla="*/ 16045 w 86016"/>
                  <a:gd name="connsiteY13"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016" h="107190">
                    <a:moveTo>
                      <a:pt x="16045" y="108114"/>
                    </a:moveTo>
                    <a:lnTo>
                      <a:pt x="827" y="924"/>
                    </a:lnTo>
                    <a:lnTo>
                      <a:pt x="17236" y="924"/>
                    </a:lnTo>
                    <a:lnTo>
                      <a:pt x="26103" y="70399"/>
                    </a:lnTo>
                    <a:lnTo>
                      <a:pt x="37219" y="1189"/>
                    </a:lnTo>
                    <a:lnTo>
                      <a:pt x="50584" y="1189"/>
                    </a:lnTo>
                    <a:lnTo>
                      <a:pt x="61965" y="70399"/>
                    </a:lnTo>
                    <a:lnTo>
                      <a:pt x="70699" y="924"/>
                    </a:lnTo>
                    <a:lnTo>
                      <a:pt x="86844" y="924"/>
                    </a:lnTo>
                    <a:lnTo>
                      <a:pt x="71890" y="108114"/>
                    </a:lnTo>
                    <a:lnTo>
                      <a:pt x="56010" y="108114"/>
                    </a:lnTo>
                    <a:lnTo>
                      <a:pt x="44100" y="36257"/>
                    </a:lnTo>
                    <a:lnTo>
                      <a:pt x="32322" y="108114"/>
                    </a:lnTo>
                    <a:lnTo>
                      <a:pt x="16045"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7" name="Freeform: Shape 306">
                <a:extLst>
                  <a:ext uri="{FF2B5EF4-FFF2-40B4-BE49-F238E27FC236}">
                    <a16:creationId xmlns:a16="http://schemas.microsoft.com/office/drawing/2014/main" id="{42582912-B6A2-7123-21D1-452E7ABD73B2}"/>
                  </a:ext>
                </a:extLst>
              </p:cNvPr>
              <p:cNvSpPr/>
              <p:nvPr/>
            </p:nvSpPr>
            <p:spPr>
              <a:xfrm>
                <a:off x="5762162" y="2987271"/>
                <a:ext cx="61667" cy="109837"/>
              </a:xfrm>
              <a:custGeom>
                <a:avLst/>
                <a:gdLst>
                  <a:gd name="connsiteX0" fmla="*/ 31551 w 61667"/>
                  <a:gd name="connsiteY0" fmla="*/ 110761 h 109837"/>
                  <a:gd name="connsiteX1" fmla="*/ 13421 w 61667"/>
                  <a:gd name="connsiteY1" fmla="*/ 106526 h 109837"/>
                  <a:gd name="connsiteX2" fmla="*/ 3761 w 61667"/>
                  <a:gd name="connsiteY2" fmla="*/ 94352 h 109837"/>
                  <a:gd name="connsiteX3" fmla="*/ 849 w 61667"/>
                  <a:gd name="connsiteY3" fmla="*/ 75560 h 109837"/>
                  <a:gd name="connsiteX4" fmla="*/ 849 w 61667"/>
                  <a:gd name="connsiteY4" fmla="*/ 35463 h 109837"/>
                  <a:gd name="connsiteX5" fmla="*/ 3761 w 61667"/>
                  <a:gd name="connsiteY5" fmla="*/ 16936 h 109837"/>
                  <a:gd name="connsiteX6" fmla="*/ 13421 w 61667"/>
                  <a:gd name="connsiteY6" fmla="*/ 5026 h 109837"/>
                  <a:gd name="connsiteX7" fmla="*/ 31551 w 61667"/>
                  <a:gd name="connsiteY7" fmla="*/ 924 h 109837"/>
                  <a:gd name="connsiteX8" fmla="*/ 49813 w 61667"/>
                  <a:gd name="connsiteY8" fmla="*/ 5026 h 109837"/>
                  <a:gd name="connsiteX9" fmla="*/ 59473 w 61667"/>
                  <a:gd name="connsiteY9" fmla="*/ 16936 h 109837"/>
                  <a:gd name="connsiteX10" fmla="*/ 62517 w 61667"/>
                  <a:gd name="connsiteY10" fmla="*/ 35463 h 109837"/>
                  <a:gd name="connsiteX11" fmla="*/ 62517 w 61667"/>
                  <a:gd name="connsiteY11" fmla="*/ 75693 h 109837"/>
                  <a:gd name="connsiteX12" fmla="*/ 59473 w 61667"/>
                  <a:gd name="connsiteY12" fmla="*/ 94352 h 109837"/>
                  <a:gd name="connsiteX13" fmla="*/ 49813 w 61667"/>
                  <a:gd name="connsiteY13" fmla="*/ 106526 h 109837"/>
                  <a:gd name="connsiteX14" fmla="*/ 31551 w 61667"/>
                  <a:gd name="connsiteY14" fmla="*/ 110761 h 109837"/>
                  <a:gd name="connsiteX15" fmla="*/ 31551 w 61667"/>
                  <a:gd name="connsiteY15" fmla="*/ 96337 h 109837"/>
                  <a:gd name="connsiteX16" fmla="*/ 38697 w 61667"/>
                  <a:gd name="connsiteY16" fmla="*/ 94219 h 109837"/>
                  <a:gd name="connsiteX17" fmla="*/ 41873 w 61667"/>
                  <a:gd name="connsiteY17" fmla="*/ 88397 h 109837"/>
                  <a:gd name="connsiteX18" fmla="*/ 42667 w 61667"/>
                  <a:gd name="connsiteY18" fmla="*/ 80324 h 109837"/>
                  <a:gd name="connsiteX19" fmla="*/ 42667 w 61667"/>
                  <a:gd name="connsiteY19" fmla="*/ 30964 h 109837"/>
                  <a:gd name="connsiteX20" fmla="*/ 41873 w 61667"/>
                  <a:gd name="connsiteY20" fmla="*/ 22891 h 109837"/>
                  <a:gd name="connsiteX21" fmla="*/ 38697 w 61667"/>
                  <a:gd name="connsiteY21" fmla="*/ 17333 h 109837"/>
                  <a:gd name="connsiteX22" fmla="*/ 31551 w 61667"/>
                  <a:gd name="connsiteY22" fmla="*/ 15216 h 109837"/>
                  <a:gd name="connsiteX23" fmla="*/ 24537 w 61667"/>
                  <a:gd name="connsiteY23" fmla="*/ 17333 h 109837"/>
                  <a:gd name="connsiteX24" fmla="*/ 21361 w 61667"/>
                  <a:gd name="connsiteY24" fmla="*/ 22891 h 109837"/>
                  <a:gd name="connsiteX25" fmla="*/ 20567 w 61667"/>
                  <a:gd name="connsiteY25" fmla="*/ 30964 h 109837"/>
                  <a:gd name="connsiteX26" fmla="*/ 20567 w 61667"/>
                  <a:gd name="connsiteY26" fmla="*/ 80324 h 109837"/>
                  <a:gd name="connsiteX27" fmla="*/ 21229 w 61667"/>
                  <a:gd name="connsiteY27" fmla="*/ 88397 h 109837"/>
                  <a:gd name="connsiteX28" fmla="*/ 24405 w 61667"/>
                  <a:gd name="connsiteY28" fmla="*/ 94219 h 109837"/>
                  <a:gd name="connsiteX29" fmla="*/ 31551 w 61667"/>
                  <a:gd name="connsiteY29" fmla="*/ 96337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1551" y="110761"/>
                    </a:moveTo>
                    <a:cubicBezTo>
                      <a:pt x="24008" y="110761"/>
                      <a:pt x="17920" y="109305"/>
                      <a:pt x="13421" y="106526"/>
                    </a:cubicBezTo>
                    <a:cubicBezTo>
                      <a:pt x="8922" y="103747"/>
                      <a:pt x="5746" y="99645"/>
                      <a:pt x="3761" y="94352"/>
                    </a:cubicBezTo>
                    <a:cubicBezTo>
                      <a:pt x="1776" y="89058"/>
                      <a:pt x="849" y="82839"/>
                      <a:pt x="849" y="75560"/>
                    </a:cubicBezTo>
                    <a:lnTo>
                      <a:pt x="849" y="35463"/>
                    </a:lnTo>
                    <a:cubicBezTo>
                      <a:pt x="849" y="28185"/>
                      <a:pt x="1776" y="22097"/>
                      <a:pt x="3761" y="16936"/>
                    </a:cubicBezTo>
                    <a:cubicBezTo>
                      <a:pt x="5746" y="11775"/>
                      <a:pt x="8922" y="7805"/>
                      <a:pt x="13421" y="5026"/>
                    </a:cubicBezTo>
                    <a:cubicBezTo>
                      <a:pt x="17920" y="2247"/>
                      <a:pt x="24008" y="924"/>
                      <a:pt x="31551" y="924"/>
                    </a:cubicBezTo>
                    <a:cubicBezTo>
                      <a:pt x="39358" y="924"/>
                      <a:pt x="45446" y="2247"/>
                      <a:pt x="49813" y="5026"/>
                    </a:cubicBezTo>
                    <a:cubicBezTo>
                      <a:pt x="54312" y="7805"/>
                      <a:pt x="57488" y="11775"/>
                      <a:pt x="59473" y="16936"/>
                    </a:cubicBezTo>
                    <a:cubicBezTo>
                      <a:pt x="61458" y="22097"/>
                      <a:pt x="62517" y="28185"/>
                      <a:pt x="62517" y="35463"/>
                    </a:cubicBezTo>
                    <a:lnTo>
                      <a:pt x="62517" y="75693"/>
                    </a:lnTo>
                    <a:cubicBezTo>
                      <a:pt x="62517" y="82839"/>
                      <a:pt x="61458" y="89058"/>
                      <a:pt x="59473" y="94352"/>
                    </a:cubicBezTo>
                    <a:cubicBezTo>
                      <a:pt x="57488" y="99513"/>
                      <a:pt x="54312" y="103615"/>
                      <a:pt x="49813" y="106526"/>
                    </a:cubicBezTo>
                    <a:cubicBezTo>
                      <a:pt x="45446" y="109305"/>
                      <a:pt x="39358" y="110761"/>
                      <a:pt x="31551" y="110761"/>
                    </a:cubicBezTo>
                    <a:close/>
                    <a:moveTo>
                      <a:pt x="31551" y="96337"/>
                    </a:moveTo>
                    <a:cubicBezTo>
                      <a:pt x="34859" y="96337"/>
                      <a:pt x="37241" y="95675"/>
                      <a:pt x="38697" y="94219"/>
                    </a:cubicBezTo>
                    <a:cubicBezTo>
                      <a:pt x="40285" y="92764"/>
                      <a:pt x="41343" y="90911"/>
                      <a:pt x="41873" y="88397"/>
                    </a:cubicBezTo>
                    <a:cubicBezTo>
                      <a:pt x="42402" y="85882"/>
                      <a:pt x="42667" y="83236"/>
                      <a:pt x="42667" y="80324"/>
                    </a:cubicBezTo>
                    <a:lnTo>
                      <a:pt x="42667" y="30964"/>
                    </a:lnTo>
                    <a:cubicBezTo>
                      <a:pt x="42667" y="27920"/>
                      <a:pt x="42402" y="25273"/>
                      <a:pt x="41873" y="22891"/>
                    </a:cubicBezTo>
                    <a:cubicBezTo>
                      <a:pt x="41343" y="20509"/>
                      <a:pt x="40285" y="18657"/>
                      <a:pt x="38697" y="17333"/>
                    </a:cubicBezTo>
                    <a:cubicBezTo>
                      <a:pt x="37241" y="15878"/>
                      <a:pt x="34859" y="15216"/>
                      <a:pt x="31551" y="15216"/>
                    </a:cubicBezTo>
                    <a:cubicBezTo>
                      <a:pt x="28507" y="15216"/>
                      <a:pt x="26125" y="15878"/>
                      <a:pt x="24537" y="17333"/>
                    </a:cubicBezTo>
                    <a:cubicBezTo>
                      <a:pt x="22949" y="18657"/>
                      <a:pt x="21890" y="20509"/>
                      <a:pt x="21361" y="22891"/>
                    </a:cubicBezTo>
                    <a:cubicBezTo>
                      <a:pt x="20832" y="25273"/>
                      <a:pt x="20567" y="27920"/>
                      <a:pt x="20567" y="30964"/>
                    </a:cubicBezTo>
                    <a:lnTo>
                      <a:pt x="20567" y="80324"/>
                    </a:lnTo>
                    <a:cubicBezTo>
                      <a:pt x="20567" y="83236"/>
                      <a:pt x="20832" y="85882"/>
                      <a:pt x="21229" y="88397"/>
                    </a:cubicBezTo>
                    <a:cubicBezTo>
                      <a:pt x="21758" y="90911"/>
                      <a:pt x="22817" y="92764"/>
                      <a:pt x="24405" y="94219"/>
                    </a:cubicBezTo>
                    <a:cubicBezTo>
                      <a:pt x="25993" y="95675"/>
                      <a:pt x="28375" y="96337"/>
                      <a:pt x="31551" y="96337"/>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8" name="Freeform: Shape 307">
                <a:extLst>
                  <a:ext uri="{FF2B5EF4-FFF2-40B4-BE49-F238E27FC236}">
                    <a16:creationId xmlns:a16="http://schemas.microsoft.com/office/drawing/2014/main" id="{CD004DCD-A909-D1F6-30B6-F87B5947F716}"/>
                  </a:ext>
                </a:extLst>
              </p:cNvPr>
              <p:cNvSpPr/>
              <p:nvPr/>
            </p:nvSpPr>
            <p:spPr>
              <a:xfrm>
                <a:off x="5834549" y="2988462"/>
                <a:ext cx="61138" cy="107190"/>
              </a:xfrm>
              <a:custGeom>
                <a:avLst/>
                <a:gdLst>
                  <a:gd name="connsiteX0" fmla="*/ 869 w 61138"/>
                  <a:gd name="connsiteY0" fmla="*/ 108114 h 107190"/>
                  <a:gd name="connsiteX1" fmla="*/ 869 w 61138"/>
                  <a:gd name="connsiteY1" fmla="*/ 924 h 107190"/>
                  <a:gd name="connsiteX2" fmla="*/ 26542 w 61138"/>
                  <a:gd name="connsiteY2" fmla="*/ 924 h 107190"/>
                  <a:gd name="connsiteX3" fmla="*/ 44804 w 61138"/>
                  <a:gd name="connsiteY3" fmla="*/ 3571 h 107190"/>
                  <a:gd name="connsiteX4" fmla="*/ 56185 w 61138"/>
                  <a:gd name="connsiteY4" fmla="*/ 12305 h 107190"/>
                  <a:gd name="connsiteX5" fmla="*/ 60155 w 61138"/>
                  <a:gd name="connsiteY5" fmla="*/ 29243 h 107190"/>
                  <a:gd name="connsiteX6" fmla="*/ 58964 w 61138"/>
                  <a:gd name="connsiteY6" fmla="*/ 40889 h 107190"/>
                  <a:gd name="connsiteX7" fmla="*/ 54861 w 61138"/>
                  <a:gd name="connsiteY7" fmla="*/ 49755 h 107190"/>
                  <a:gd name="connsiteX8" fmla="*/ 47054 w 61138"/>
                  <a:gd name="connsiteY8" fmla="*/ 55313 h 107190"/>
                  <a:gd name="connsiteX9" fmla="*/ 62007 w 61138"/>
                  <a:gd name="connsiteY9" fmla="*/ 108114 h 107190"/>
                  <a:gd name="connsiteX10" fmla="*/ 42422 w 61138"/>
                  <a:gd name="connsiteY10" fmla="*/ 108114 h 107190"/>
                  <a:gd name="connsiteX11" fmla="*/ 29453 w 61138"/>
                  <a:gd name="connsiteY11" fmla="*/ 59019 h 107190"/>
                  <a:gd name="connsiteX12" fmla="*/ 20455 w 61138"/>
                  <a:gd name="connsiteY12" fmla="*/ 59019 h 107190"/>
                  <a:gd name="connsiteX13" fmla="*/ 20455 w 61138"/>
                  <a:gd name="connsiteY13" fmla="*/ 108114 h 107190"/>
                  <a:gd name="connsiteX14" fmla="*/ 869 w 61138"/>
                  <a:gd name="connsiteY14" fmla="*/ 108114 h 107190"/>
                  <a:gd name="connsiteX15" fmla="*/ 20455 w 61138"/>
                  <a:gd name="connsiteY15" fmla="*/ 46711 h 107190"/>
                  <a:gd name="connsiteX16" fmla="*/ 26542 w 61138"/>
                  <a:gd name="connsiteY16" fmla="*/ 46711 h 107190"/>
                  <a:gd name="connsiteX17" fmla="*/ 35541 w 61138"/>
                  <a:gd name="connsiteY17" fmla="*/ 45123 h 107190"/>
                  <a:gd name="connsiteX18" fmla="*/ 40437 w 61138"/>
                  <a:gd name="connsiteY18" fmla="*/ 39830 h 107190"/>
                  <a:gd name="connsiteX19" fmla="*/ 41893 w 61138"/>
                  <a:gd name="connsiteY19" fmla="*/ 30434 h 107190"/>
                  <a:gd name="connsiteX20" fmla="*/ 38849 w 61138"/>
                  <a:gd name="connsiteY20" fmla="*/ 18392 h 107190"/>
                  <a:gd name="connsiteX21" fmla="*/ 27601 w 61138"/>
                  <a:gd name="connsiteY21" fmla="*/ 14290 h 107190"/>
                  <a:gd name="connsiteX22" fmla="*/ 20455 w 61138"/>
                  <a:gd name="connsiteY22" fmla="*/ 14290 h 107190"/>
                  <a:gd name="connsiteX23" fmla="*/ 20455 w 61138"/>
                  <a:gd name="connsiteY23" fmla="*/ 4671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869" y="108114"/>
                    </a:moveTo>
                    <a:lnTo>
                      <a:pt x="869" y="924"/>
                    </a:lnTo>
                    <a:lnTo>
                      <a:pt x="26542" y="924"/>
                    </a:lnTo>
                    <a:cubicBezTo>
                      <a:pt x="33820" y="924"/>
                      <a:pt x="39908" y="1850"/>
                      <a:pt x="44804" y="3571"/>
                    </a:cubicBezTo>
                    <a:cubicBezTo>
                      <a:pt x="49833" y="5291"/>
                      <a:pt x="53670" y="8202"/>
                      <a:pt x="56185" y="12305"/>
                    </a:cubicBezTo>
                    <a:cubicBezTo>
                      <a:pt x="58831" y="16407"/>
                      <a:pt x="60155" y="22097"/>
                      <a:pt x="60155" y="29243"/>
                    </a:cubicBezTo>
                    <a:cubicBezTo>
                      <a:pt x="60155" y="33610"/>
                      <a:pt x="59758" y="37448"/>
                      <a:pt x="58964" y="40889"/>
                    </a:cubicBezTo>
                    <a:cubicBezTo>
                      <a:pt x="58170" y="44329"/>
                      <a:pt x="56846" y="47241"/>
                      <a:pt x="54861" y="49755"/>
                    </a:cubicBezTo>
                    <a:cubicBezTo>
                      <a:pt x="53009" y="52137"/>
                      <a:pt x="50362" y="53990"/>
                      <a:pt x="47054" y="55313"/>
                    </a:cubicBezTo>
                    <a:lnTo>
                      <a:pt x="62007" y="108114"/>
                    </a:lnTo>
                    <a:lnTo>
                      <a:pt x="42422" y="108114"/>
                    </a:lnTo>
                    <a:lnTo>
                      <a:pt x="29453" y="59019"/>
                    </a:lnTo>
                    <a:lnTo>
                      <a:pt x="20455" y="59019"/>
                    </a:lnTo>
                    <a:lnTo>
                      <a:pt x="20455" y="108114"/>
                    </a:lnTo>
                    <a:lnTo>
                      <a:pt x="869" y="108114"/>
                    </a:lnTo>
                    <a:close/>
                    <a:moveTo>
                      <a:pt x="20455" y="46711"/>
                    </a:moveTo>
                    <a:lnTo>
                      <a:pt x="26542" y="46711"/>
                    </a:lnTo>
                    <a:cubicBezTo>
                      <a:pt x="30380" y="46711"/>
                      <a:pt x="33291" y="46182"/>
                      <a:pt x="35541" y="45123"/>
                    </a:cubicBezTo>
                    <a:cubicBezTo>
                      <a:pt x="37790" y="43932"/>
                      <a:pt x="39511" y="42212"/>
                      <a:pt x="40437" y="39830"/>
                    </a:cubicBezTo>
                    <a:cubicBezTo>
                      <a:pt x="41363" y="37316"/>
                      <a:pt x="41893" y="34272"/>
                      <a:pt x="41893" y="30434"/>
                    </a:cubicBezTo>
                    <a:cubicBezTo>
                      <a:pt x="41893" y="25009"/>
                      <a:pt x="40834" y="21039"/>
                      <a:pt x="38849" y="18392"/>
                    </a:cubicBezTo>
                    <a:cubicBezTo>
                      <a:pt x="36864" y="15613"/>
                      <a:pt x="33159" y="14290"/>
                      <a:pt x="27601" y="14290"/>
                    </a:cubicBezTo>
                    <a:lnTo>
                      <a:pt x="20455" y="14290"/>
                    </a:lnTo>
                    <a:lnTo>
                      <a:pt x="20455" y="4671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09" name="Freeform: Shape 308">
                <a:extLst>
                  <a:ext uri="{FF2B5EF4-FFF2-40B4-BE49-F238E27FC236}">
                    <a16:creationId xmlns:a16="http://schemas.microsoft.com/office/drawing/2014/main" id="{82A0B46C-2D28-6243-3193-1E4ECD5018DB}"/>
                  </a:ext>
                </a:extLst>
              </p:cNvPr>
              <p:cNvSpPr/>
              <p:nvPr/>
            </p:nvSpPr>
            <p:spPr>
              <a:xfrm>
                <a:off x="5905081" y="2988462"/>
                <a:ext cx="61535" cy="107190"/>
              </a:xfrm>
              <a:custGeom>
                <a:avLst/>
                <a:gdLst>
                  <a:gd name="connsiteX0" fmla="*/ 889 w 61535"/>
                  <a:gd name="connsiteY0" fmla="*/ 108114 h 107190"/>
                  <a:gd name="connsiteX1" fmla="*/ 889 w 61535"/>
                  <a:gd name="connsiteY1" fmla="*/ 924 h 107190"/>
                  <a:gd name="connsiteX2" fmla="*/ 20474 w 61535"/>
                  <a:gd name="connsiteY2" fmla="*/ 924 h 107190"/>
                  <a:gd name="connsiteX3" fmla="*/ 20474 w 61535"/>
                  <a:gd name="connsiteY3" fmla="*/ 48035 h 107190"/>
                  <a:gd name="connsiteX4" fmla="*/ 41647 w 61535"/>
                  <a:gd name="connsiteY4" fmla="*/ 924 h 107190"/>
                  <a:gd name="connsiteX5" fmla="*/ 60306 w 61535"/>
                  <a:gd name="connsiteY5" fmla="*/ 924 h 107190"/>
                  <a:gd name="connsiteX6" fmla="*/ 39795 w 61535"/>
                  <a:gd name="connsiteY6" fmla="*/ 48829 h 107190"/>
                  <a:gd name="connsiteX7" fmla="*/ 62424 w 61535"/>
                  <a:gd name="connsiteY7" fmla="*/ 108114 h 107190"/>
                  <a:gd name="connsiteX8" fmla="*/ 42971 w 61535"/>
                  <a:gd name="connsiteY8" fmla="*/ 108114 h 107190"/>
                  <a:gd name="connsiteX9" fmla="*/ 24973 w 61535"/>
                  <a:gd name="connsiteY9" fmla="*/ 59283 h 107190"/>
                  <a:gd name="connsiteX10" fmla="*/ 20474 w 61535"/>
                  <a:gd name="connsiteY10" fmla="*/ 67488 h 107190"/>
                  <a:gd name="connsiteX11" fmla="*/ 20474 w 61535"/>
                  <a:gd name="connsiteY11" fmla="*/ 108114 h 107190"/>
                  <a:gd name="connsiteX12" fmla="*/ 889 w 61535"/>
                  <a:gd name="connsiteY12"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535" h="107190">
                    <a:moveTo>
                      <a:pt x="889" y="108114"/>
                    </a:moveTo>
                    <a:lnTo>
                      <a:pt x="889" y="924"/>
                    </a:lnTo>
                    <a:lnTo>
                      <a:pt x="20474" y="924"/>
                    </a:lnTo>
                    <a:lnTo>
                      <a:pt x="20474" y="48035"/>
                    </a:lnTo>
                    <a:lnTo>
                      <a:pt x="41647" y="924"/>
                    </a:lnTo>
                    <a:lnTo>
                      <a:pt x="60306" y="924"/>
                    </a:lnTo>
                    <a:lnTo>
                      <a:pt x="39795" y="48829"/>
                    </a:lnTo>
                    <a:lnTo>
                      <a:pt x="62424" y="108114"/>
                    </a:lnTo>
                    <a:lnTo>
                      <a:pt x="42971" y="108114"/>
                    </a:lnTo>
                    <a:lnTo>
                      <a:pt x="24973" y="59283"/>
                    </a:lnTo>
                    <a:lnTo>
                      <a:pt x="20474" y="67488"/>
                    </a:lnTo>
                    <a:lnTo>
                      <a:pt x="20474" y="108114"/>
                    </a:lnTo>
                    <a:lnTo>
                      <a:pt x="889"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0" name="Freeform: Shape 309">
                <a:extLst>
                  <a:ext uri="{FF2B5EF4-FFF2-40B4-BE49-F238E27FC236}">
                    <a16:creationId xmlns:a16="http://schemas.microsoft.com/office/drawing/2014/main" id="{E109AB53-5154-DFF6-80BF-8FC881408259}"/>
                  </a:ext>
                </a:extLst>
              </p:cNvPr>
              <p:cNvSpPr/>
              <p:nvPr/>
            </p:nvSpPr>
            <p:spPr>
              <a:xfrm>
                <a:off x="5994805" y="2988462"/>
                <a:ext cx="63784" cy="107190"/>
              </a:xfrm>
              <a:custGeom>
                <a:avLst/>
                <a:gdLst>
                  <a:gd name="connsiteX0" fmla="*/ 914 w 63784"/>
                  <a:gd name="connsiteY0" fmla="*/ 108114 h 107190"/>
                  <a:gd name="connsiteX1" fmla="*/ 22352 w 63784"/>
                  <a:gd name="connsiteY1" fmla="*/ 924 h 107190"/>
                  <a:gd name="connsiteX2" fmla="*/ 43260 w 63784"/>
                  <a:gd name="connsiteY2" fmla="*/ 924 h 107190"/>
                  <a:gd name="connsiteX3" fmla="*/ 64698 w 63784"/>
                  <a:gd name="connsiteY3" fmla="*/ 108114 h 107190"/>
                  <a:gd name="connsiteX4" fmla="*/ 46569 w 63784"/>
                  <a:gd name="connsiteY4" fmla="*/ 108114 h 107190"/>
                  <a:gd name="connsiteX5" fmla="*/ 42334 w 63784"/>
                  <a:gd name="connsiteY5" fmla="*/ 83368 h 107190"/>
                  <a:gd name="connsiteX6" fmla="*/ 23675 w 63784"/>
                  <a:gd name="connsiteY6" fmla="*/ 83368 h 107190"/>
                  <a:gd name="connsiteX7" fmla="*/ 19308 w 63784"/>
                  <a:gd name="connsiteY7" fmla="*/ 108114 h 107190"/>
                  <a:gd name="connsiteX8" fmla="*/ 914 w 63784"/>
                  <a:gd name="connsiteY8" fmla="*/ 108114 h 107190"/>
                  <a:gd name="connsiteX9" fmla="*/ 25660 w 63784"/>
                  <a:gd name="connsiteY9" fmla="*/ 70929 h 107190"/>
                  <a:gd name="connsiteX10" fmla="*/ 40217 w 63784"/>
                  <a:gd name="connsiteY10" fmla="*/ 70929 h 107190"/>
                  <a:gd name="connsiteX11" fmla="*/ 32938 w 63784"/>
                  <a:gd name="connsiteY11" fmla="*/ 25935 h 107190"/>
                  <a:gd name="connsiteX12" fmla="*/ 25660 w 63784"/>
                  <a:gd name="connsiteY12" fmla="*/ 7092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914" y="108114"/>
                    </a:moveTo>
                    <a:lnTo>
                      <a:pt x="22352" y="924"/>
                    </a:lnTo>
                    <a:lnTo>
                      <a:pt x="43260" y="924"/>
                    </a:lnTo>
                    <a:lnTo>
                      <a:pt x="64698" y="108114"/>
                    </a:lnTo>
                    <a:lnTo>
                      <a:pt x="46569" y="108114"/>
                    </a:lnTo>
                    <a:lnTo>
                      <a:pt x="42334" y="83368"/>
                    </a:lnTo>
                    <a:lnTo>
                      <a:pt x="23675" y="83368"/>
                    </a:lnTo>
                    <a:lnTo>
                      <a:pt x="19308" y="108114"/>
                    </a:lnTo>
                    <a:lnTo>
                      <a:pt x="914" y="108114"/>
                    </a:lnTo>
                    <a:close/>
                    <a:moveTo>
                      <a:pt x="25660" y="70929"/>
                    </a:moveTo>
                    <a:lnTo>
                      <a:pt x="40217" y="70929"/>
                    </a:lnTo>
                    <a:lnTo>
                      <a:pt x="32938" y="25935"/>
                    </a:lnTo>
                    <a:lnTo>
                      <a:pt x="25660" y="7092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1" name="Freeform: Shape 310">
                <a:extLst>
                  <a:ext uri="{FF2B5EF4-FFF2-40B4-BE49-F238E27FC236}">
                    <a16:creationId xmlns:a16="http://schemas.microsoft.com/office/drawing/2014/main" id="{878C4EBF-71E4-FAF1-805F-8BFAA4AE87AF}"/>
                  </a:ext>
                </a:extLst>
              </p:cNvPr>
              <p:cNvSpPr/>
              <p:nvPr/>
            </p:nvSpPr>
            <p:spPr>
              <a:xfrm>
                <a:off x="6065601" y="2988462"/>
                <a:ext cx="55844" cy="107190"/>
              </a:xfrm>
              <a:custGeom>
                <a:avLst/>
                <a:gdLst>
                  <a:gd name="connsiteX0" fmla="*/ 932 w 55844"/>
                  <a:gd name="connsiteY0" fmla="*/ 108114 h 107190"/>
                  <a:gd name="connsiteX1" fmla="*/ 932 w 55844"/>
                  <a:gd name="connsiteY1" fmla="*/ 924 h 107190"/>
                  <a:gd name="connsiteX2" fmla="*/ 14562 w 55844"/>
                  <a:gd name="connsiteY2" fmla="*/ 924 h 107190"/>
                  <a:gd name="connsiteX3" fmla="*/ 40632 w 55844"/>
                  <a:gd name="connsiteY3" fmla="*/ 62062 h 107190"/>
                  <a:gd name="connsiteX4" fmla="*/ 40632 w 55844"/>
                  <a:gd name="connsiteY4" fmla="*/ 924 h 107190"/>
                  <a:gd name="connsiteX5" fmla="*/ 56777 w 55844"/>
                  <a:gd name="connsiteY5" fmla="*/ 924 h 107190"/>
                  <a:gd name="connsiteX6" fmla="*/ 56777 w 55844"/>
                  <a:gd name="connsiteY6" fmla="*/ 108114 h 107190"/>
                  <a:gd name="connsiteX7" fmla="*/ 43808 w 55844"/>
                  <a:gd name="connsiteY7" fmla="*/ 108114 h 107190"/>
                  <a:gd name="connsiteX8" fmla="*/ 17606 w 55844"/>
                  <a:gd name="connsiteY8" fmla="*/ 44065 h 107190"/>
                  <a:gd name="connsiteX9" fmla="*/ 17606 w 55844"/>
                  <a:gd name="connsiteY9" fmla="*/ 108114 h 107190"/>
                  <a:gd name="connsiteX10" fmla="*/ 932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932" y="108114"/>
                    </a:moveTo>
                    <a:lnTo>
                      <a:pt x="932" y="924"/>
                    </a:lnTo>
                    <a:lnTo>
                      <a:pt x="14562" y="924"/>
                    </a:lnTo>
                    <a:lnTo>
                      <a:pt x="40632" y="62062"/>
                    </a:lnTo>
                    <a:lnTo>
                      <a:pt x="40632" y="924"/>
                    </a:lnTo>
                    <a:lnTo>
                      <a:pt x="56777" y="924"/>
                    </a:lnTo>
                    <a:lnTo>
                      <a:pt x="56777" y="108114"/>
                    </a:lnTo>
                    <a:lnTo>
                      <a:pt x="43808" y="108114"/>
                    </a:lnTo>
                    <a:lnTo>
                      <a:pt x="17606" y="44065"/>
                    </a:lnTo>
                    <a:lnTo>
                      <a:pt x="17606" y="108114"/>
                    </a:lnTo>
                    <a:lnTo>
                      <a:pt x="932"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2" name="Freeform: Shape 311">
                <a:extLst>
                  <a:ext uri="{FF2B5EF4-FFF2-40B4-BE49-F238E27FC236}">
                    <a16:creationId xmlns:a16="http://schemas.microsoft.com/office/drawing/2014/main" id="{4F7038F0-E5B7-30CB-568F-D793680F9849}"/>
                  </a:ext>
                </a:extLst>
              </p:cNvPr>
              <p:cNvSpPr/>
              <p:nvPr/>
            </p:nvSpPr>
            <p:spPr>
              <a:xfrm>
                <a:off x="6134017" y="2988462"/>
                <a:ext cx="59285" cy="107190"/>
              </a:xfrm>
              <a:custGeom>
                <a:avLst/>
                <a:gdLst>
                  <a:gd name="connsiteX0" fmla="*/ 951 w 59285"/>
                  <a:gd name="connsiteY0" fmla="*/ 108114 h 107190"/>
                  <a:gd name="connsiteX1" fmla="*/ 951 w 59285"/>
                  <a:gd name="connsiteY1" fmla="*/ 924 h 107190"/>
                  <a:gd name="connsiteX2" fmla="*/ 26227 w 59285"/>
                  <a:gd name="connsiteY2" fmla="*/ 924 h 107190"/>
                  <a:gd name="connsiteX3" fmla="*/ 46606 w 59285"/>
                  <a:gd name="connsiteY3" fmla="*/ 4497 h 107190"/>
                  <a:gd name="connsiteX4" fmla="*/ 57061 w 59285"/>
                  <a:gd name="connsiteY4" fmla="*/ 15481 h 107190"/>
                  <a:gd name="connsiteX5" fmla="*/ 60237 w 59285"/>
                  <a:gd name="connsiteY5" fmla="*/ 34272 h 107190"/>
                  <a:gd name="connsiteX6" fmla="*/ 60237 w 59285"/>
                  <a:gd name="connsiteY6" fmla="*/ 73443 h 107190"/>
                  <a:gd name="connsiteX7" fmla="*/ 57061 w 59285"/>
                  <a:gd name="connsiteY7" fmla="*/ 92896 h 107190"/>
                  <a:gd name="connsiteX8" fmla="*/ 46739 w 59285"/>
                  <a:gd name="connsiteY8" fmla="*/ 104409 h 107190"/>
                  <a:gd name="connsiteX9" fmla="*/ 27021 w 59285"/>
                  <a:gd name="connsiteY9" fmla="*/ 108114 h 107190"/>
                  <a:gd name="connsiteX10" fmla="*/ 951 w 59285"/>
                  <a:gd name="connsiteY10" fmla="*/ 108114 h 107190"/>
                  <a:gd name="connsiteX11" fmla="*/ 20537 w 59285"/>
                  <a:gd name="connsiteY11" fmla="*/ 94484 h 107190"/>
                  <a:gd name="connsiteX12" fmla="*/ 26492 w 59285"/>
                  <a:gd name="connsiteY12" fmla="*/ 94484 h 107190"/>
                  <a:gd name="connsiteX13" fmla="*/ 36152 w 59285"/>
                  <a:gd name="connsiteY13" fmla="*/ 92102 h 107190"/>
                  <a:gd name="connsiteX14" fmla="*/ 39725 w 59285"/>
                  <a:gd name="connsiteY14" fmla="*/ 85221 h 107190"/>
                  <a:gd name="connsiteX15" fmla="*/ 40387 w 59285"/>
                  <a:gd name="connsiteY15" fmla="*/ 73972 h 107190"/>
                  <a:gd name="connsiteX16" fmla="*/ 40387 w 59285"/>
                  <a:gd name="connsiteY16" fmla="*/ 32949 h 107190"/>
                  <a:gd name="connsiteX17" fmla="*/ 39460 w 59285"/>
                  <a:gd name="connsiteY17" fmla="*/ 22494 h 107190"/>
                  <a:gd name="connsiteX18" fmla="*/ 35623 w 59285"/>
                  <a:gd name="connsiteY18" fmla="*/ 16672 h 107190"/>
                  <a:gd name="connsiteX19" fmla="*/ 26227 w 59285"/>
                  <a:gd name="connsiteY19" fmla="*/ 14819 h 107190"/>
                  <a:gd name="connsiteX20" fmla="*/ 20537 w 59285"/>
                  <a:gd name="connsiteY20" fmla="*/ 14819 h 107190"/>
                  <a:gd name="connsiteX21" fmla="*/ 20537 w 59285"/>
                  <a:gd name="connsiteY21" fmla="*/ 9448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951" y="108114"/>
                    </a:moveTo>
                    <a:lnTo>
                      <a:pt x="951" y="924"/>
                    </a:lnTo>
                    <a:lnTo>
                      <a:pt x="26227" y="924"/>
                    </a:lnTo>
                    <a:cubicBezTo>
                      <a:pt x="34961" y="924"/>
                      <a:pt x="41710" y="2115"/>
                      <a:pt x="46606" y="4497"/>
                    </a:cubicBezTo>
                    <a:cubicBezTo>
                      <a:pt x="51503" y="6879"/>
                      <a:pt x="55076" y="10584"/>
                      <a:pt x="57061" y="15481"/>
                    </a:cubicBezTo>
                    <a:cubicBezTo>
                      <a:pt x="59178" y="20377"/>
                      <a:pt x="60237" y="26729"/>
                      <a:pt x="60237" y="34272"/>
                    </a:cubicBezTo>
                    <a:lnTo>
                      <a:pt x="60237" y="73443"/>
                    </a:lnTo>
                    <a:cubicBezTo>
                      <a:pt x="60237" y="81251"/>
                      <a:pt x="59178" y="87735"/>
                      <a:pt x="57061" y="92896"/>
                    </a:cubicBezTo>
                    <a:cubicBezTo>
                      <a:pt x="55076" y="98057"/>
                      <a:pt x="51635" y="101895"/>
                      <a:pt x="46739" y="104409"/>
                    </a:cubicBezTo>
                    <a:cubicBezTo>
                      <a:pt x="41975" y="106923"/>
                      <a:pt x="35358" y="108114"/>
                      <a:pt x="27021" y="108114"/>
                    </a:cubicBezTo>
                    <a:lnTo>
                      <a:pt x="951" y="108114"/>
                    </a:lnTo>
                    <a:close/>
                    <a:moveTo>
                      <a:pt x="20537" y="94484"/>
                    </a:moveTo>
                    <a:lnTo>
                      <a:pt x="26492" y="94484"/>
                    </a:lnTo>
                    <a:cubicBezTo>
                      <a:pt x="30991" y="94484"/>
                      <a:pt x="34167" y="93690"/>
                      <a:pt x="36152" y="92102"/>
                    </a:cubicBezTo>
                    <a:cubicBezTo>
                      <a:pt x="38137" y="90514"/>
                      <a:pt x="39328" y="88264"/>
                      <a:pt x="39725" y="85221"/>
                    </a:cubicBezTo>
                    <a:cubicBezTo>
                      <a:pt x="40122" y="82177"/>
                      <a:pt x="40387" y="78339"/>
                      <a:pt x="40387" y="73972"/>
                    </a:cubicBezTo>
                    <a:lnTo>
                      <a:pt x="40387" y="32949"/>
                    </a:lnTo>
                    <a:cubicBezTo>
                      <a:pt x="40387" y="28582"/>
                      <a:pt x="40122" y="25141"/>
                      <a:pt x="39460" y="22494"/>
                    </a:cubicBezTo>
                    <a:cubicBezTo>
                      <a:pt x="38799" y="19848"/>
                      <a:pt x="37608" y="17863"/>
                      <a:pt x="35623" y="16672"/>
                    </a:cubicBezTo>
                    <a:cubicBezTo>
                      <a:pt x="33638" y="15481"/>
                      <a:pt x="30594" y="14819"/>
                      <a:pt x="26227" y="14819"/>
                    </a:cubicBezTo>
                    <a:lnTo>
                      <a:pt x="20537" y="14819"/>
                    </a:lnTo>
                    <a:lnTo>
                      <a:pt x="20537" y="9448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3" name="Freeform: Shape 312">
                <a:extLst>
                  <a:ext uri="{FF2B5EF4-FFF2-40B4-BE49-F238E27FC236}">
                    <a16:creationId xmlns:a16="http://schemas.microsoft.com/office/drawing/2014/main" id="{5BB2FF29-214B-4CDA-35EC-8FA5BFDA7574}"/>
                  </a:ext>
                </a:extLst>
              </p:cNvPr>
              <p:cNvSpPr/>
              <p:nvPr/>
            </p:nvSpPr>
            <p:spPr>
              <a:xfrm>
                <a:off x="5279675" y="3163638"/>
                <a:ext cx="45257" cy="107190"/>
              </a:xfrm>
              <a:custGeom>
                <a:avLst/>
                <a:gdLst>
                  <a:gd name="connsiteX0" fmla="*/ 715 w 45257"/>
                  <a:gd name="connsiteY0" fmla="*/ 108163 h 107190"/>
                  <a:gd name="connsiteX1" fmla="*/ 715 w 45257"/>
                  <a:gd name="connsiteY1" fmla="*/ 972 h 107190"/>
                  <a:gd name="connsiteX2" fmla="*/ 45708 w 45257"/>
                  <a:gd name="connsiteY2" fmla="*/ 972 h 107190"/>
                  <a:gd name="connsiteX3" fmla="*/ 45708 w 45257"/>
                  <a:gd name="connsiteY3" fmla="*/ 14735 h 107190"/>
                  <a:gd name="connsiteX4" fmla="*/ 20300 w 45257"/>
                  <a:gd name="connsiteY4" fmla="*/ 14735 h 107190"/>
                  <a:gd name="connsiteX5" fmla="*/ 20300 w 45257"/>
                  <a:gd name="connsiteY5" fmla="*/ 45569 h 107190"/>
                  <a:gd name="connsiteX6" fmla="*/ 40282 w 45257"/>
                  <a:gd name="connsiteY6" fmla="*/ 45569 h 107190"/>
                  <a:gd name="connsiteX7" fmla="*/ 40282 w 45257"/>
                  <a:gd name="connsiteY7" fmla="*/ 59199 h 107190"/>
                  <a:gd name="connsiteX8" fmla="*/ 20300 w 45257"/>
                  <a:gd name="connsiteY8" fmla="*/ 59199 h 107190"/>
                  <a:gd name="connsiteX9" fmla="*/ 20300 w 45257"/>
                  <a:gd name="connsiteY9" fmla="*/ 94665 h 107190"/>
                  <a:gd name="connsiteX10" fmla="*/ 45973 w 45257"/>
                  <a:gd name="connsiteY10" fmla="*/ 94665 h 107190"/>
                  <a:gd name="connsiteX11" fmla="*/ 45973 w 45257"/>
                  <a:gd name="connsiteY11" fmla="*/ 108163 h 107190"/>
                  <a:gd name="connsiteX12" fmla="*/ 715 w 45257"/>
                  <a:gd name="connsiteY12"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715" y="108163"/>
                    </a:moveTo>
                    <a:lnTo>
                      <a:pt x="715" y="972"/>
                    </a:lnTo>
                    <a:lnTo>
                      <a:pt x="45708" y="972"/>
                    </a:lnTo>
                    <a:lnTo>
                      <a:pt x="45708" y="14735"/>
                    </a:lnTo>
                    <a:lnTo>
                      <a:pt x="20300" y="14735"/>
                    </a:lnTo>
                    <a:lnTo>
                      <a:pt x="20300" y="45569"/>
                    </a:lnTo>
                    <a:lnTo>
                      <a:pt x="40282" y="45569"/>
                    </a:lnTo>
                    <a:lnTo>
                      <a:pt x="40282" y="59199"/>
                    </a:lnTo>
                    <a:lnTo>
                      <a:pt x="20300" y="59199"/>
                    </a:lnTo>
                    <a:lnTo>
                      <a:pt x="20300" y="94665"/>
                    </a:lnTo>
                    <a:lnTo>
                      <a:pt x="45973" y="94665"/>
                    </a:lnTo>
                    <a:lnTo>
                      <a:pt x="45973" y="108163"/>
                    </a:lnTo>
                    <a:lnTo>
                      <a:pt x="715"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4" name="Freeform: Shape 313">
                <a:extLst>
                  <a:ext uri="{FF2B5EF4-FFF2-40B4-BE49-F238E27FC236}">
                    <a16:creationId xmlns:a16="http://schemas.microsoft.com/office/drawing/2014/main" id="{03E81D20-483B-F6B5-7842-BFB47B8AD7D3}"/>
                  </a:ext>
                </a:extLst>
              </p:cNvPr>
              <p:cNvSpPr/>
              <p:nvPr/>
            </p:nvSpPr>
            <p:spPr>
              <a:xfrm>
                <a:off x="5331946" y="3162447"/>
                <a:ext cx="59417" cy="109837"/>
              </a:xfrm>
              <a:custGeom>
                <a:avLst/>
                <a:gdLst>
                  <a:gd name="connsiteX0" fmla="*/ 31167 w 59417"/>
                  <a:gd name="connsiteY0" fmla="*/ 110809 h 109837"/>
                  <a:gd name="connsiteX1" fmla="*/ 12641 w 59417"/>
                  <a:gd name="connsiteY1" fmla="*/ 106178 h 109837"/>
                  <a:gd name="connsiteX2" fmla="*/ 3377 w 59417"/>
                  <a:gd name="connsiteY2" fmla="*/ 93606 h 109837"/>
                  <a:gd name="connsiteX3" fmla="*/ 731 w 59417"/>
                  <a:gd name="connsiteY3" fmla="*/ 75079 h 109837"/>
                  <a:gd name="connsiteX4" fmla="*/ 731 w 59417"/>
                  <a:gd name="connsiteY4" fmla="*/ 36835 h 109837"/>
                  <a:gd name="connsiteX5" fmla="*/ 3377 w 59417"/>
                  <a:gd name="connsiteY5" fmla="*/ 17778 h 109837"/>
                  <a:gd name="connsiteX6" fmla="*/ 12641 w 59417"/>
                  <a:gd name="connsiteY6" fmla="*/ 5339 h 109837"/>
                  <a:gd name="connsiteX7" fmla="*/ 31167 w 59417"/>
                  <a:gd name="connsiteY7" fmla="*/ 972 h 109837"/>
                  <a:gd name="connsiteX8" fmla="*/ 48503 w 59417"/>
                  <a:gd name="connsiteY8" fmla="*/ 4810 h 109837"/>
                  <a:gd name="connsiteX9" fmla="*/ 57502 w 59417"/>
                  <a:gd name="connsiteY9" fmla="*/ 15529 h 109837"/>
                  <a:gd name="connsiteX10" fmla="*/ 60148 w 59417"/>
                  <a:gd name="connsiteY10" fmla="*/ 31806 h 109837"/>
                  <a:gd name="connsiteX11" fmla="*/ 60148 w 59417"/>
                  <a:gd name="connsiteY11" fmla="*/ 40805 h 109837"/>
                  <a:gd name="connsiteX12" fmla="*/ 41357 w 59417"/>
                  <a:gd name="connsiteY12" fmla="*/ 40805 h 109837"/>
                  <a:gd name="connsiteX13" fmla="*/ 41357 w 59417"/>
                  <a:gd name="connsiteY13" fmla="*/ 31541 h 109837"/>
                  <a:gd name="connsiteX14" fmla="*/ 40828 w 59417"/>
                  <a:gd name="connsiteY14" fmla="*/ 23336 h 109837"/>
                  <a:gd name="connsiteX15" fmla="*/ 38313 w 59417"/>
                  <a:gd name="connsiteY15" fmla="*/ 17514 h 109837"/>
                  <a:gd name="connsiteX16" fmla="*/ 31300 w 59417"/>
                  <a:gd name="connsiteY16" fmla="*/ 15264 h 109837"/>
                  <a:gd name="connsiteX17" fmla="*/ 23889 w 59417"/>
                  <a:gd name="connsiteY17" fmla="*/ 17646 h 109837"/>
                  <a:gd name="connsiteX18" fmla="*/ 20978 w 59417"/>
                  <a:gd name="connsiteY18" fmla="*/ 23866 h 109837"/>
                  <a:gd name="connsiteX19" fmla="*/ 20316 w 59417"/>
                  <a:gd name="connsiteY19" fmla="*/ 32600 h 109837"/>
                  <a:gd name="connsiteX20" fmla="*/ 20316 w 59417"/>
                  <a:gd name="connsiteY20" fmla="*/ 79181 h 109837"/>
                  <a:gd name="connsiteX21" fmla="*/ 21242 w 59417"/>
                  <a:gd name="connsiteY21" fmla="*/ 88842 h 109837"/>
                  <a:gd name="connsiteX22" fmla="*/ 24551 w 59417"/>
                  <a:gd name="connsiteY22" fmla="*/ 94532 h 109837"/>
                  <a:gd name="connsiteX23" fmla="*/ 31300 w 59417"/>
                  <a:gd name="connsiteY23" fmla="*/ 96385 h 109837"/>
                  <a:gd name="connsiteX24" fmla="*/ 38181 w 59417"/>
                  <a:gd name="connsiteY24" fmla="*/ 94135 h 109837"/>
                  <a:gd name="connsiteX25" fmla="*/ 40828 w 59417"/>
                  <a:gd name="connsiteY25" fmla="*/ 87916 h 109837"/>
                  <a:gd name="connsiteX26" fmla="*/ 41357 w 59417"/>
                  <a:gd name="connsiteY26" fmla="*/ 79314 h 109837"/>
                  <a:gd name="connsiteX27" fmla="*/ 41357 w 59417"/>
                  <a:gd name="connsiteY27" fmla="*/ 69653 h 109837"/>
                  <a:gd name="connsiteX28" fmla="*/ 60148 w 59417"/>
                  <a:gd name="connsiteY28" fmla="*/ 69653 h 109837"/>
                  <a:gd name="connsiteX29" fmla="*/ 60148 w 59417"/>
                  <a:gd name="connsiteY29" fmla="*/ 78255 h 109837"/>
                  <a:gd name="connsiteX30" fmla="*/ 57634 w 59417"/>
                  <a:gd name="connsiteY30" fmla="*/ 95194 h 109837"/>
                  <a:gd name="connsiteX31" fmla="*/ 48768 w 59417"/>
                  <a:gd name="connsiteY31" fmla="*/ 106707 h 109837"/>
                  <a:gd name="connsiteX32" fmla="*/ 31167 w 59417"/>
                  <a:gd name="connsiteY32"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1167" y="110809"/>
                    </a:moveTo>
                    <a:cubicBezTo>
                      <a:pt x="23360" y="110809"/>
                      <a:pt x="17140" y="109221"/>
                      <a:pt x="12641" y="106178"/>
                    </a:cubicBezTo>
                    <a:cubicBezTo>
                      <a:pt x="8274" y="103134"/>
                      <a:pt x="5098" y="98899"/>
                      <a:pt x="3377" y="93606"/>
                    </a:cubicBezTo>
                    <a:cubicBezTo>
                      <a:pt x="1657" y="88180"/>
                      <a:pt x="731" y="82093"/>
                      <a:pt x="731" y="75079"/>
                    </a:cubicBezTo>
                    <a:lnTo>
                      <a:pt x="731" y="36835"/>
                    </a:lnTo>
                    <a:cubicBezTo>
                      <a:pt x="731" y="29556"/>
                      <a:pt x="1657" y="23204"/>
                      <a:pt x="3377" y="17778"/>
                    </a:cubicBezTo>
                    <a:cubicBezTo>
                      <a:pt x="5098" y="12353"/>
                      <a:pt x="8274" y="8250"/>
                      <a:pt x="12641" y="5339"/>
                    </a:cubicBezTo>
                    <a:cubicBezTo>
                      <a:pt x="17140" y="2428"/>
                      <a:pt x="23360" y="972"/>
                      <a:pt x="31167" y="972"/>
                    </a:cubicBezTo>
                    <a:cubicBezTo>
                      <a:pt x="38578" y="972"/>
                      <a:pt x="44401" y="2295"/>
                      <a:pt x="48503" y="4810"/>
                    </a:cubicBezTo>
                    <a:cubicBezTo>
                      <a:pt x="52738" y="7324"/>
                      <a:pt x="55781" y="10897"/>
                      <a:pt x="57502" y="15529"/>
                    </a:cubicBezTo>
                    <a:cubicBezTo>
                      <a:pt x="59222" y="20160"/>
                      <a:pt x="60148" y="25586"/>
                      <a:pt x="60148" y="31806"/>
                    </a:cubicBezTo>
                    <a:lnTo>
                      <a:pt x="60148" y="40805"/>
                    </a:lnTo>
                    <a:lnTo>
                      <a:pt x="41357" y="40805"/>
                    </a:lnTo>
                    <a:lnTo>
                      <a:pt x="41357" y="31541"/>
                    </a:lnTo>
                    <a:cubicBezTo>
                      <a:pt x="41357" y="28498"/>
                      <a:pt x="41225" y="25851"/>
                      <a:pt x="40828" y="23336"/>
                    </a:cubicBezTo>
                    <a:cubicBezTo>
                      <a:pt x="40563" y="20822"/>
                      <a:pt x="39769" y="18969"/>
                      <a:pt x="38313" y="17514"/>
                    </a:cubicBezTo>
                    <a:cubicBezTo>
                      <a:pt x="36990" y="16058"/>
                      <a:pt x="34608" y="15264"/>
                      <a:pt x="31300" y="15264"/>
                    </a:cubicBezTo>
                    <a:cubicBezTo>
                      <a:pt x="27991" y="15264"/>
                      <a:pt x="25477" y="16058"/>
                      <a:pt x="23889" y="17646"/>
                    </a:cubicBezTo>
                    <a:cubicBezTo>
                      <a:pt x="22433" y="19102"/>
                      <a:pt x="21375" y="21219"/>
                      <a:pt x="20978" y="23866"/>
                    </a:cubicBezTo>
                    <a:cubicBezTo>
                      <a:pt x="20581" y="26380"/>
                      <a:pt x="20316" y="29292"/>
                      <a:pt x="20316" y="32600"/>
                    </a:cubicBezTo>
                    <a:lnTo>
                      <a:pt x="20316" y="79181"/>
                    </a:lnTo>
                    <a:cubicBezTo>
                      <a:pt x="20316" y="83019"/>
                      <a:pt x="20581" y="86328"/>
                      <a:pt x="21242" y="88842"/>
                    </a:cubicBezTo>
                    <a:cubicBezTo>
                      <a:pt x="21904" y="91356"/>
                      <a:pt x="22963" y="93209"/>
                      <a:pt x="24551" y="94532"/>
                    </a:cubicBezTo>
                    <a:cubicBezTo>
                      <a:pt x="26271" y="95723"/>
                      <a:pt x="28521" y="96385"/>
                      <a:pt x="31300" y="96385"/>
                    </a:cubicBezTo>
                    <a:cubicBezTo>
                      <a:pt x="34608" y="96385"/>
                      <a:pt x="36858" y="95591"/>
                      <a:pt x="38181" y="94135"/>
                    </a:cubicBezTo>
                    <a:cubicBezTo>
                      <a:pt x="39637" y="92547"/>
                      <a:pt x="40431" y="90430"/>
                      <a:pt x="40828" y="87916"/>
                    </a:cubicBezTo>
                    <a:cubicBezTo>
                      <a:pt x="41225" y="85401"/>
                      <a:pt x="41357" y="82490"/>
                      <a:pt x="41357" y="79314"/>
                    </a:cubicBezTo>
                    <a:lnTo>
                      <a:pt x="41357" y="69653"/>
                    </a:lnTo>
                    <a:lnTo>
                      <a:pt x="60148" y="69653"/>
                    </a:lnTo>
                    <a:lnTo>
                      <a:pt x="60148" y="78255"/>
                    </a:lnTo>
                    <a:cubicBezTo>
                      <a:pt x="60148" y="84607"/>
                      <a:pt x="59354" y="90298"/>
                      <a:pt x="57634" y="95194"/>
                    </a:cubicBezTo>
                    <a:cubicBezTo>
                      <a:pt x="55914" y="100090"/>
                      <a:pt x="53002" y="103928"/>
                      <a:pt x="48768" y="106707"/>
                    </a:cubicBezTo>
                    <a:cubicBezTo>
                      <a:pt x="44665" y="109486"/>
                      <a:pt x="38710" y="110809"/>
                      <a:pt x="31167"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5" name="Freeform: Shape 314">
                <a:extLst>
                  <a:ext uri="{FF2B5EF4-FFF2-40B4-BE49-F238E27FC236}">
                    <a16:creationId xmlns:a16="http://schemas.microsoft.com/office/drawing/2014/main" id="{F4815108-E778-5C63-98B6-4EBA81785997}"/>
                  </a:ext>
                </a:extLst>
              </p:cNvPr>
              <p:cNvSpPr/>
              <p:nvPr/>
            </p:nvSpPr>
            <p:spPr>
              <a:xfrm>
                <a:off x="5400627" y="3162447"/>
                <a:ext cx="61667" cy="109837"/>
              </a:xfrm>
              <a:custGeom>
                <a:avLst/>
                <a:gdLst>
                  <a:gd name="connsiteX0" fmla="*/ 31451 w 61667"/>
                  <a:gd name="connsiteY0" fmla="*/ 110809 h 109837"/>
                  <a:gd name="connsiteX1" fmla="*/ 13322 w 61667"/>
                  <a:gd name="connsiteY1" fmla="*/ 106575 h 109837"/>
                  <a:gd name="connsiteX2" fmla="*/ 3661 w 61667"/>
                  <a:gd name="connsiteY2" fmla="*/ 94400 h 109837"/>
                  <a:gd name="connsiteX3" fmla="*/ 750 w 61667"/>
                  <a:gd name="connsiteY3" fmla="*/ 75608 h 109837"/>
                  <a:gd name="connsiteX4" fmla="*/ 750 w 61667"/>
                  <a:gd name="connsiteY4" fmla="*/ 35511 h 109837"/>
                  <a:gd name="connsiteX5" fmla="*/ 3661 w 61667"/>
                  <a:gd name="connsiteY5" fmla="*/ 16984 h 109837"/>
                  <a:gd name="connsiteX6" fmla="*/ 13322 w 61667"/>
                  <a:gd name="connsiteY6" fmla="*/ 5074 h 109837"/>
                  <a:gd name="connsiteX7" fmla="*/ 31451 w 61667"/>
                  <a:gd name="connsiteY7" fmla="*/ 972 h 109837"/>
                  <a:gd name="connsiteX8" fmla="*/ 49713 w 61667"/>
                  <a:gd name="connsiteY8" fmla="*/ 5074 h 109837"/>
                  <a:gd name="connsiteX9" fmla="*/ 59374 w 61667"/>
                  <a:gd name="connsiteY9" fmla="*/ 16984 h 109837"/>
                  <a:gd name="connsiteX10" fmla="*/ 62417 w 61667"/>
                  <a:gd name="connsiteY10" fmla="*/ 35511 h 109837"/>
                  <a:gd name="connsiteX11" fmla="*/ 62417 w 61667"/>
                  <a:gd name="connsiteY11" fmla="*/ 75741 h 109837"/>
                  <a:gd name="connsiteX12" fmla="*/ 59374 w 61667"/>
                  <a:gd name="connsiteY12" fmla="*/ 94400 h 109837"/>
                  <a:gd name="connsiteX13" fmla="*/ 49713 w 61667"/>
                  <a:gd name="connsiteY13" fmla="*/ 106575 h 109837"/>
                  <a:gd name="connsiteX14" fmla="*/ 31451 w 61667"/>
                  <a:gd name="connsiteY14" fmla="*/ 110809 h 109837"/>
                  <a:gd name="connsiteX15" fmla="*/ 31451 w 61667"/>
                  <a:gd name="connsiteY15" fmla="*/ 96385 h 109837"/>
                  <a:gd name="connsiteX16" fmla="*/ 38597 w 61667"/>
                  <a:gd name="connsiteY16" fmla="*/ 94268 h 109837"/>
                  <a:gd name="connsiteX17" fmla="*/ 41773 w 61667"/>
                  <a:gd name="connsiteY17" fmla="*/ 88445 h 109837"/>
                  <a:gd name="connsiteX18" fmla="*/ 42567 w 61667"/>
                  <a:gd name="connsiteY18" fmla="*/ 80372 h 109837"/>
                  <a:gd name="connsiteX19" fmla="*/ 42567 w 61667"/>
                  <a:gd name="connsiteY19" fmla="*/ 31012 h 109837"/>
                  <a:gd name="connsiteX20" fmla="*/ 41773 w 61667"/>
                  <a:gd name="connsiteY20" fmla="*/ 22939 h 109837"/>
                  <a:gd name="connsiteX21" fmla="*/ 38597 w 61667"/>
                  <a:gd name="connsiteY21" fmla="*/ 17381 h 109837"/>
                  <a:gd name="connsiteX22" fmla="*/ 31451 w 61667"/>
                  <a:gd name="connsiteY22" fmla="*/ 15264 h 109837"/>
                  <a:gd name="connsiteX23" fmla="*/ 24438 w 61667"/>
                  <a:gd name="connsiteY23" fmla="*/ 17381 h 109837"/>
                  <a:gd name="connsiteX24" fmla="*/ 21262 w 61667"/>
                  <a:gd name="connsiteY24" fmla="*/ 22939 h 109837"/>
                  <a:gd name="connsiteX25" fmla="*/ 20468 w 61667"/>
                  <a:gd name="connsiteY25" fmla="*/ 31012 h 109837"/>
                  <a:gd name="connsiteX26" fmla="*/ 20468 w 61667"/>
                  <a:gd name="connsiteY26" fmla="*/ 80372 h 109837"/>
                  <a:gd name="connsiteX27" fmla="*/ 21129 w 61667"/>
                  <a:gd name="connsiteY27" fmla="*/ 88445 h 109837"/>
                  <a:gd name="connsiteX28" fmla="*/ 24305 w 61667"/>
                  <a:gd name="connsiteY28" fmla="*/ 94268 h 109837"/>
                  <a:gd name="connsiteX29" fmla="*/ 31451 w 61667"/>
                  <a:gd name="connsiteY29" fmla="*/ 96385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1451" y="110809"/>
                    </a:moveTo>
                    <a:cubicBezTo>
                      <a:pt x="23908" y="110809"/>
                      <a:pt x="17821" y="109354"/>
                      <a:pt x="13322" y="106575"/>
                    </a:cubicBezTo>
                    <a:cubicBezTo>
                      <a:pt x="8822" y="103796"/>
                      <a:pt x="5646" y="99693"/>
                      <a:pt x="3661" y="94400"/>
                    </a:cubicBezTo>
                    <a:cubicBezTo>
                      <a:pt x="1676" y="89107"/>
                      <a:pt x="750" y="82887"/>
                      <a:pt x="750" y="75608"/>
                    </a:cubicBezTo>
                    <a:lnTo>
                      <a:pt x="750" y="35511"/>
                    </a:lnTo>
                    <a:cubicBezTo>
                      <a:pt x="750" y="28233"/>
                      <a:pt x="1676" y="22145"/>
                      <a:pt x="3661" y="16984"/>
                    </a:cubicBezTo>
                    <a:cubicBezTo>
                      <a:pt x="5646" y="11823"/>
                      <a:pt x="8822" y="7853"/>
                      <a:pt x="13322" y="5074"/>
                    </a:cubicBezTo>
                    <a:cubicBezTo>
                      <a:pt x="17821" y="2295"/>
                      <a:pt x="23908" y="972"/>
                      <a:pt x="31451" y="972"/>
                    </a:cubicBezTo>
                    <a:cubicBezTo>
                      <a:pt x="39259" y="972"/>
                      <a:pt x="45346" y="2295"/>
                      <a:pt x="49713" y="5074"/>
                    </a:cubicBezTo>
                    <a:cubicBezTo>
                      <a:pt x="54213" y="7853"/>
                      <a:pt x="57389" y="11823"/>
                      <a:pt x="59374" y="16984"/>
                    </a:cubicBezTo>
                    <a:cubicBezTo>
                      <a:pt x="61359" y="22145"/>
                      <a:pt x="62417" y="28233"/>
                      <a:pt x="62417" y="35511"/>
                    </a:cubicBezTo>
                    <a:lnTo>
                      <a:pt x="62417" y="75741"/>
                    </a:lnTo>
                    <a:cubicBezTo>
                      <a:pt x="62417" y="82887"/>
                      <a:pt x="61359" y="89107"/>
                      <a:pt x="59374" y="94400"/>
                    </a:cubicBezTo>
                    <a:cubicBezTo>
                      <a:pt x="57389" y="99561"/>
                      <a:pt x="54213" y="103663"/>
                      <a:pt x="49713" y="106575"/>
                    </a:cubicBezTo>
                    <a:cubicBezTo>
                      <a:pt x="45346" y="109354"/>
                      <a:pt x="39259" y="110809"/>
                      <a:pt x="31451" y="110809"/>
                    </a:cubicBezTo>
                    <a:close/>
                    <a:moveTo>
                      <a:pt x="31451" y="96385"/>
                    </a:moveTo>
                    <a:cubicBezTo>
                      <a:pt x="34760" y="96385"/>
                      <a:pt x="37142" y="95723"/>
                      <a:pt x="38597" y="94268"/>
                    </a:cubicBezTo>
                    <a:cubicBezTo>
                      <a:pt x="40185" y="92812"/>
                      <a:pt x="41244" y="90959"/>
                      <a:pt x="41773" y="88445"/>
                    </a:cubicBezTo>
                    <a:cubicBezTo>
                      <a:pt x="42303" y="85930"/>
                      <a:pt x="42567" y="83284"/>
                      <a:pt x="42567" y="80372"/>
                    </a:cubicBezTo>
                    <a:lnTo>
                      <a:pt x="42567" y="31012"/>
                    </a:lnTo>
                    <a:cubicBezTo>
                      <a:pt x="42567" y="27968"/>
                      <a:pt x="42303" y="25322"/>
                      <a:pt x="41773" y="22939"/>
                    </a:cubicBezTo>
                    <a:cubicBezTo>
                      <a:pt x="41244" y="20557"/>
                      <a:pt x="40185" y="18705"/>
                      <a:pt x="38597" y="17381"/>
                    </a:cubicBezTo>
                    <a:cubicBezTo>
                      <a:pt x="37142" y="15926"/>
                      <a:pt x="34760" y="15264"/>
                      <a:pt x="31451" y="15264"/>
                    </a:cubicBezTo>
                    <a:cubicBezTo>
                      <a:pt x="28408" y="15264"/>
                      <a:pt x="26026" y="15926"/>
                      <a:pt x="24438" y="17381"/>
                    </a:cubicBezTo>
                    <a:cubicBezTo>
                      <a:pt x="22850" y="18705"/>
                      <a:pt x="21791" y="20557"/>
                      <a:pt x="21262" y="22939"/>
                    </a:cubicBezTo>
                    <a:cubicBezTo>
                      <a:pt x="20732" y="25322"/>
                      <a:pt x="20468" y="27968"/>
                      <a:pt x="20468" y="31012"/>
                    </a:cubicBezTo>
                    <a:lnTo>
                      <a:pt x="20468" y="80372"/>
                    </a:lnTo>
                    <a:cubicBezTo>
                      <a:pt x="20468" y="83284"/>
                      <a:pt x="20732" y="85930"/>
                      <a:pt x="21129" y="88445"/>
                    </a:cubicBezTo>
                    <a:cubicBezTo>
                      <a:pt x="21659" y="90959"/>
                      <a:pt x="22717" y="92812"/>
                      <a:pt x="24305" y="94268"/>
                    </a:cubicBezTo>
                    <a:cubicBezTo>
                      <a:pt x="25893" y="95723"/>
                      <a:pt x="28275" y="96385"/>
                      <a:pt x="31451" y="96385"/>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6" name="Freeform: Shape 315">
                <a:extLst>
                  <a:ext uri="{FF2B5EF4-FFF2-40B4-BE49-F238E27FC236}">
                    <a16:creationId xmlns:a16="http://schemas.microsoft.com/office/drawing/2014/main" id="{A10DEC16-35F2-404F-B981-F3C1FBD77931}"/>
                  </a:ext>
                </a:extLst>
              </p:cNvPr>
              <p:cNvSpPr/>
              <p:nvPr/>
            </p:nvSpPr>
            <p:spPr>
              <a:xfrm>
                <a:off x="5473938" y="3163638"/>
                <a:ext cx="55844" cy="107190"/>
              </a:xfrm>
              <a:custGeom>
                <a:avLst/>
                <a:gdLst>
                  <a:gd name="connsiteX0" fmla="*/ 769 w 55844"/>
                  <a:gd name="connsiteY0" fmla="*/ 108163 h 107190"/>
                  <a:gd name="connsiteX1" fmla="*/ 769 w 55844"/>
                  <a:gd name="connsiteY1" fmla="*/ 972 h 107190"/>
                  <a:gd name="connsiteX2" fmla="*/ 14400 w 55844"/>
                  <a:gd name="connsiteY2" fmla="*/ 972 h 107190"/>
                  <a:gd name="connsiteX3" fmla="*/ 40469 w 55844"/>
                  <a:gd name="connsiteY3" fmla="*/ 62110 h 107190"/>
                  <a:gd name="connsiteX4" fmla="*/ 40469 w 55844"/>
                  <a:gd name="connsiteY4" fmla="*/ 972 h 107190"/>
                  <a:gd name="connsiteX5" fmla="*/ 56614 w 55844"/>
                  <a:gd name="connsiteY5" fmla="*/ 972 h 107190"/>
                  <a:gd name="connsiteX6" fmla="*/ 56614 w 55844"/>
                  <a:gd name="connsiteY6" fmla="*/ 108163 h 107190"/>
                  <a:gd name="connsiteX7" fmla="*/ 43645 w 55844"/>
                  <a:gd name="connsiteY7" fmla="*/ 108163 h 107190"/>
                  <a:gd name="connsiteX8" fmla="*/ 17443 w 55844"/>
                  <a:gd name="connsiteY8" fmla="*/ 44113 h 107190"/>
                  <a:gd name="connsiteX9" fmla="*/ 17443 w 55844"/>
                  <a:gd name="connsiteY9" fmla="*/ 108163 h 107190"/>
                  <a:gd name="connsiteX10" fmla="*/ 769 w 55844"/>
                  <a:gd name="connsiteY10"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769" y="108163"/>
                    </a:moveTo>
                    <a:lnTo>
                      <a:pt x="769" y="972"/>
                    </a:lnTo>
                    <a:lnTo>
                      <a:pt x="14400" y="972"/>
                    </a:lnTo>
                    <a:lnTo>
                      <a:pt x="40469" y="62110"/>
                    </a:lnTo>
                    <a:lnTo>
                      <a:pt x="40469" y="972"/>
                    </a:lnTo>
                    <a:lnTo>
                      <a:pt x="56614" y="972"/>
                    </a:lnTo>
                    <a:lnTo>
                      <a:pt x="56614" y="108163"/>
                    </a:lnTo>
                    <a:lnTo>
                      <a:pt x="43645" y="108163"/>
                    </a:lnTo>
                    <a:lnTo>
                      <a:pt x="17443" y="44113"/>
                    </a:lnTo>
                    <a:lnTo>
                      <a:pt x="17443" y="108163"/>
                    </a:lnTo>
                    <a:lnTo>
                      <a:pt x="769"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7" name="Freeform: Shape 316">
                <a:extLst>
                  <a:ext uri="{FF2B5EF4-FFF2-40B4-BE49-F238E27FC236}">
                    <a16:creationId xmlns:a16="http://schemas.microsoft.com/office/drawing/2014/main" id="{EE9BC1EA-16AE-D0DE-5954-4CF65736833F}"/>
                  </a:ext>
                </a:extLst>
              </p:cNvPr>
              <p:cNvSpPr/>
              <p:nvPr/>
            </p:nvSpPr>
            <p:spPr>
              <a:xfrm>
                <a:off x="5541694" y="3162447"/>
                <a:ext cx="61667" cy="109837"/>
              </a:xfrm>
              <a:custGeom>
                <a:avLst/>
                <a:gdLst>
                  <a:gd name="connsiteX0" fmla="*/ 31490 w 61667"/>
                  <a:gd name="connsiteY0" fmla="*/ 110809 h 109837"/>
                  <a:gd name="connsiteX1" fmla="*/ 13360 w 61667"/>
                  <a:gd name="connsiteY1" fmla="*/ 106575 h 109837"/>
                  <a:gd name="connsiteX2" fmla="*/ 3700 w 61667"/>
                  <a:gd name="connsiteY2" fmla="*/ 94400 h 109837"/>
                  <a:gd name="connsiteX3" fmla="*/ 789 w 61667"/>
                  <a:gd name="connsiteY3" fmla="*/ 75608 h 109837"/>
                  <a:gd name="connsiteX4" fmla="*/ 789 w 61667"/>
                  <a:gd name="connsiteY4" fmla="*/ 35511 h 109837"/>
                  <a:gd name="connsiteX5" fmla="*/ 3700 w 61667"/>
                  <a:gd name="connsiteY5" fmla="*/ 16984 h 109837"/>
                  <a:gd name="connsiteX6" fmla="*/ 13360 w 61667"/>
                  <a:gd name="connsiteY6" fmla="*/ 5074 h 109837"/>
                  <a:gd name="connsiteX7" fmla="*/ 31490 w 61667"/>
                  <a:gd name="connsiteY7" fmla="*/ 972 h 109837"/>
                  <a:gd name="connsiteX8" fmla="*/ 49752 w 61667"/>
                  <a:gd name="connsiteY8" fmla="*/ 5074 h 109837"/>
                  <a:gd name="connsiteX9" fmla="*/ 59412 w 61667"/>
                  <a:gd name="connsiteY9" fmla="*/ 16984 h 109837"/>
                  <a:gd name="connsiteX10" fmla="*/ 62456 w 61667"/>
                  <a:gd name="connsiteY10" fmla="*/ 35511 h 109837"/>
                  <a:gd name="connsiteX11" fmla="*/ 62456 w 61667"/>
                  <a:gd name="connsiteY11" fmla="*/ 75741 h 109837"/>
                  <a:gd name="connsiteX12" fmla="*/ 59412 w 61667"/>
                  <a:gd name="connsiteY12" fmla="*/ 94400 h 109837"/>
                  <a:gd name="connsiteX13" fmla="*/ 49752 w 61667"/>
                  <a:gd name="connsiteY13" fmla="*/ 106575 h 109837"/>
                  <a:gd name="connsiteX14" fmla="*/ 31490 w 61667"/>
                  <a:gd name="connsiteY14" fmla="*/ 110809 h 109837"/>
                  <a:gd name="connsiteX15" fmla="*/ 31490 w 61667"/>
                  <a:gd name="connsiteY15" fmla="*/ 96385 h 109837"/>
                  <a:gd name="connsiteX16" fmla="*/ 38636 w 61667"/>
                  <a:gd name="connsiteY16" fmla="*/ 94268 h 109837"/>
                  <a:gd name="connsiteX17" fmla="*/ 41812 w 61667"/>
                  <a:gd name="connsiteY17" fmla="*/ 88445 h 109837"/>
                  <a:gd name="connsiteX18" fmla="*/ 42606 w 61667"/>
                  <a:gd name="connsiteY18" fmla="*/ 80372 h 109837"/>
                  <a:gd name="connsiteX19" fmla="*/ 42606 w 61667"/>
                  <a:gd name="connsiteY19" fmla="*/ 31012 h 109837"/>
                  <a:gd name="connsiteX20" fmla="*/ 41812 w 61667"/>
                  <a:gd name="connsiteY20" fmla="*/ 22939 h 109837"/>
                  <a:gd name="connsiteX21" fmla="*/ 38636 w 61667"/>
                  <a:gd name="connsiteY21" fmla="*/ 17381 h 109837"/>
                  <a:gd name="connsiteX22" fmla="*/ 31490 w 61667"/>
                  <a:gd name="connsiteY22" fmla="*/ 15264 h 109837"/>
                  <a:gd name="connsiteX23" fmla="*/ 24476 w 61667"/>
                  <a:gd name="connsiteY23" fmla="*/ 17381 h 109837"/>
                  <a:gd name="connsiteX24" fmla="*/ 21300 w 61667"/>
                  <a:gd name="connsiteY24" fmla="*/ 22939 h 109837"/>
                  <a:gd name="connsiteX25" fmla="*/ 20506 w 61667"/>
                  <a:gd name="connsiteY25" fmla="*/ 31012 h 109837"/>
                  <a:gd name="connsiteX26" fmla="*/ 20506 w 61667"/>
                  <a:gd name="connsiteY26" fmla="*/ 80372 h 109837"/>
                  <a:gd name="connsiteX27" fmla="*/ 21168 w 61667"/>
                  <a:gd name="connsiteY27" fmla="*/ 88445 h 109837"/>
                  <a:gd name="connsiteX28" fmla="*/ 24344 w 61667"/>
                  <a:gd name="connsiteY28" fmla="*/ 94268 h 109837"/>
                  <a:gd name="connsiteX29" fmla="*/ 31490 w 61667"/>
                  <a:gd name="connsiteY29" fmla="*/ 96385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1490" y="110809"/>
                    </a:moveTo>
                    <a:cubicBezTo>
                      <a:pt x="23947" y="110809"/>
                      <a:pt x="17860" y="109354"/>
                      <a:pt x="13360" y="106575"/>
                    </a:cubicBezTo>
                    <a:cubicBezTo>
                      <a:pt x="8861" y="103796"/>
                      <a:pt x="5685" y="99693"/>
                      <a:pt x="3700" y="94400"/>
                    </a:cubicBezTo>
                    <a:cubicBezTo>
                      <a:pt x="1715" y="89107"/>
                      <a:pt x="789" y="82887"/>
                      <a:pt x="789" y="75608"/>
                    </a:cubicBezTo>
                    <a:lnTo>
                      <a:pt x="789" y="35511"/>
                    </a:lnTo>
                    <a:cubicBezTo>
                      <a:pt x="789" y="28233"/>
                      <a:pt x="1715" y="22145"/>
                      <a:pt x="3700" y="16984"/>
                    </a:cubicBezTo>
                    <a:cubicBezTo>
                      <a:pt x="5685" y="11823"/>
                      <a:pt x="8861" y="7853"/>
                      <a:pt x="13360" y="5074"/>
                    </a:cubicBezTo>
                    <a:cubicBezTo>
                      <a:pt x="17860" y="2295"/>
                      <a:pt x="23947" y="972"/>
                      <a:pt x="31490" y="972"/>
                    </a:cubicBezTo>
                    <a:cubicBezTo>
                      <a:pt x="39298" y="972"/>
                      <a:pt x="45385" y="2295"/>
                      <a:pt x="49752" y="5074"/>
                    </a:cubicBezTo>
                    <a:cubicBezTo>
                      <a:pt x="54251" y="7853"/>
                      <a:pt x="57427" y="11823"/>
                      <a:pt x="59412" y="16984"/>
                    </a:cubicBezTo>
                    <a:cubicBezTo>
                      <a:pt x="61397" y="22145"/>
                      <a:pt x="62456" y="28233"/>
                      <a:pt x="62456" y="35511"/>
                    </a:cubicBezTo>
                    <a:lnTo>
                      <a:pt x="62456" y="75741"/>
                    </a:lnTo>
                    <a:cubicBezTo>
                      <a:pt x="62456" y="82887"/>
                      <a:pt x="61397" y="89107"/>
                      <a:pt x="59412" y="94400"/>
                    </a:cubicBezTo>
                    <a:cubicBezTo>
                      <a:pt x="57427" y="99561"/>
                      <a:pt x="54251" y="103663"/>
                      <a:pt x="49752" y="106575"/>
                    </a:cubicBezTo>
                    <a:cubicBezTo>
                      <a:pt x="45385" y="109354"/>
                      <a:pt x="39298" y="110809"/>
                      <a:pt x="31490" y="110809"/>
                    </a:cubicBezTo>
                    <a:close/>
                    <a:moveTo>
                      <a:pt x="31490" y="96385"/>
                    </a:moveTo>
                    <a:cubicBezTo>
                      <a:pt x="34798" y="96385"/>
                      <a:pt x="37180" y="95723"/>
                      <a:pt x="38636" y="94268"/>
                    </a:cubicBezTo>
                    <a:cubicBezTo>
                      <a:pt x="40224" y="92812"/>
                      <a:pt x="41283" y="90959"/>
                      <a:pt x="41812" y="88445"/>
                    </a:cubicBezTo>
                    <a:cubicBezTo>
                      <a:pt x="42341" y="85930"/>
                      <a:pt x="42606" y="83284"/>
                      <a:pt x="42606" y="80372"/>
                    </a:cubicBezTo>
                    <a:lnTo>
                      <a:pt x="42606" y="31012"/>
                    </a:lnTo>
                    <a:cubicBezTo>
                      <a:pt x="42606" y="27968"/>
                      <a:pt x="42341" y="25322"/>
                      <a:pt x="41812" y="22939"/>
                    </a:cubicBezTo>
                    <a:cubicBezTo>
                      <a:pt x="41283" y="20557"/>
                      <a:pt x="40224" y="18705"/>
                      <a:pt x="38636" y="17381"/>
                    </a:cubicBezTo>
                    <a:cubicBezTo>
                      <a:pt x="37180" y="15926"/>
                      <a:pt x="34798" y="15264"/>
                      <a:pt x="31490" y="15264"/>
                    </a:cubicBezTo>
                    <a:cubicBezTo>
                      <a:pt x="28446" y="15264"/>
                      <a:pt x="26064" y="15926"/>
                      <a:pt x="24476" y="17381"/>
                    </a:cubicBezTo>
                    <a:cubicBezTo>
                      <a:pt x="22888" y="18705"/>
                      <a:pt x="21830" y="20557"/>
                      <a:pt x="21300" y="22939"/>
                    </a:cubicBezTo>
                    <a:cubicBezTo>
                      <a:pt x="20771" y="25322"/>
                      <a:pt x="20506" y="27968"/>
                      <a:pt x="20506" y="31012"/>
                    </a:cubicBezTo>
                    <a:lnTo>
                      <a:pt x="20506" y="80372"/>
                    </a:lnTo>
                    <a:cubicBezTo>
                      <a:pt x="20506" y="83284"/>
                      <a:pt x="20771" y="85930"/>
                      <a:pt x="21168" y="88445"/>
                    </a:cubicBezTo>
                    <a:cubicBezTo>
                      <a:pt x="21697" y="90959"/>
                      <a:pt x="22756" y="92812"/>
                      <a:pt x="24344" y="94268"/>
                    </a:cubicBezTo>
                    <a:cubicBezTo>
                      <a:pt x="25932" y="95723"/>
                      <a:pt x="28314" y="96385"/>
                      <a:pt x="31490" y="96385"/>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8" name="Freeform: Shape 317">
                <a:extLst>
                  <a:ext uri="{FF2B5EF4-FFF2-40B4-BE49-F238E27FC236}">
                    <a16:creationId xmlns:a16="http://schemas.microsoft.com/office/drawing/2014/main" id="{64D83697-12A1-5EA5-AD4B-4A87680BF9FA}"/>
                  </a:ext>
                </a:extLst>
              </p:cNvPr>
              <p:cNvSpPr/>
              <p:nvPr/>
            </p:nvSpPr>
            <p:spPr>
              <a:xfrm>
                <a:off x="5614741" y="3163638"/>
                <a:ext cx="74768" cy="107190"/>
              </a:xfrm>
              <a:custGeom>
                <a:avLst/>
                <a:gdLst>
                  <a:gd name="connsiteX0" fmla="*/ 811 w 74768"/>
                  <a:gd name="connsiteY0" fmla="*/ 108163 h 107190"/>
                  <a:gd name="connsiteX1" fmla="*/ 2663 w 74768"/>
                  <a:gd name="connsiteY1" fmla="*/ 972 h 107190"/>
                  <a:gd name="connsiteX2" fmla="*/ 22910 w 74768"/>
                  <a:gd name="connsiteY2" fmla="*/ 972 h 107190"/>
                  <a:gd name="connsiteX3" fmla="*/ 38129 w 74768"/>
                  <a:gd name="connsiteY3" fmla="*/ 75211 h 107190"/>
                  <a:gd name="connsiteX4" fmla="*/ 54009 w 74768"/>
                  <a:gd name="connsiteY4" fmla="*/ 972 h 107190"/>
                  <a:gd name="connsiteX5" fmla="*/ 73594 w 74768"/>
                  <a:gd name="connsiteY5" fmla="*/ 972 h 107190"/>
                  <a:gd name="connsiteX6" fmla="*/ 75579 w 74768"/>
                  <a:gd name="connsiteY6" fmla="*/ 108163 h 107190"/>
                  <a:gd name="connsiteX7" fmla="*/ 61022 w 74768"/>
                  <a:gd name="connsiteY7" fmla="*/ 108163 h 107190"/>
                  <a:gd name="connsiteX8" fmla="*/ 59434 w 74768"/>
                  <a:gd name="connsiteY8" fmla="*/ 33659 h 107190"/>
                  <a:gd name="connsiteX9" fmla="*/ 44216 w 74768"/>
                  <a:gd name="connsiteY9" fmla="*/ 108163 h 107190"/>
                  <a:gd name="connsiteX10" fmla="*/ 32438 w 74768"/>
                  <a:gd name="connsiteY10" fmla="*/ 108163 h 107190"/>
                  <a:gd name="connsiteX11" fmla="*/ 16955 w 74768"/>
                  <a:gd name="connsiteY11" fmla="*/ 33394 h 107190"/>
                  <a:gd name="connsiteX12" fmla="*/ 15500 w 74768"/>
                  <a:gd name="connsiteY12" fmla="*/ 108163 h 107190"/>
                  <a:gd name="connsiteX13" fmla="*/ 811 w 74768"/>
                  <a:gd name="connsiteY13"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768" h="107190">
                    <a:moveTo>
                      <a:pt x="811" y="108163"/>
                    </a:moveTo>
                    <a:lnTo>
                      <a:pt x="2663" y="972"/>
                    </a:lnTo>
                    <a:lnTo>
                      <a:pt x="22910" y="972"/>
                    </a:lnTo>
                    <a:lnTo>
                      <a:pt x="38129" y="75211"/>
                    </a:lnTo>
                    <a:lnTo>
                      <a:pt x="54009" y="972"/>
                    </a:lnTo>
                    <a:lnTo>
                      <a:pt x="73594" y="972"/>
                    </a:lnTo>
                    <a:lnTo>
                      <a:pt x="75579" y="108163"/>
                    </a:lnTo>
                    <a:lnTo>
                      <a:pt x="61022" y="108163"/>
                    </a:lnTo>
                    <a:lnTo>
                      <a:pt x="59434" y="33659"/>
                    </a:lnTo>
                    <a:lnTo>
                      <a:pt x="44216" y="108163"/>
                    </a:lnTo>
                    <a:lnTo>
                      <a:pt x="32438" y="108163"/>
                    </a:lnTo>
                    <a:lnTo>
                      <a:pt x="16955" y="33394"/>
                    </a:lnTo>
                    <a:lnTo>
                      <a:pt x="15500" y="108163"/>
                    </a:lnTo>
                    <a:lnTo>
                      <a:pt x="811"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19" name="Freeform: Shape 318">
                <a:extLst>
                  <a:ext uri="{FF2B5EF4-FFF2-40B4-BE49-F238E27FC236}">
                    <a16:creationId xmlns:a16="http://schemas.microsoft.com/office/drawing/2014/main" id="{4294A28B-3870-4658-8257-44C26D138442}"/>
                  </a:ext>
                </a:extLst>
              </p:cNvPr>
              <p:cNvSpPr/>
              <p:nvPr/>
            </p:nvSpPr>
            <p:spPr>
              <a:xfrm>
                <a:off x="5703140" y="3163638"/>
                <a:ext cx="19320" cy="107190"/>
              </a:xfrm>
              <a:custGeom>
                <a:avLst/>
                <a:gdLst>
                  <a:gd name="connsiteX0" fmla="*/ 827 w 19320"/>
                  <a:gd name="connsiteY0" fmla="*/ 972 h 107190"/>
                  <a:gd name="connsiteX1" fmla="*/ 20148 w 19320"/>
                  <a:gd name="connsiteY1" fmla="*/ 972 h 107190"/>
                  <a:gd name="connsiteX2" fmla="*/ 20148 w 19320"/>
                  <a:gd name="connsiteY2" fmla="*/ 108163 h 107190"/>
                  <a:gd name="connsiteX3" fmla="*/ 827 w 19320"/>
                  <a:gd name="connsiteY3" fmla="*/ 108163 h 107190"/>
                </a:gdLst>
                <a:ahLst/>
                <a:cxnLst>
                  <a:cxn ang="0">
                    <a:pos x="connsiteX0" y="connsiteY0"/>
                  </a:cxn>
                  <a:cxn ang="0">
                    <a:pos x="connsiteX1" y="connsiteY1"/>
                  </a:cxn>
                  <a:cxn ang="0">
                    <a:pos x="connsiteX2" y="connsiteY2"/>
                  </a:cxn>
                  <a:cxn ang="0">
                    <a:pos x="connsiteX3" y="connsiteY3"/>
                  </a:cxn>
                </a:cxnLst>
                <a:rect l="l" t="t" r="r" b="b"/>
                <a:pathLst>
                  <a:path w="19320" h="107190">
                    <a:moveTo>
                      <a:pt x="827" y="972"/>
                    </a:moveTo>
                    <a:lnTo>
                      <a:pt x="20148" y="972"/>
                    </a:lnTo>
                    <a:lnTo>
                      <a:pt x="20148" y="108163"/>
                    </a:lnTo>
                    <a:lnTo>
                      <a:pt x="827"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0" name="Freeform: Shape 319">
                <a:extLst>
                  <a:ext uri="{FF2B5EF4-FFF2-40B4-BE49-F238E27FC236}">
                    <a16:creationId xmlns:a16="http://schemas.microsoft.com/office/drawing/2014/main" id="{3F9C95B8-FB6F-17FF-EB81-C1C31020D251}"/>
                  </a:ext>
                </a:extLst>
              </p:cNvPr>
              <p:cNvSpPr/>
              <p:nvPr/>
            </p:nvSpPr>
            <p:spPr>
              <a:xfrm>
                <a:off x="5734637" y="3162447"/>
                <a:ext cx="59417" cy="109837"/>
              </a:xfrm>
              <a:custGeom>
                <a:avLst/>
                <a:gdLst>
                  <a:gd name="connsiteX0" fmla="*/ 31278 w 59417"/>
                  <a:gd name="connsiteY0" fmla="*/ 110809 h 109837"/>
                  <a:gd name="connsiteX1" fmla="*/ 12751 w 59417"/>
                  <a:gd name="connsiteY1" fmla="*/ 106178 h 109837"/>
                  <a:gd name="connsiteX2" fmla="*/ 3488 w 59417"/>
                  <a:gd name="connsiteY2" fmla="*/ 93606 h 109837"/>
                  <a:gd name="connsiteX3" fmla="*/ 841 w 59417"/>
                  <a:gd name="connsiteY3" fmla="*/ 75079 h 109837"/>
                  <a:gd name="connsiteX4" fmla="*/ 841 w 59417"/>
                  <a:gd name="connsiteY4" fmla="*/ 36835 h 109837"/>
                  <a:gd name="connsiteX5" fmla="*/ 3488 w 59417"/>
                  <a:gd name="connsiteY5" fmla="*/ 17778 h 109837"/>
                  <a:gd name="connsiteX6" fmla="*/ 12751 w 59417"/>
                  <a:gd name="connsiteY6" fmla="*/ 5339 h 109837"/>
                  <a:gd name="connsiteX7" fmla="*/ 31278 w 59417"/>
                  <a:gd name="connsiteY7" fmla="*/ 972 h 109837"/>
                  <a:gd name="connsiteX8" fmla="*/ 48614 w 59417"/>
                  <a:gd name="connsiteY8" fmla="*/ 4810 h 109837"/>
                  <a:gd name="connsiteX9" fmla="*/ 57612 w 59417"/>
                  <a:gd name="connsiteY9" fmla="*/ 15529 h 109837"/>
                  <a:gd name="connsiteX10" fmla="*/ 60259 w 59417"/>
                  <a:gd name="connsiteY10" fmla="*/ 31806 h 109837"/>
                  <a:gd name="connsiteX11" fmla="*/ 60259 w 59417"/>
                  <a:gd name="connsiteY11" fmla="*/ 40805 h 109837"/>
                  <a:gd name="connsiteX12" fmla="*/ 41468 w 59417"/>
                  <a:gd name="connsiteY12" fmla="*/ 40805 h 109837"/>
                  <a:gd name="connsiteX13" fmla="*/ 41468 w 59417"/>
                  <a:gd name="connsiteY13" fmla="*/ 31541 h 109837"/>
                  <a:gd name="connsiteX14" fmla="*/ 40938 w 59417"/>
                  <a:gd name="connsiteY14" fmla="*/ 23336 h 109837"/>
                  <a:gd name="connsiteX15" fmla="*/ 38424 w 59417"/>
                  <a:gd name="connsiteY15" fmla="*/ 17514 h 109837"/>
                  <a:gd name="connsiteX16" fmla="*/ 31410 w 59417"/>
                  <a:gd name="connsiteY16" fmla="*/ 15264 h 109837"/>
                  <a:gd name="connsiteX17" fmla="*/ 24000 w 59417"/>
                  <a:gd name="connsiteY17" fmla="*/ 17646 h 109837"/>
                  <a:gd name="connsiteX18" fmla="*/ 21088 w 59417"/>
                  <a:gd name="connsiteY18" fmla="*/ 23866 h 109837"/>
                  <a:gd name="connsiteX19" fmla="*/ 20427 w 59417"/>
                  <a:gd name="connsiteY19" fmla="*/ 32600 h 109837"/>
                  <a:gd name="connsiteX20" fmla="*/ 20427 w 59417"/>
                  <a:gd name="connsiteY20" fmla="*/ 79181 h 109837"/>
                  <a:gd name="connsiteX21" fmla="*/ 21353 w 59417"/>
                  <a:gd name="connsiteY21" fmla="*/ 88842 h 109837"/>
                  <a:gd name="connsiteX22" fmla="*/ 24661 w 59417"/>
                  <a:gd name="connsiteY22" fmla="*/ 94532 h 109837"/>
                  <a:gd name="connsiteX23" fmla="*/ 31410 w 59417"/>
                  <a:gd name="connsiteY23" fmla="*/ 96385 h 109837"/>
                  <a:gd name="connsiteX24" fmla="*/ 38292 w 59417"/>
                  <a:gd name="connsiteY24" fmla="*/ 94135 h 109837"/>
                  <a:gd name="connsiteX25" fmla="*/ 40938 w 59417"/>
                  <a:gd name="connsiteY25" fmla="*/ 87916 h 109837"/>
                  <a:gd name="connsiteX26" fmla="*/ 41468 w 59417"/>
                  <a:gd name="connsiteY26" fmla="*/ 79314 h 109837"/>
                  <a:gd name="connsiteX27" fmla="*/ 41468 w 59417"/>
                  <a:gd name="connsiteY27" fmla="*/ 69653 h 109837"/>
                  <a:gd name="connsiteX28" fmla="*/ 60259 w 59417"/>
                  <a:gd name="connsiteY28" fmla="*/ 69653 h 109837"/>
                  <a:gd name="connsiteX29" fmla="*/ 60259 w 59417"/>
                  <a:gd name="connsiteY29" fmla="*/ 78255 h 109837"/>
                  <a:gd name="connsiteX30" fmla="*/ 57745 w 59417"/>
                  <a:gd name="connsiteY30" fmla="*/ 95194 h 109837"/>
                  <a:gd name="connsiteX31" fmla="*/ 48878 w 59417"/>
                  <a:gd name="connsiteY31" fmla="*/ 106707 h 109837"/>
                  <a:gd name="connsiteX32" fmla="*/ 31278 w 59417"/>
                  <a:gd name="connsiteY32"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1278" y="110809"/>
                    </a:moveTo>
                    <a:cubicBezTo>
                      <a:pt x="23470" y="110809"/>
                      <a:pt x="17251" y="109221"/>
                      <a:pt x="12751" y="106178"/>
                    </a:cubicBezTo>
                    <a:cubicBezTo>
                      <a:pt x="8384" y="103134"/>
                      <a:pt x="5208" y="98899"/>
                      <a:pt x="3488" y="93606"/>
                    </a:cubicBezTo>
                    <a:cubicBezTo>
                      <a:pt x="1768" y="88180"/>
                      <a:pt x="841" y="82093"/>
                      <a:pt x="841" y="75079"/>
                    </a:cubicBezTo>
                    <a:lnTo>
                      <a:pt x="841" y="36835"/>
                    </a:lnTo>
                    <a:cubicBezTo>
                      <a:pt x="841" y="29556"/>
                      <a:pt x="1768" y="23204"/>
                      <a:pt x="3488" y="17778"/>
                    </a:cubicBezTo>
                    <a:cubicBezTo>
                      <a:pt x="5208" y="12353"/>
                      <a:pt x="8384" y="8250"/>
                      <a:pt x="12751" y="5339"/>
                    </a:cubicBezTo>
                    <a:cubicBezTo>
                      <a:pt x="17251" y="2428"/>
                      <a:pt x="23470" y="972"/>
                      <a:pt x="31278" y="972"/>
                    </a:cubicBezTo>
                    <a:cubicBezTo>
                      <a:pt x="38689" y="972"/>
                      <a:pt x="44511" y="2295"/>
                      <a:pt x="48614" y="4810"/>
                    </a:cubicBezTo>
                    <a:cubicBezTo>
                      <a:pt x="52848" y="7324"/>
                      <a:pt x="55892" y="10897"/>
                      <a:pt x="57612" y="15529"/>
                    </a:cubicBezTo>
                    <a:cubicBezTo>
                      <a:pt x="59333" y="20160"/>
                      <a:pt x="60259" y="25586"/>
                      <a:pt x="60259" y="31806"/>
                    </a:cubicBezTo>
                    <a:lnTo>
                      <a:pt x="60259" y="40805"/>
                    </a:lnTo>
                    <a:lnTo>
                      <a:pt x="41468" y="40805"/>
                    </a:lnTo>
                    <a:lnTo>
                      <a:pt x="41468" y="31541"/>
                    </a:lnTo>
                    <a:cubicBezTo>
                      <a:pt x="41468" y="28498"/>
                      <a:pt x="41335" y="25851"/>
                      <a:pt x="40938" y="23336"/>
                    </a:cubicBezTo>
                    <a:cubicBezTo>
                      <a:pt x="40674" y="20822"/>
                      <a:pt x="39880" y="18969"/>
                      <a:pt x="38424" y="17514"/>
                    </a:cubicBezTo>
                    <a:cubicBezTo>
                      <a:pt x="37101" y="16058"/>
                      <a:pt x="34719" y="15264"/>
                      <a:pt x="31410" y="15264"/>
                    </a:cubicBezTo>
                    <a:cubicBezTo>
                      <a:pt x="28102" y="15264"/>
                      <a:pt x="25588" y="16058"/>
                      <a:pt x="24000" y="17646"/>
                    </a:cubicBezTo>
                    <a:cubicBezTo>
                      <a:pt x="22544" y="19102"/>
                      <a:pt x="21485" y="21219"/>
                      <a:pt x="21088" y="23866"/>
                    </a:cubicBezTo>
                    <a:cubicBezTo>
                      <a:pt x="20691" y="26380"/>
                      <a:pt x="20427" y="29292"/>
                      <a:pt x="20427" y="32600"/>
                    </a:cubicBezTo>
                    <a:lnTo>
                      <a:pt x="20427" y="79181"/>
                    </a:lnTo>
                    <a:cubicBezTo>
                      <a:pt x="20427" y="83019"/>
                      <a:pt x="20691" y="86328"/>
                      <a:pt x="21353" y="88842"/>
                    </a:cubicBezTo>
                    <a:cubicBezTo>
                      <a:pt x="22015" y="91356"/>
                      <a:pt x="23073" y="93209"/>
                      <a:pt x="24661" y="94532"/>
                    </a:cubicBezTo>
                    <a:cubicBezTo>
                      <a:pt x="26382" y="95723"/>
                      <a:pt x="28631" y="96385"/>
                      <a:pt x="31410" y="96385"/>
                    </a:cubicBezTo>
                    <a:cubicBezTo>
                      <a:pt x="34719" y="96385"/>
                      <a:pt x="36968" y="95591"/>
                      <a:pt x="38292" y="94135"/>
                    </a:cubicBezTo>
                    <a:cubicBezTo>
                      <a:pt x="39747" y="92547"/>
                      <a:pt x="40541" y="90430"/>
                      <a:pt x="40938" y="87916"/>
                    </a:cubicBezTo>
                    <a:cubicBezTo>
                      <a:pt x="41335" y="85401"/>
                      <a:pt x="41468" y="82490"/>
                      <a:pt x="41468" y="79314"/>
                    </a:cubicBezTo>
                    <a:lnTo>
                      <a:pt x="41468" y="69653"/>
                    </a:lnTo>
                    <a:lnTo>
                      <a:pt x="60259" y="69653"/>
                    </a:lnTo>
                    <a:lnTo>
                      <a:pt x="60259" y="78255"/>
                    </a:lnTo>
                    <a:cubicBezTo>
                      <a:pt x="60259" y="84607"/>
                      <a:pt x="59465" y="90298"/>
                      <a:pt x="57745" y="95194"/>
                    </a:cubicBezTo>
                    <a:cubicBezTo>
                      <a:pt x="56024" y="100090"/>
                      <a:pt x="53113" y="103928"/>
                      <a:pt x="48878" y="106707"/>
                    </a:cubicBezTo>
                    <a:cubicBezTo>
                      <a:pt x="44776" y="109486"/>
                      <a:pt x="38821" y="110809"/>
                      <a:pt x="31278"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1" name="Freeform: Shape 320">
                <a:extLst>
                  <a:ext uri="{FF2B5EF4-FFF2-40B4-BE49-F238E27FC236}">
                    <a16:creationId xmlns:a16="http://schemas.microsoft.com/office/drawing/2014/main" id="{AD96CEEC-904A-E5A9-07B6-9171A08C0CA9}"/>
                  </a:ext>
                </a:extLst>
              </p:cNvPr>
              <p:cNvSpPr/>
              <p:nvPr/>
            </p:nvSpPr>
            <p:spPr>
              <a:xfrm>
                <a:off x="5832694" y="3162447"/>
                <a:ext cx="60608" cy="109837"/>
              </a:xfrm>
              <a:custGeom>
                <a:avLst/>
                <a:gdLst>
                  <a:gd name="connsiteX0" fmla="*/ 29320 w 60608"/>
                  <a:gd name="connsiteY0" fmla="*/ 110809 h 109837"/>
                  <a:gd name="connsiteX1" fmla="*/ 12514 w 60608"/>
                  <a:gd name="connsiteY1" fmla="*/ 106310 h 109837"/>
                  <a:gd name="connsiteX2" fmla="*/ 3515 w 60608"/>
                  <a:gd name="connsiteY2" fmla="*/ 93606 h 109837"/>
                  <a:gd name="connsiteX3" fmla="*/ 869 w 60608"/>
                  <a:gd name="connsiteY3" fmla="*/ 74020 h 109837"/>
                  <a:gd name="connsiteX4" fmla="*/ 869 w 60608"/>
                  <a:gd name="connsiteY4" fmla="*/ 38026 h 109837"/>
                  <a:gd name="connsiteX5" fmla="*/ 3515 w 60608"/>
                  <a:gd name="connsiteY5" fmla="*/ 18175 h 109837"/>
                  <a:gd name="connsiteX6" fmla="*/ 12779 w 60608"/>
                  <a:gd name="connsiteY6" fmla="*/ 5471 h 109837"/>
                  <a:gd name="connsiteX7" fmla="*/ 31305 w 60608"/>
                  <a:gd name="connsiteY7" fmla="*/ 972 h 109837"/>
                  <a:gd name="connsiteX8" fmla="*/ 48773 w 60608"/>
                  <a:gd name="connsiteY8" fmla="*/ 4677 h 109837"/>
                  <a:gd name="connsiteX9" fmla="*/ 58037 w 60608"/>
                  <a:gd name="connsiteY9" fmla="*/ 15396 h 109837"/>
                  <a:gd name="connsiteX10" fmla="*/ 60948 w 60608"/>
                  <a:gd name="connsiteY10" fmla="*/ 32203 h 109837"/>
                  <a:gd name="connsiteX11" fmla="*/ 60948 w 60608"/>
                  <a:gd name="connsiteY11" fmla="*/ 37761 h 109837"/>
                  <a:gd name="connsiteX12" fmla="*/ 42289 w 60608"/>
                  <a:gd name="connsiteY12" fmla="*/ 37761 h 109837"/>
                  <a:gd name="connsiteX13" fmla="*/ 42289 w 60608"/>
                  <a:gd name="connsiteY13" fmla="*/ 31674 h 109837"/>
                  <a:gd name="connsiteX14" fmla="*/ 41495 w 60608"/>
                  <a:gd name="connsiteY14" fmla="*/ 22807 h 109837"/>
                  <a:gd name="connsiteX15" fmla="*/ 38584 w 60608"/>
                  <a:gd name="connsiteY15" fmla="*/ 17249 h 109837"/>
                  <a:gd name="connsiteX16" fmla="*/ 31570 w 60608"/>
                  <a:gd name="connsiteY16" fmla="*/ 15264 h 109837"/>
                  <a:gd name="connsiteX17" fmla="*/ 24027 w 60608"/>
                  <a:gd name="connsiteY17" fmla="*/ 17778 h 109837"/>
                  <a:gd name="connsiteX18" fmla="*/ 21116 w 60608"/>
                  <a:gd name="connsiteY18" fmla="*/ 24395 h 109837"/>
                  <a:gd name="connsiteX19" fmla="*/ 20586 w 60608"/>
                  <a:gd name="connsiteY19" fmla="*/ 33394 h 109837"/>
                  <a:gd name="connsiteX20" fmla="*/ 20586 w 60608"/>
                  <a:gd name="connsiteY20" fmla="*/ 78255 h 109837"/>
                  <a:gd name="connsiteX21" fmla="*/ 21513 w 60608"/>
                  <a:gd name="connsiteY21" fmla="*/ 87916 h 109837"/>
                  <a:gd name="connsiteX22" fmla="*/ 24953 w 60608"/>
                  <a:gd name="connsiteY22" fmla="*/ 94268 h 109837"/>
                  <a:gd name="connsiteX23" fmla="*/ 32099 w 60608"/>
                  <a:gd name="connsiteY23" fmla="*/ 96385 h 109837"/>
                  <a:gd name="connsiteX24" fmla="*/ 39378 w 60608"/>
                  <a:gd name="connsiteY24" fmla="*/ 94003 h 109837"/>
                  <a:gd name="connsiteX25" fmla="*/ 42818 w 60608"/>
                  <a:gd name="connsiteY25" fmla="*/ 87386 h 109837"/>
                  <a:gd name="connsiteX26" fmla="*/ 43877 w 60608"/>
                  <a:gd name="connsiteY26" fmla="*/ 77329 h 109837"/>
                  <a:gd name="connsiteX27" fmla="*/ 43877 w 60608"/>
                  <a:gd name="connsiteY27" fmla="*/ 67271 h 109837"/>
                  <a:gd name="connsiteX28" fmla="*/ 32364 w 60608"/>
                  <a:gd name="connsiteY28" fmla="*/ 67271 h 109837"/>
                  <a:gd name="connsiteX29" fmla="*/ 32364 w 60608"/>
                  <a:gd name="connsiteY29" fmla="*/ 54964 h 109837"/>
                  <a:gd name="connsiteX30" fmla="*/ 61477 w 60608"/>
                  <a:gd name="connsiteY30" fmla="*/ 54964 h 109837"/>
                  <a:gd name="connsiteX31" fmla="*/ 61477 w 60608"/>
                  <a:gd name="connsiteY31" fmla="*/ 109354 h 109837"/>
                  <a:gd name="connsiteX32" fmla="*/ 48906 w 60608"/>
                  <a:gd name="connsiteY32" fmla="*/ 109354 h 109837"/>
                  <a:gd name="connsiteX33" fmla="*/ 47450 w 60608"/>
                  <a:gd name="connsiteY33" fmla="*/ 98767 h 109837"/>
                  <a:gd name="connsiteX34" fmla="*/ 40966 w 60608"/>
                  <a:gd name="connsiteY34" fmla="*/ 107501 h 109837"/>
                  <a:gd name="connsiteX35" fmla="*/ 29320 w 60608"/>
                  <a:gd name="connsiteY35"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608" h="109837">
                    <a:moveTo>
                      <a:pt x="29320" y="110809"/>
                    </a:moveTo>
                    <a:cubicBezTo>
                      <a:pt x="22307" y="110809"/>
                      <a:pt x="16616" y="109354"/>
                      <a:pt x="12514" y="106310"/>
                    </a:cubicBezTo>
                    <a:cubicBezTo>
                      <a:pt x="8412" y="103266"/>
                      <a:pt x="5368" y="99032"/>
                      <a:pt x="3515" y="93606"/>
                    </a:cubicBezTo>
                    <a:cubicBezTo>
                      <a:pt x="1795" y="88048"/>
                      <a:pt x="869" y="81563"/>
                      <a:pt x="869" y="74020"/>
                    </a:cubicBezTo>
                    <a:lnTo>
                      <a:pt x="869" y="38026"/>
                    </a:lnTo>
                    <a:cubicBezTo>
                      <a:pt x="869" y="30350"/>
                      <a:pt x="1795" y="23733"/>
                      <a:pt x="3515" y="18175"/>
                    </a:cubicBezTo>
                    <a:cubicBezTo>
                      <a:pt x="5236" y="12617"/>
                      <a:pt x="8412" y="8383"/>
                      <a:pt x="12779" y="5471"/>
                    </a:cubicBezTo>
                    <a:cubicBezTo>
                      <a:pt x="17278" y="2428"/>
                      <a:pt x="23498" y="972"/>
                      <a:pt x="31305" y="972"/>
                    </a:cubicBezTo>
                    <a:cubicBezTo>
                      <a:pt x="38584" y="972"/>
                      <a:pt x="44406" y="2163"/>
                      <a:pt x="48773" y="4677"/>
                    </a:cubicBezTo>
                    <a:cubicBezTo>
                      <a:pt x="53140" y="7192"/>
                      <a:pt x="56184" y="10765"/>
                      <a:pt x="58037" y="15396"/>
                    </a:cubicBezTo>
                    <a:cubicBezTo>
                      <a:pt x="60022" y="20028"/>
                      <a:pt x="60948" y="25586"/>
                      <a:pt x="60948" y="32203"/>
                    </a:cubicBezTo>
                    <a:lnTo>
                      <a:pt x="60948" y="37761"/>
                    </a:lnTo>
                    <a:lnTo>
                      <a:pt x="42289" y="37761"/>
                    </a:lnTo>
                    <a:lnTo>
                      <a:pt x="42289" y="31674"/>
                    </a:lnTo>
                    <a:cubicBezTo>
                      <a:pt x="42289" y="28233"/>
                      <a:pt x="42024" y="25322"/>
                      <a:pt x="41495" y="22807"/>
                    </a:cubicBezTo>
                    <a:cubicBezTo>
                      <a:pt x="41098" y="20293"/>
                      <a:pt x="40039" y="18440"/>
                      <a:pt x="38584" y="17249"/>
                    </a:cubicBezTo>
                    <a:cubicBezTo>
                      <a:pt x="37128" y="15926"/>
                      <a:pt x="34878" y="15264"/>
                      <a:pt x="31570" y="15264"/>
                    </a:cubicBezTo>
                    <a:cubicBezTo>
                      <a:pt x="28129" y="15264"/>
                      <a:pt x="25615" y="16058"/>
                      <a:pt x="24027" y="17778"/>
                    </a:cubicBezTo>
                    <a:cubicBezTo>
                      <a:pt x="22571" y="19499"/>
                      <a:pt x="21513" y="21616"/>
                      <a:pt x="21116" y="24395"/>
                    </a:cubicBezTo>
                    <a:cubicBezTo>
                      <a:pt x="20719" y="27174"/>
                      <a:pt x="20586" y="30086"/>
                      <a:pt x="20586" y="33394"/>
                    </a:cubicBezTo>
                    <a:lnTo>
                      <a:pt x="20586" y="78255"/>
                    </a:lnTo>
                    <a:cubicBezTo>
                      <a:pt x="20586" y="81960"/>
                      <a:pt x="20851" y="85136"/>
                      <a:pt x="21513" y="87916"/>
                    </a:cubicBezTo>
                    <a:cubicBezTo>
                      <a:pt x="22174" y="90695"/>
                      <a:pt x="23233" y="92812"/>
                      <a:pt x="24953" y="94268"/>
                    </a:cubicBezTo>
                    <a:cubicBezTo>
                      <a:pt x="26674" y="95723"/>
                      <a:pt x="29056" y="96385"/>
                      <a:pt x="32099" y="96385"/>
                    </a:cubicBezTo>
                    <a:cubicBezTo>
                      <a:pt x="35275" y="96385"/>
                      <a:pt x="37657" y="95591"/>
                      <a:pt x="39378" y="94003"/>
                    </a:cubicBezTo>
                    <a:cubicBezTo>
                      <a:pt x="41098" y="92415"/>
                      <a:pt x="42157" y="90165"/>
                      <a:pt x="42818" y="87386"/>
                    </a:cubicBezTo>
                    <a:cubicBezTo>
                      <a:pt x="43480" y="84607"/>
                      <a:pt x="43877" y="81166"/>
                      <a:pt x="43877" y="77329"/>
                    </a:cubicBezTo>
                    <a:lnTo>
                      <a:pt x="43877" y="67271"/>
                    </a:lnTo>
                    <a:lnTo>
                      <a:pt x="32364" y="67271"/>
                    </a:lnTo>
                    <a:lnTo>
                      <a:pt x="32364" y="54964"/>
                    </a:lnTo>
                    <a:lnTo>
                      <a:pt x="61477" y="54964"/>
                    </a:lnTo>
                    <a:lnTo>
                      <a:pt x="61477" y="109354"/>
                    </a:lnTo>
                    <a:lnTo>
                      <a:pt x="48906" y="109354"/>
                    </a:lnTo>
                    <a:lnTo>
                      <a:pt x="47450" y="98767"/>
                    </a:lnTo>
                    <a:cubicBezTo>
                      <a:pt x="45994" y="102340"/>
                      <a:pt x="43877" y="105251"/>
                      <a:pt x="40966" y="107501"/>
                    </a:cubicBezTo>
                    <a:cubicBezTo>
                      <a:pt x="38187" y="109751"/>
                      <a:pt x="34217" y="110809"/>
                      <a:pt x="29320"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2" name="Freeform: Shape 321">
                <a:extLst>
                  <a:ext uri="{FF2B5EF4-FFF2-40B4-BE49-F238E27FC236}">
                    <a16:creationId xmlns:a16="http://schemas.microsoft.com/office/drawing/2014/main" id="{7385C38C-34F7-5D64-4882-59138F06733C}"/>
                  </a:ext>
                </a:extLst>
              </p:cNvPr>
              <p:cNvSpPr/>
              <p:nvPr/>
            </p:nvSpPr>
            <p:spPr>
              <a:xfrm>
                <a:off x="5905477" y="3163638"/>
                <a:ext cx="61138" cy="107190"/>
              </a:xfrm>
              <a:custGeom>
                <a:avLst/>
                <a:gdLst>
                  <a:gd name="connsiteX0" fmla="*/ 889 w 61138"/>
                  <a:gd name="connsiteY0" fmla="*/ 108163 h 107190"/>
                  <a:gd name="connsiteX1" fmla="*/ 889 w 61138"/>
                  <a:gd name="connsiteY1" fmla="*/ 972 h 107190"/>
                  <a:gd name="connsiteX2" fmla="*/ 26561 w 61138"/>
                  <a:gd name="connsiteY2" fmla="*/ 972 h 107190"/>
                  <a:gd name="connsiteX3" fmla="*/ 44823 w 61138"/>
                  <a:gd name="connsiteY3" fmla="*/ 3619 h 107190"/>
                  <a:gd name="connsiteX4" fmla="*/ 56204 w 61138"/>
                  <a:gd name="connsiteY4" fmla="*/ 12353 h 107190"/>
                  <a:gd name="connsiteX5" fmla="*/ 60174 w 61138"/>
                  <a:gd name="connsiteY5" fmla="*/ 29291 h 107190"/>
                  <a:gd name="connsiteX6" fmla="*/ 58983 w 61138"/>
                  <a:gd name="connsiteY6" fmla="*/ 40937 h 107190"/>
                  <a:gd name="connsiteX7" fmla="*/ 54881 w 61138"/>
                  <a:gd name="connsiteY7" fmla="*/ 49803 h 107190"/>
                  <a:gd name="connsiteX8" fmla="*/ 47073 w 61138"/>
                  <a:gd name="connsiteY8" fmla="*/ 55361 h 107190"/>
                  <a:gd name="connsiteX9" fmla="*/ 62027 w 61138"/>
                  <a:gd name="connsiteY9" fmla="*/ 108163 h 107190"/>
                  <a:gd name="connsiteX10" fmla="*/ 42441 w 61138"/>
                  <a:gd name="connsiteY10" fmla="*/ 108163 h 107190"/>
                  <a:gd name="connsiteX11" fmla="*/ 29473 w 61138"/>
                  <a:gd name="connsiteY11" fmla="*/ 59067 h 107190"/>
                  <a:gd name="connsiteX12" fmla="*/ 20474 w 61138"/>
                  <a:gd name="connsiteY12" fmla="*/ 59067 h 107190"/>
                  <a:gd name="connsiteX13" fmla="*/ 20474 w 61138"/>
                  <a:gd name="connsiteY13" fmla="*/ 108163 h 107190"/>
                  <a:gd name="connsiteX14" fmla="*/ 889 w 61138"/>
                  <a:gd name="connsiteY14" fmla="*/ 108163 h 107190"/>
                  <a:gd name="connsiteX15" fmla="*/ 20474 w 61138"/>
                  <a:gd name="connsiteY15" fmla="*/ 46760 h 107190"/>
                  <a:gd name="connsiteX16" fmla="*/ 26561 w 61138"/>
                  <a:gd name="connsiteY16" fmla="*/ 46760 h 107190"/>
                  <a:gd name="connsiteX17" fmla="*/ 35560 w 61138"/>
                  <a:gd name="connsiteY17" fmla="*/ 45172 h 107190"/>
                  <a:gd name="connsiteX18" fmla="*/ 40456 w 61138"/>
                  <a:gd name="connsiteY18" fmla="*/ 39878 h 107190"/>
                  <a:gd name="connsiteX19" fmla="*/ 41912 w 61138"/>
                  <a:gd name="connsiteY19" fmla="*/ 30482 h 107190"/>
                  <a:gd name="connsiteX20" fmla="*/ 38868 w 61138"/>
                  <a:gd name="connsiteY20" fmla="*/ 18440 h 107190"/>
                  <a:gd name="connsiteX21" fmla="*/ 27620 w 61138"/>
                  <a:gd name="connsiteY21" fmla="*/ 14338 h 107190"/>
                  <a:gd name="connsiteX22" fmla="*/ 20474 w 61138"/>
                  <a:gd name="connsiteY22" fmla="*/ 14338 h 107190"/>
                  <a:gd name="connsiteX23" fmla="*/ 20474 w 61138"/>
                  <a:gd name="connsiteY23" fmla="*/ 46760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889" y="108163"/>
                    </a:moveTo>
                    <a:lnTo>
                      <a:pt x="889" y="972"/>
                    </a:lnTo>
                    <a:lnTo>
                      <a:pt x="26561" y="972"/>
                    </a:lnTo>
                    <a:cubicBezTo>
                      <a:pt x="33840" y="972"/>
                      <a:pt x="39927" y="1898"/>
                      <a:pt x="44823" y="3619"/>
                    </a:cubicBezTo>
                    <a:cubicBezTo>
                      <a:pt x="49852" y="5339"/>
                      <a:pt x="53690" y="8250"/>
                      <a:pt x="56204" y="12353"/>
                    </a:cubicBezTo>
                    <a:cubicBezTo>
                      <a:pt x="58851" y="16455"/>
                      <a:pt x="60174" y="22145"/>
                      <a:pt x="60174" y="29291"/>
                    </a:cubicBezTo>
                    <a:cubicBezTo>
                      <a:pt x="60174" y="33659"/>
                      <a:pt x="59777" y="37496"/>
                      <a:pt x="58983" y="40937"/>
                    </a:cubicBezTo>
                    <a:cubicBezTo>
                      <a:pt x="58189" y="44378"/>
                      <a:pt x="56866" y="47289"/>
                      <a:pt x="54881" y="49803"/>
                    </a:cubicBezTo>
                    <a:cubicBezTo>
                      <a:pt x="53028" y="52185"/>
                      <a:pt x="50381" y="54038"/>
                      <a:pt x="47073" y="55361"/>
                    </a:cubicBezTo>
                    <a:lnTo>
                      <a:pt x="62027" y="108163"/>
                    </a:lnTo>
                    <a:lnTo>
                      <a:pt x="42441" y="108163"/>
                    </a:lnTo>
                    <a:lnTo>
                      <a:pt x="29473" y="59067"/>
                    </a:lnTo>
                    <a:lnTo>
                      <a:pt x="20474" y="59067"/>
                    </a:lnTo>
                    <a:lnTo>
                      <a:pt x="20474" y="108163"/>
                    </a:lnTo>
                    <a:lnTo>
                      <a:pt x="889" y="108163"/>
                    </a:lnTo>
                    <a:close/>
                    <a:moveTo>
                      <a:pt x="20474" y="46760"/>
                    </a:moveTo>
                    <a:lnTo>
                      <a:pt x="26561" y="46760"/>
                    </a:lnTo>
                    <a:cubicBezTo>
                      <a:pt x="30399" y="46760"/>
                      <a:pt x="33310" y="46230"/>
                      <a:pt x="35560" y="45172"/>
                    </a:cubicBezTo>
                    <a:cubicBezTo>
                      <a:pt x="37810" y="43981"/>
                      <a:pt x="39530" y="42260"/>
                      <a:pt x="40456" y="39878"/>
                    </a:cubicBezTo>
                    <a:cubicBezTo>
                      <a:pt x="41383" y="37364"/>
                      <a:pt x="41912" y="34320"/>
                      <a:pt x="41912" y="30482"/>
                    </a:cubicBezTo>
                    <a:cubicBezTo>
                      <a:pt x="41912" y="25057"/>
                      <a:pt x="40853" y="21087"/>
                      <a:pt x="38868" y="18440"/>
                    </a:cubicBezTo>
                    <a:cubicBezTo>
                      <a:pt x="36883" y="15661"/>
                      <a:pt x="33178" y="14338"/>
                      <a:pt x="27620" y="14338"/>
                    </a:cubicBezTo>
                    <a:lnTo>
                      <a:pt x="20474" y="14338"/>
                    </a:lnTo>
                    <a:lnTo>
                      <a:pt x="20474" y="46760"/>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3" name="Freeform: Shape 322">
                <a:extLst>
                  <a:ext uri="{FF2B5EF4-FFF2-40B4-BE49-F238E27FC236}">
                    <a16:creationId xmlns:a16="http://schemas.microsoft.com/office/drawing/2014/main" id="{073D5596-3AC4-EC6D-2F70-A24B387F95B0}"/>
                  </a:ext>
                </a:extLst>
              </p:cNvPr>
              <p:cNvSpPr/>
              <p:nvPr/>
            </p:nvSpPr>
            <p:spPr>
              <a:xfrm>
                <a:off x="5974953" y="3162447"/>
                <a:ext cx="61667" cy="109837"/>
              </a:xfrm>
              <a:custGeom>
                <a:avLst/>
                <a:gdLst>
                  <a:gd name="connsiteX0" fmla="*/ 31609 w 61667"/>
                  <a:gd name="connsiteY0" fmla="*/ 110809 h 109837"/>
                  <a:gd name="connsiteX1" fmla="*/ 13480 w 61667"/>
                  <a:gd name="connsiteY1" fmla="*/ 106575 h 109837"/>
                  <a:gd name="connsiteX2" fmla="*/ 3819 w 61667"/>
                  <a:gd name="connsiteY2" fmla="*/ 94400 h 109837"/>
                  <a:gd name="connsiteX3" fmla="*/ 908 w 61667"/>
                  <a:gd name="connsiteY3" fmla="*/ 75608 h 109837"/>
                  <a:gd name="connsiteX4" fmla="*/ 908 w 61667"/>
                  <a:gd name="connsiteY4" fmla="*/ 35511 h 109837"/>
                  <a:gd name="connsiteX5" fmla="*/ 3819 w 61667"/>
                  <a:gd name="connsiteY5" fmla="*/ 16984 h 109837"/>
                  <a:gd name="connsiteX6" fmla="*/ 13480 w 61667"/>
                  <a:gd name="connsiteY6" fmla="*/ 5074 h 109837"/>
                  <a:gd name="connsiteX7" fmla="*/ 31609 w 61667"/>
                  <a:gd name="connsiteY7" fmla="*/ 972 h 109837"/>
                  <a:gd name="connsiteX8" fmla="*/ 49871 w 61667"/>
                  <a:gd name="connsiteY8" fmla="*/ 5074 h 109837"/>
                  <a:gd name="connsiteX9" fmla="*/ 59532 w 61667"/>
                  <a:gd name="connsiteY9" fmla="*/ 16984 h 109837"/>
                  <a:gd name="connsiteX10" fmla="*/ 62575 w 61667"/>
                  <a:gd name="connsiteY10" fmla="*/ 35511 h 109837"/>
                  <a:gd name="connsiteX11" fmla="*/ 62575 w 61667"/>
                  <a:gd name="connsiteY11" fmla="*/ 75741 h 109837"/>
                  <a:gd name="connsiteX12" fmla="*/ 59532 w 61667"/>
                  <a:gd name="connsiteY12" fmla="*/ 94400 h 109837"/>
                  <a:gd name="connsiteX13" fmla="*/ 49871 w 61667"/>
                  <a:gd name="connsiteY13" fmla="*/ 106575 h 109837"/>
                  <a:gd name="connsiteX14" fmla="*/ 31609 w 61667"/>
                  <a:gd name="connsiteY14" fmla="*/ 110809 h 109837"/>
                  <a:gd name="connsiteX15" fmla="*/ 31609 w 61667"/>
                  <a:gd name="connsiteY15" fmla="*/ 96385 h 109837"/>
                  <a:gd name="connsiteX16" fmla="*/ 38755 w 61667"/>
                  <a:gd name="connsiteY16" fmla="*/ 94268 h 109837"/>
                  <a:gd name="connsiteX17" fmla="*/ 41931 w 61667"/>
                  <a:gd name="connsiteY17" fmla="*/ 88445 h 109837"/>
                  <a:gd name="connsiteX18" fmla="*/ 42725 w 61667"/>
                  <a:gd name="connsiteY18" fmla="*/ 80372 h 109837"/>
                  <a:gd name="connsiteX19" fmla="*/ 42725 w 61667"/>
                  <a:gd name="connsiteY19" fmla="*/ 31012 h 109837"/>
                  <a:gd name="connsiteX20" fmla="*/ 41931 w 61667"/>
                  <a:gd name="connsiteY20" fmla="*/ 22939 h 109837"/>
                  <a:gd name="connsiteX21" fmla="*/ 38755 w 61667"/>
                  <a:gd name="connsiteY21" fmla="*/ 17381 h 109837"/>
                  <a:gd name="connsiteX22" fmla="*/ 31609 w 61667"/>
                  <a:gd name="connsiteY22" fmla="*/ 15264 h 109837"/>
                  <a:gd name="connsiteX23" fmla="*/ 24596 w 61667"/>
                  <a:gd name="connsiteY23" fmla="*/ 17381 h 109837"/>
                  <a:gd name="connsiteX24" fmla="*/ 21420 w 61667"/>
                  <a:gd name="connsiteY24" fmla="*/ 22939 h 109837"/>
                  <a:gd name="connsiteX25" fmla="*/ 20626 w 61667"/>
                  <a:gd name="connsiteY25" fmla="*/ 31012 h 109837"/>
                  <a:gd name="connsiteX26" fmla="*/ 20626 w 61667"/>
                  <a:gd name="connsiteY26" fmla="*/ 80372 h 109837"/>
                  <a:gd name="connsiteX27" fmla="*/ 21287 w 61667"/>
                  <a:gd name="connsiteY27" fmla="*/ 88445 h 109837"/>
                  <a:gd name="connsiteX28" fmla="*/ 24463 w 61667"/>
                  <a:gd name="connsiteY28" fmla="*/ 94268 h 109837"/>
                  <a:gd name="connsiteX29" fmla="*/ 31609 w 61667"/>
                  <a:gd name="connsiteY29" fmla="*/ 96385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1609" y="110809"/>
                    </a:moveTo>
                    <a:cubicBezTo>
                      <a:pt x="24066" y="110809"/>
                      <a:pt x="17979" y="109354"/>
                      <a:pt x="13480" y="106575"/>
                    </a:cubicBezTo>
                    <a:cubicBezTo>
                      <a:pt x="8980" y="103796"/>
                      <a:pt x="5804" y="99693"/>
                      <a:pt x="3819" y="94400"/>
                    </a:cubicBezTo>
                    <a:cubicBezTo>
                      <a:pt x="1834" y="89107"/>
                      <a:pt x="908" y="82887"/>
                      <a:pt x="908" y="75608"/>
                    </a:cubicBezTo>
                    <a:lnTo>
                      <a:pt x="908" y="35511"/>
                    </a:lnTo>
                    <a:cubicBezTo>
                      <a:pt x="908" y="28233"/>
                      <a:pt x="1834" y="22145"/>
                      <a:pt x="3819" y="16984"/>
                    </a:cubicBezTo>
                    <a:cubicBezTo>
                      <a:pt x="5804" y="11823"/>
                      <a:pt x="8980" y="7853"/>
                      <a:pt x="13480" y="5074"/>
                    </a:cubicBezTo>
                    <a:cubicBezTo>
                      <a:pt x="17979" y="2295"/>
                      <a:pt x="24066" y="972"/>
                      <a:pt x="31609" y="972"/>
                    </a:cubicBezTo>
                    <a:cubicBezTo>
                      <a:pt x="39417" y="972"/>
                      <a:pt x="45504" y="2295"/>
                      <a:pt x="49871" y="5074"/>
                    </a:cubicBezTo>
                    <a:cubicBezTo>
                      <a:pt x="54371" y="7853"/>
                      <a:pt x="57547" y="11823"/>
                      <a:pt x="59532" y="16984"/>
                    </a:cubicBezTo>
                    <a:cubicBezTo>
                      <a:pt x="61517" y="22145"/>
                      <a:pt x="62575" y="28233"/>
                      <a:pt x="62575" y="35511"/>
                    </a:cubicBezTo>
                    <a:lnTo>
                      <a:pt x="62575" y="75741"/>
                    </a:lnTo>
                    <a:cubicBezTo>
                      <a:pt x="62575" y="82887"/>
                      <a:pt x="61517" y="89107"/>
                      <a:pt x="59532" y="94400"/>
                    </a:cubicBezTo>
                    <a:cubicBezTo>
                      <a:pt x="57547" y="99561"/>
                      <a:pt x="54371" y="103663"/>
                      <a:pt x="49871" y="106575"/>
                    </a:cubicBezTo>
                    <a:cubicBezTo>
                      <a:pt x="45504" y="109354"/>
                      <a:pt x="39417" y="110809"/>
                      <a:pt x="31609" y="110809"/>
                    </a:cubicBezTo>
                    <a:close/>
                    <a:moveTo>
                      <a:pt x="31609" y="96385"/>
                    </a:moveTo>
                    <a:cubicBezTo>
                      <a:pt x="34918" y="96385"/>
                      <a:pt x="37300" y="95723"/>
                      <a:pt x="38755" y="94268"/>
                    </a:cubicBezTo>
                    <a:cubicBezTo>
                      <a:pt x="40343" y="92812"/>
                      <a:pt x="41402" y="90959"/>
                      <a:pt x="41931" y="88445"/>
                    </a:cubicBezTo>
                    <a:cubicBezTo>
                      <a:pt x="42461" y="85930"/>
                      <a:pt x="42725" y="83284"/>
                      <a:pt x="42725" y="80372"/>
                    </a:cubicBezTo>
                    <a:lnTo>
                      <a:pt x="42725" y="31012"/>
                    </a:lnTo>
                    <a:cubicBezTo>
                      <a:pt x="42725" y="27968"/>
                      <a:pt x="42461" y="25322"/>
                      <a:pt x="41931" y="22939"/>
                    </a:cubicBezTo>
                    <a:cubicBezTo>
                      <a:pt x="41402" y="20557"/>
                      <a:pt x="40343" y="18705"/>
                      <a:pt x="38755" y="17381"/>
                    </a:cubicBezTo>
                    <a:cubicBezTo>
                      <a:pt x="37300" y="15926"/>
                      <a:pt x="34918" y="15264"/>
                      <a:pt x="31609" y="15264"/>
                    </a:cubicBezTo>
                    <a:cubicBezTo>
                      <a:pt x="28566" y="15264"/>
                      <a:pt x="26184" y="15926"/>
                      <a:pt x="24596" y="17381"/>
                    </a:cubicBezTo>
                    <a:cubicBezTo>
                      <a:pt x="23008" y="18705"/>
                      <a:pt x="21949" y="20557"/>
                      <a:pt x="21420" y="22939"/>
                    </a:cubicBezTo>
                    <a:cubicBezTo>
                      <a:pt x="20890" y="25322"/>
                      <a:pt x="20626" y="27968"/>
                      <a:pt x="20626" y="31012"/>
                    </a:cubicBezTo>
                    <a:lnTo>
                      <a:pt x="20626" y="80372"/>
                    </a:lnTo>
                    <a:cubicBezTo>
                      <a:pt x="20626" y="83284"/>
                      <a:pt x="20890" y="85930"/>
                      <a:pt x="21287" y="88445"/>
                    </a:cubicBezTo>
                    <a:cubicBezTo>
                      <a:pt x="21817" y="90959"/>
                      <a:pt x="22875" y="92812"/>
                      <a:pt x="24463" y="94268"/>
                    </a:cubicBezTo>
                    <a:cubicBezTo>
                      <a:pt x="26051" y="95723"/>
                      <a:pt x="28433" y="96385"/>
                      <a:pt x="31609" y="96385"/>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4" name="Freeform: Shape 323">
                <a:extLst>
                  <a:ext uri="{FF2B5EF4-FFF2-40B4-BE49-F238E27FC236}">
                    <a16:creationId xmlns:a16="http://schemas.microsoft.com/office/drawing/2014/main" id="{39C05EC6-DAB3-3AC8-0BF1-9FCFF3092F3E}"/>
                  </a:ext>
                </a:extLst>
              </p:cNvPr>
              <p:cNvSpPr/>
              <p:nvPr/>
            </p:nvSpPr>
            <p:spPr>
              <a:xfrm>
                <a:off x="6044297" y="3163638"/>
                <a:ext cx="86016" cy="107190"/>
              </a:xfrm>
              <a:custGeom>
                <a:avLst/>
                <a:gdLst>
                  <a:gd name="connsiteX0" fmla="*/ 16149 w 86016"/>
                  <a:gd name="connsiteY0" fmla="*/ 108163 h 107190"/>
                  <a:gd name="connsiteX1" fmla="*/ 930 w 86016"/>
                  <a:gd name="connsiteY1" fmla="*/ 972 h 107190"/>
                  <a:gd name="connsiteX2" fmla="*/ 17340 w 86016"/>
                  <a:gd name="connsiteY2" fmla="*/ 972 h 107190"/>
                  <a:gd name="connsiteX3" fmla="*/ 26206 w 86016"/>
                  <a:gd name="connsiteY3" fmla="*/ 70447 h 107190"/>
                  <a:gd name="connsiteX4" fmla="*/ 37322 w 86016"/>
                  <a:gd name="connsiteY4" fmla="*/ 1237 h 107190"/>
                  <a:gd name="connsiteX5" fmla="*/ 50688 w 86016"/>
                  <a:gd name="connsiteY5" fmla="*/ 1237 h 107190"/>
                  <a:gd name="connsiteX6" fmla="*/ 62068 w 86016"/>
                  <a:gd name="connsiteY6" fmla="*/ 70447 h 107190"/>
                  <a:gd name="connsiteX7" fmla="*/ 70802 w 86016"/>
                  <a:gd name="connsiteY7" fmla="*/ 972 h 107190"/>
                  <a:gd name="connsiteX8" fmla="*/ 86947 w 86016"/>
                  <a:gd name="connsiteY8" fmla="*/ 972 h 107190"/>
                  <a:gd name="connsiteX9" fmla="*/ 71993 w 86016"/>
                  <a:gd name="connsiteY9" fmla="*/ 108163 h 107190"/>
                  <a:gd name="connsiteX10" fmla="*/ 56113 w 86016"/>
                  <a:gd name="connsiteY10" fmla="*/ 108163 h 107190"/>
                  <a:gd name="connsiteX11" fmla="*/ 44203 w 86016"/>
                  <a:gd name="connsiteY11" fmla="*/ 36305 h 107190"/>
                  <a:gd name="connsiteX12" fmla="*/ 32426 w 86016"/>
                  <a:gd name="connsiteY12" fmla="*/ 108163 h 107190"/>
                  <a:gd name="connsiteX13" fmla="*/ 16149 w 86016"/>
                  <a:gd name="connsiteY13"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016" h="107190">
                    <a:moveTo>
                      <a:pt x="16149" y="108163"/>
                    </a:moveTo>
                    <a:lnTo>
                      <a:pt x="930" y="972"/>
                    </a:lnTo>
                    <a:lnTo>
                      <a:pt x="17340" y="972"/>
                    </a:lnTo>
                    <a:lnTo>
                      <a:pt x="26206" y="70447"/>
                    </a:lnTo>
                    <a:lnTo>
                      <a:pt x="37322" y="1237"/>
                    </a:lnTo>
                    <a:lnTo>
                      <a:pt x="50688" y="1237"/>
                    </a:lnTo>
                    <a:lnTo>
                      <a:pt x="62068" y="70447"/>
                    </a:lnTo>
                    <a:lnTo>
                      <a:pt x="70802" y="972"/>
                    </a:lnTo>
                    <a:lnTo>
                      <a:pt x="86947" y="972"/>
                    </a:lnTo>
                    <a:lnTo>
                      <a:pt x="71993" y="108163"/>
                    </a:lnTo>
                    <a:lnTo>
                      <a:pt x="56113" y="108163"/>
                    </a:lnTo>
                    <a:lnTo>
                      <a:pt x="44203" y="36305"/>
                    </a:lnTo>
                    <a:lnTo>
                      <a:pt x="32426" y="108163"/>
                    </a:lnTo>
                    <a:lnTo>
                      <a:pt x="16149"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5" name="Freeform: Shape 324">
                <a:extLst>
                  <a:ext uri="{FF2B5EF4-FFF2-40B4-BE49-F238E27FC236}">
                    <a16:creationId xmlns:a16="http://schemas.microsoft.com/office/drawing/2014/main" id="{80A8C275-DEC3-BE6A-FE03-35CF8A4C445A}"/>
                  </a:ext>
                </a:extLst>
              </p:cNvPr>
              <p:cNvSpPr/>
              <p:nvPr/>
            </p:nvSpPr>
            <p:spPr>
              <a:xfrm>
                <a:off x="6133355" y="3163638"/>
                <a:ext cx="53462" cy="107190"/>
              </a:xfrm>
              <a:custGeom>
                <a:avLst/>
                <a:gdLst>
                  <a:gd name="connsiteX0" fmla="*/ 18021 w 53462"/>
                  <a:gd name="connsiteY0" fmla="*/ 108163 h 107190"/>
                  <a:gd name="connsiteX1" fmla="*/ 18021 w 53462"/>
                  <a:gd name="connsiteY1" fmla="*/ 15396 h 107190"/>
                  <a:gd name="connsiteX2" fmla="*/ 950 w 53462"/>
                  <a:gd name="connsiteY2" fmla="*/ 15396 h 107190"/>
                  <a:gd name="connsiteX3" fmla="*/ 950 w 53462"/>
                  <a:gd name="connsiteY3" fmla="*/ 972 h 107190"/>
                  <a:gd name="connsiteX4" fmla="*/ 54413 w 53462"/>
                  <a:gd name="connsiteY4" fmla="*/ 972 h 107190"/>
                  <a:gd name="connsiteX5" fmla="*/ 54413 w 53462"/>
                  <a:gd name="connsiteY5" fmla="*/ 15396 h 107190"/>
                  <a:gd name="connsiteX6" fmla="*/ 37607 w 53462"/>
                  <a:gd name="connsiteY6" fmla="*/ 15396 h 107190"/>
                  <a:gd name="connsiteX7" fmla="*/ 37607 w 53462"/>
                  <a:gd name="connsiteY7" fmla="*/ 108163 h 107190"/>
                  <a:gd name="connsiteX8" fmla="*/ 18021 w 53462"/>
                  <a:gd name="connsiteY8"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021" y="108163"/>
                    </a:moveTo>
                    <a:lnTo>
                      <a:pt x="18021" y="15396"/>
                    </a:lnTo>
                    <a:lnTo>
                      <a:pt x="950" y="15396"/>
                    </a:lnTo>
                    <a:lnTo>
                      <a:pt x="950" y="972"/>
                    </a:lnTo>
                    <a:lnTo>
                      <a:pt x="54413" y="972"/>
                    </a:lnTo>
                    <a:lnTo>
                      <a:pt x="54413" y="15396"/>
                    </a:lnTo>
                    <a:lnTo>
                      <a:pt x="37607" y="15396"/>
                    </a:lnTo>
                    <a:lnTo>
                      <a:pt x="37607" y="108163"/>
                    </a:lnTo>
                    <a:lnTo>
                      <a:pt x="18021"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6" name="Freeform: Shape 325">
                <a:extLst>
                  <a:ext uri="{FF2B5EF4-FFF2-40B4-BE49-F238E27FC236}">
                    <a16:creationId xmlns:a16="http://schemas.microsoft.com/office/drawing/2014/main" id="{FB9D3FE4-BAFB-1E8E-AAFC-DDD225B0E652}"/>
                  </a:ext>
                </a:extLst>
              </p:cNvPr>
              <p:cNvSpPr/>
              <p:nvPr/>
            </p:nvSpPr>
            <p:spPr>
              <a:xfrm>
                <a:off x="6194098" y="3163638"/>
                <a:ext cx="60873" cy="107190"/>
              </a:xfrm>
              <a:custGeom>
                <a:avLst/>
                <a:gdLst>
                  <a:gd name="connsiteX0" fmla="*/ 968 w 60873"/>
                  <a:gd name="connsiteY0" fmla="*/ 108163 h 107190"/>
                  <a:gd name="connsiteX1" fmla="*/ 968 w 60873"/>
                  <a:gd name="connsiteY1" fmla="*/ 972 h 107190"/>
                  <a:gd name="connsiteX2" fmla="*/ 20421 w 60873"/>
                  <a:gd name="connsiteY2" fmla="*/ 972 h 107190"/>
                  <a:gd name="connsiteX3" fmla="*/ 20421 w 60873"/>
                  <a:gd name="connsiteY3" fmla="*/ 45833 h 107190"/>
                  <a:gd name="connsiteX4" fmla="*/ 42388 w 60873"/>
                  <a:gd name="connsiteY4" fmla="*/ 45833 h 107190"/>
                  <a:gd name="connsiteX5" fmla="*/ 42388 w 60873"/>
                  <a:gd name="connsiteY5" fmla="*/ 972 h 107190"/>
                  <a:gd name="connsiteX6" fmla="*/ 61841 w 60873"/>
                  <a:gd name="connsiteY6" fmla="*/ 972 h 107190"/>
                  <a:gd name="connsiteX7" fmla="*/ 61841 w 60873"/>
                  <a:gd name="connsiteY7" fmla="*/ 108163 h 107190"/>
                  <a:gd name="connsiteX8" fmla="*/ 42388 w 60873"/>
                  <a:gd name="connsiteY8" fmla="*/ 108163 h 107190"/>
                  <a:gd name="connsiteX9" fmla="*/ 42388 w 60873"/>
                  <a:gd name="connsiteY9" fmla="*/ 59728 h 107190"/>
                  <a:gd name="connsiteX10" fmla="*/ 20421 w 60873"/>
                  <a:gd name="connsiteY10" fmla="*/ 59728 h 107190"/>
                  <a:gd name="connsiteX11" fmla="*/ 20421 w 60873"/>
                  <a:gd name="connsiteY11" fmla="*/ 108163 h 107190"/>
                  <a:gd name="connsiteX12" fmla="*/ 968 w 60873"/>
                  <a:gd name="connsiteY12"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73" h="107190">
                    <a:moveTo>
                      <a:pt x="968" y="108163"/>
                    </a:moveTo>
                    <a:lnTo>
                      <a:pt x="968" y="972"/>
                    </a:lnTo>
                    <a:lnTo>
                      <a:pt x="20421" y="972"/>
                    </a:lnTo>
                    <a:lnTo>
                      <a:pt x="20421" y="45833"/>
                    </a:lnTo>
                    <a:lnTo>
                      <a:pt x="42388" y="45833"/>
                    </a:lnTo>
                    <a:lnTo>
                      <a:pt x="42388" y="972"/>
                    </a:lnTo>
                    <a:lnTo>
                      <a:pt x="61841" y="972"/>
                    </a:lnTo>
                    <a:lnTo>
                      <a:pt x="61841" y="108163"/>
                    </a:lnTo>
                    <a:lnTo>
                      <a:pt x="42388" y="108163"/>
                    </a:lnTo>
                    <a:lnTo>
                      <a:pt x="42388" y="59728"/>
                    </a:lnTo>
                    <a:lnTo>
                      <a:pt x="20421" y="59728"/>
                    </a:lnTo>
                    <a:lnTo>
                      <a:pt x="20421" y="108163"/>
                    </a:lnTo>
                    <a:lnTo>
                      <a:pt x="968"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327" name="Group 326">
            <a:extLst>
              <a:ext uri="{FF2B5EF4-FFF2-40B4-BE49-F238E27FC236}">
                <a16:creationId xmlns:a16="http://schemas.microsoft.com/office/drawing/2014/main" id="{B9D8385F-15E6-76F0-0C30-FB8FFFD031D1}"/>
              </a:ext>
            </a:extLst>
          </p:cNvPr>
          <p:cNvGrpSpPr>
            <a:grpSpLocks/>
          </p:cNvGrpSpPr>
          <p:nvPr/>
        </p:nvGrpSpPr>
        <p:grpSpPr>
          <a:xfrm>
            <a:off x="9403614" y="5654461"/>
            <a:ext cx="432000" cy="432000"/>
            <a:chOff x="6557385" y="1212263"/>
            <a:chExt cx="1470982" cy="1470983"/>
          </a:xfrm>
        </p:grpSpPr>
        <p:sp>
          <p:nvSpPr>
            <p:cNvPr id="328" name="Freeform: Shape 327">
              <a:extLst>
                <a:ext uri="{FF2B5EF4-FFF2-40B4-BE49-F238E27FC236}">
                  <a16:creationId xmlns:a16="http://schemas.microsoft.com/office/drawing/2014/main" id="{0B65DD9E-DA84-3CD6-E9FB-C28DE28A6A06}"/>
                </a:ext>
              </a:extLst>
            </p:cNvPr>
            <p:cNvSpPr/>
            <p:nvPr/>
          </p:nvSpPr>
          <p:spPr>
            <a:xfrm rot="10800000" flipV="1">
              <a:off x="6557385" y="1212263"/>
              <a:ext cx="1470982" cy="1470983"/>
            </a:xfrm>
            <a:custGeom>
              <a:avLst/>
              <a:gdLst>
                <a:gd name="connsiteX0" fmla="*/ 912 w 1470982"/>
                <a:gd name="connsiteY0" fmla="*/ 208 h 1470983"/>
                <a:gd name="connsiteX1" fmla="*/ 1471894 w 1470982"/>
                <a:gd name="connsiteY1" fmla="*/ 208 h 1470983"/>
                <a:gd name="connsiteX2" fmla="*/ 1471894 w 1470982"/>
                <a:gd name="connsiteY2" fmla="*/ 1471191 h 1470983"/>
                <a:gd name="connsiteX3" fmla="*/ 912 w 1470982"/>
                <a:gd name="connsiteY3" fmla="*/ 1471191 h 1470983"/>
              </a:gdLst>
              <a:ahLst/>
              <a:cxnLst>
                <a:cxn ang="0">
                  <a:pos x="connsiteX0" y="connsiteY0"/>
                </a:cxn>
                <a:cxn ang="0">
                  <a:pos x="connsiteX1" y="connsiteY1"/>
                </a:cxn>
                <a:cxn ang="0">
                  <a:pos x="connsiteX2" y="connsiteY2"/>
                </a:cxn>
                <a:cxn ang="0">
                  <a:pos x="connsiteX3" y="connsiteY3"/>
                </a:cxn>
              </a:cxnLst>
              <a:rect l="l" t="t" r="r" b="b"/>
              <a:pathLst>
                <a:path w="1470982" h="1470983">
                  <a:moveTo>
                    <a:pt x="912" y="208"/>
                  </a:moveTo>
                  <a:lnTo>
                    <a:pt x="1471894" y="208"/>
                  </a:lnTo>
                  <a:lnTo>
                    <a:pt x="1471894" y="1471191"/>
                  </a:lnTo>
                  <a:lnTo>
                    <a:pt x="912" y="1471191"/>
                  </a:lnTo>
                  <a:close/>
                </a:path>
              </a:pathLst>
            </a:custGeom>
            <a:solidFill>
              <a:srgbClr val="2C9B48"/>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29" name="Freeform: Shape 328">
              <a:extLst>
                <a:ext uri="{FF2B5EF4-FFF2-40B4-BE49-F238E27FC236}">
                  <a16:creationId xmlns:a16="http://schemas.microsoft.com/office/drawing/2014/main" id="{BE2C8752-90C8-4D3D-9622-1F9DC5610356}"/>
                </a:ext>
              </a:extLst>
            </p:cNvPr>
            <p:cNvSpPr/>
            <p:nvPr/>
          </p:nvSpPr>
          <p:spPr>
            <a:xfrm>
              <a:off x="6673935" y="1336388"/>
              <a:ext cx="150636" cy="289145"/>
            </a:xfrm>
            <a:custGeom>
              <a:avLst/>
              <a:gdLst>
                <a:gd name="connsiteX0" fmla="*/ 18769 w 150636"/>
                <a:gd name="connsiteY0" fmla="*/ 267469 h 289145"/>
                <a:gd name="connsiteX1" fmla="*/ 1109 w 150636"/>
                <a:gd name="connsiteY1" fmla="*/ 204801 h 289145"/>
                <a:gd name="connsiteX2" fmla="*/ 1109 w 150636"/>
                <a:gd name="connsiteY2" fmla="*/ 195099 h 289145"/>
                <a:gd name="connsiteX3" fmla="*/ 54439 w 150636"/>
                <a:gd name="connsiteY3" fmla="*/ 195099 h 289145"/>
                <a:gd name="connsiteX4" fmla="*/ 54439 w 150636"/>
                <a:gd name="connsiteY4" fmla="*/ 204453 h 289145"/>
                <a:gd name="connsiteX5" fmla="*/ 59623 w 150636"/>
                <a:gd name="connsiteY5" fmla="*/ 235271 h 289145"/>
                <a:gd name="connsiteX6" fmla="*/ 77283 w 150636"/>
                <a:gd name="connsiteY6" fmla="*/ 244609 h 289145"/>
                <a:gd name="connsiteX7" fmla="*/ 94428 w 150636"/>
                <a:gd name="connsiteY7" fmla="*/ 235089 h 289145"/>
                <a:gd name="connsiteX8" fmla="*/ 98764 w 150636"/>
                <a:gd name="connsiteY8" fmla="*/ 204104 h 289145"/>
                <a:gd name="connsiteX9" fmla="*/ 92185 w 150636"/>
                <a:gd name="connsiteY9" fmla="*/ 170693 h 289145"/>
                <a:gd name="connsiteX10" fmla="*/ 67945 w 150636"/>
                <a:gd name="connsiteY10" fmla="*/ 159430 h 289145"/>
                <a:gd name="connsiteX11" fmla="*/ 58243 w 150636"/>
                <a:gd name="connsiteY11" fmla="*/ 159081 h 289145"/>
                <a:gd name="connsiteX12" fmla="*/ 58243 w 150636"/>
                <a:gd name="connsiteY12" fmla="*/ 119956 h 289145"/>
                <a:gd name="connsiteX13" fmla="*/ 66899 w 150636"/>
                <a:gd name="connsiteY13" fmla="*/ 119956 h 289145"/>
                <a:gd name="connsiteX14" fmla="*/ 91836 w 150636"/>
                <a:gd name="connsiteY14" fmla="*/ 110269 h 289145"/>
                <a:gd name="connsiteX15" fmla="*/ 98764 w 150636"/>
                <a:gd name="connsiteY15" fmla="*/ 78404 h 289145"/>
                <a:gd name="connsiteX16" fmla="*/ 93746 w 150636"/>
                <a:gd name="connsiteY16" fmla="*/ 51739 h 289145"/>
                <a:gd name="connsiteX17" fmla="*/ 75904 w 150636"/>
                <a:gd name="connsiteY17" fmla="*/ 43084 h 289145"/>
                <a:gd name="connsiteX18" fmla="*/ 59289 w 150636"/>
                <a:gd name="connsiteY18" fmla="*/ 52437 h 289145"/>
                <a:gd name="connsiteX19" fmla="*/ 54439 w 150636"/>
                <a:gd name="connsiteY19" fmla="*/ 80132 h 289145"/>
                <a:gd name="connsiteX20" fmla="*/ 54439 w 150636"/>
                <a:gd name="connsiteY20" fmla="*/ 92593 h 289145"/>
                <a:gd name="connsiteX21" fmla="*/ 1109 w 150636"/>
                <a:gd name="connsiteY21" fmla="*/ 92593 h 289145"/>
                <a:gd name="connsiteX22" fmla="*/ 1109 w 150636"/>
                <a:gd name="connsiteY22" fmla="*/ 77358 h 289145"/>
                <a:gd name="connsiteX23" fmla="*/ 20679 w 150636"/>
                <a:gd name="connsiteY23" fmla="*/ 20572 h 289145"/>
                <a:gd name="connsiteX24" fmla="*/ 75904 w 150636"/>
                <a:gd name="connsiteY24" fmla="*/ 486 h 289145"/>
                <a:gd name="connsiteX25" fmla="*/ 132008 w 150636"/>
                <a:gd name="connsiteY25" fmla="*/ 19875 h 289145"/>
                <a:gd name="connsiteX26" fmla="*/ 151745 w 150636"/>
                <a:gd name="connsiteY26" fmla="*/ 75630 h 289145"/>
                <a:gd name="connsiteX27" fmla="*/ 141695 w 150636"/>
                <a:gd name="connsiteY27" fmla="*/ 116317 h 289145"/>
                <a:gd name="connsiteX28" fmla="*/ 116076 w 150636"/>
                <a:gd name="connsiteY28" fmla="*/ 136919 h 289145"/>
                <a:gd name="connsiteX29" fmla="*/ 151745 w 150636"/>
                <a:gd name="connsiteY29" fmla="*/ 203058 h 289145"/>
                <a:gd name="connsiteX30" fmla="*/ 133736 w 150636"/>
                <a:gd name="connsiteY30" fmla="*/ 266605 h 289145"/>
                <a:gd name="connsiteX31" fmla="*/ 76601 w 150636"/>
                <a:gd name="connsiteY31" fmla="*/ 289632 h 289145"/>
                <a:gd name="connsiteX32" fmla="*/ 18769 w 150636"/>
                <a:gd name="connsiteY32" fmla="*/ 267469 h 28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0636" h="289145">
                  <a:moveTo>
                    <a:pt x="18769" y="267469"/>
                  </a:moveTo>
                  <a:cubicBezTo>
                    <a:pt x="7006" y="252704"/>
                    <a:pt x="1109" y="231800"/>
                    <a:pt x="1109" y="204801"/>
                  </a:cubicBezTo>
                  <a:lnTo>
                    <a:pt x="1109" y="195099"/>
                  </a:lnTo>
                  <a:lnTo>
                    <a:pt x="54439" y="195099"/>
                  </a:lnTo>
                  <a:lnTo>
                    <a:pt x="54439" y="204453"/>
                  </a:lnTo>
                  <a:cubicBezTo>
                    <a:pt x="54666" y="218763"/>
                    <a:pt x="56394" y="229041"/>
                    <a:pt x="59623" y="235271"/>
                  </a:cubicBezTo>
                  <a:cubicBezTo>
                    <a:pt x="62867" y="241502"/>
                    <a:pt x="68749" y="244609"/>
                    <a:pt x="77283" y="244609"/>
                  </a:cubicBezTo>
                  <a:cubicBezTo>
                    <a:pt x="85833" y="244609"/>
                    <a:pt x="91548" y="241441"/>
                    <a:pt x="94428" y="235089"/>
                  </a:cubicBezTo>
                  <a:cubicBezTo>
                    <a:pt x="97324" y="228753"/>
                    <a:pt x="98764" y="218414"/>
                    <a:pt x="98764" y="204104"/>
                  </a:cubicBezTo>
                  <a:cubicBezTo>
                    <a:pt x="98764" y="189096"/>
                    <a:pt x="96566" y="177954"/>
                    <a:pt x="92185" y="170693"/>
                  </a:cubicBezTo>
                  <a:cubicBezTo>
                    <a:pt x="87789" y="163417"/>
                    <a:pt x="79709" y="159673"/>
                    <a:pt x="67945" y="159430"/>
                  </a:cubicBezTo>
                  <a:cubicBezTo>
                    <a:pt x="67248" y="159203"/>
                    <a:pt x="64019" y="159081"/>
                    <a:pt x="58243" y="159081"/>
                  </a:cubicBezTo>
                  <a:lnTo>
                    <a:pt x="58243" y="119956"/>
                  </a:lnTo>
                  <a:lnTo>
                    <a:pt x="66899" y="119956"/>
                  </a:lnTo>
                  <a:cubicBezTo>
                    <a:pt x="78905" y="119956"/>
                    <a:pt x="87213" y="116727"/>
                    <a:pt x="91836" y="110269"/>
                  </a:cubicBezTo>
                  <a:cubicBezTo>
                    <a:pt x="96445" y="103796"/>
                    <a:pt x="98764" y="93184"/>
                    <a:pt x="98764" y="78404"/>
                  </a:cubicBezTo>
                  <a:cubicBezTo>
                    <a:pt x="98764" y="66398"/>
                    <a:pt x="97081" y="57515"/>
                    <a:pt x="93746" y="51739"/>
                  </a:cubicBezTo>
                  <a:cubicBezTo>
                    <a:pt x="90396" y="45979"/>
                    <a:pt x="84438" y="43084"/>
                    <a:pt x="75904" y="43084"/>
                  </a:cubicBezTo>
                  <a:cubicBezTo>
                    <a:pt x="67824" y="43084"/>
                    <a:pt x="62276" y="46191"/>
                    <a:pt x="59289" y="52437"/>
                  </a:cubicBezTo>
                  <a:cubicBezTo>
                    <a:pt x="56288" y="58667"/>
                    <a:pt x="54666" y="67899"/>
                    <a:pt x="54439" y="80132"/>
                  </a:cubicBezTo>
                  <a:lnTo>
                    <a:pt x="54439" y="92593"/>
                  </a:lnTo>
                  <a:lnTo>
                    <a:pt x="1109" y="92593"/>
                  </a:lnTo>
                  <a:lnTo>
                    <a:pt x="1109" y="77358"/>
                  </a:lnTo>
                  <a:cubicBezTo>
                    <a:pt x="1109" y="52891"/>
                    <a:pt x="7627" y="33973"/>
                    <a:pt x="20679" y="20572"/>
                  </a:cubicBezTo>
                  <a:cubicBezTo>
                    <a:pt x="33716" y="7187"/>
                    <a:pt x="52119" y="486"/>
                    <a:pt x="75904" y="486"/>
                  </a:cubicBezTo>
                  <a:cubicBezTo>
                    <a:pt x="100143" y="486"/>
                    <a:pt x="118850" y="6959"/>
                    <a:pt x="132008" y="19875"/>
                  </a:cubicBezTo>
                  <a:cubicBezTo>
                    <a:pt x="145166" y="32821"/>
                    <a:pt x="151745" y="51391"/>
                    <a:pt x="151745" y="75630"/>
                  </a:cubicBezTo>
                  <a:cubicBezTo>
                    <a:pt x="151745" y="91790"/>
                    <a:pt x="148395" y="105357"/>
                    <a:pt x="141695" y="116317"/>
                  </a:cubicBezTo>
                  <a:cubicBezTo>
                    <a:pt x="134994" y="127293"/>
                    <a:pt x="126460" y="134160"/>
                    <a:pt x="116076" y="136919"/>
                  </a:cubicBezTo>
                  <a:cubicBezTo>
                    <a:pt x="139845" y="145696"/>
                    <a:pt x="151745" y="167737"/>
                    <a:pt x="151745" y="203058"/>
                  </a:cubicBezTo>
                  <a:cubicBezTo>
                    <a:pt x="151745" y="230072"/>
                    <a:pt x="145742" y="251249"/>
                    <a:pt x="133736" y="266605"/>
                  </a:cubicBezTo>
                  <a:cubicBezTo>
                    <a:pt x="121730" y="281961"/>
                    <a:pt x="102690" y="289632"/>
                    <a:pt x="76601" y="289632"/>
                  </a:cubicBezTo>
                  <a:cubicBezTo>
                    <a:pt x="49815" y="289632"/>
                    <a:pt x="30548" y="282249"/>
                    <a:pt x="18769" y="267469"/>
                  </a:cubicBezTo>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0" name="Freeform: Shape 329">
              <a:extLst>
                <a:ext uri="{FF2B5EF4-FFF2-40B4-BE49-F238E27FC236}">
                  <a16:creationId xmlns:a16="http://schemas.microsoft.com/office/drawing/2014/main" id="{B66C12A1-24E1-9C26-C8C6-8E2534CE2A04}"/>
                </a:ext>
              </a:extLst>
            </p:cNvPr>
            <p:cNvSpPr/>
            <p:nvPr/>
          </p:nvSpPr>
          <p:spPr>
            <a:xfrm>
              <a:off x="6797461" y="1765747"/>
              <a:ext cx="990801" cy="693093"/>
            </a:xfrm>
            <a:custGeom>
              <a:avLst/>
              <a:gdLst>
                <a:gd name="connsiteX0" fmla="*/ 992096 w 990801"/>
                <a:gd name="connsiteY0" fmla="*/ 367346 h 693093"/>
                <a:gd name="connsiteX1" fmla="*/ 970646 w 990801"/>
                <a:gd name="connsiteY1" fmla="*/ 420615 h 693093"/>
                <a:gd name="connsiteX2" fmla="*/ 970722 w 990801"/>
                <a:gd name="connsiteY2" fmla="*/ 420691 h 693093"/>
                <a:gd name="connsiteX3" fmla="*/ 867276 w 990801"/>
                <a:gd name="connsiteY3" fmla="*/ 524349 h 693093"/>
                <a:gd name="connsiteX4" fmla="*/ 763693 w 990801"/>
                <a:gd name="connsiteY4" fmla="*/ 420569 h 693093"/>
                <a:gd name="connsiteX5" fmla="*/ 742258 w 990801"/>
                <a:gd name="connsiteY5" fmla="*/ 367330 h 693093"/>
                <a:gd name="connsiteX6" fmla="*/ 810990 w 990801"/>
                <a:gd name="connsiteY6" fmla="*/ 292020 h 693093"/>
                <a:gd name="connsiteX7" fmla="*/ 867185 w 990801"/>
                <a:gd name="connsiteY7" fmla="*/ 327795 h 693093"/>
                <a:gd name="connsiteX8" fmla="*/ 925002 w 990801"/>
                <a:gd name="connsiteY8" fmla="*/ 292050 h 693093"/>
                <a:gd name="connsiteX9" fmla="*/ 992096 w 990801"/>
                <a:gd name="connsiteY9" fmla="*/ 367346 h 693093"/>
                <a:gd name="connsiteX10" fmla="*/ 551086 w 990801"/>
                <a:gd name="connsiteY10" fmla="*/ 693768 h 693093"/>
                <a:gd name="connsiteX11" fmla="*/ 550025 w 990801"/>
                <a:gd name="connsiteY11" fmla="*/ 693737 h 693093"/>
                <a:gd name="connsiteX12" fmla="*/ 534320 w 990801"/>
                <a:gd name="connsiteY12" fmla="*/ 679639 h 693093"/>
                <a:gd name="connsiteX13" fmla="*/ 481703 w 990801"/>
                <a:gd name="connsiteY13" fmla="*/ 373197 h 693093"/>
                <a:gd name="connsiteX14" fmla="*/ 401996 w 990801"/>
                <a:gd name="connsiteY14" fmla="*/ 520968 h 693093"/>
                <a:gd name="connsiteX15" fmla="*/ 384048 w 990801"/>
                <a:gd name="connsiteY15" fmla="*/ 529640 h 693093"/>
                <a:gd name="connsiteX16" fmla="*/ 370192 w 990801"/>
                <a:gd name="connsiteY16" fmla="*/ 515314 h 693093"/>
                <a:gd name="connsiteX17" fmla="*/ 336357 w 990801"/>
                <a:gd name="connsiteY17" fmla="*/ 278816 h 693093"/>
                <a:gd name="connsiteX18" fmla="*/ 274447 w 990801"/>
                <a:gd name="connsiteY18" fmla="*/ 417856 h 693093"/>
                <a:gd name="connsiteX19" fmla="*/ 258909 w 990801"/>
                <a:gd name="connsiteY19" fmla="*/ 427952 h 693093"/>
                <a:gd name="connsiteX20" fmla="*/ 18303 w 990801"/>
                <a:gd name="connsiteY20" fmla="*/ 427952 h 693093"/>
                <a:gd name="connsiteX21" fmla="*/ 1295 w 990801"/>
                <a:gd name="connsiteY21" fmla="*/ 410943 h 693093"/>
                <a:gd name="connsiteX22" fmla="*/ 18303 w 990801"/>
                <a:gd name="connsiteY22" fmla="*/ 393935 h 693093"/>
                <a:gd name="connsiteX23" fmla="*/ 247858 w 990801"/>
                <a:gd name="connsiteY23" fmla="*/ 393935 h 693093"/>
                <a:gd name="connsiteX24" fmla="*/ 329293 w 990801"/>
                <a:gd name="connsiteY24" fmla="*/ 211040 h 693093"/>
                <a:gd name="connsiteX25" fmla="*/ 347181 w 990801"/>
                <a:gd name="connsiteY25" fmla="*/ 201110 h 693093"/>
                <a:gd name="connsiteX26" fmla="*/ 361673 w 990801"/>
                <a:gd name="connsiteY26" fmla="*/ 215542 h 693093"/>
                <a:gd name="connsiteX27" fmla="*/ 396554 w 990801"/>
                <a:gd name="connsiteY27" fmla="*/ 459407 h 693093"/>
                <a:gd name="connsiteX28" fmla="*/ 475154 w 990801"/>
                <a:gd name="connsiteY28" fmla="*/ 313667 h 693093"/>
                <a:gd name="connsiteX29" fmla="*/ 492890 w 990801"/>
                <a:gd name="connsiteY29" fmla="*/ 304951 h 693093"/>
                <a:gd name="connsiteX30" fmla="*/ 506897 w 990801"/>
                <a:gd name="connsiteY30" fmla="*/ 318867 h 693093"/>
                <a:gd name="connsiteX31" fmla="*/ 555619 w 990801"/>
                <a:gd name="connsiteY31" fmla="*/ 602676 h 693093"/>
                <a:gd name="connsiteX32" fmla="*/ 733208 w 990801"/>
                <a:gd name="connsiteY32" fmla="*/ 12773 h 693093"/>
                <a:gd name="connsiteX33" fmla="*/ 748155 w 990801"/>
                <a:gd name="connsiteY33" fmla="*/ 722 h 693093"/>
                <a:gd name="connsiteX34" fmla="*/ 764815 w 990801"/>
                <a:gd name="connsiteY34" fmla="*/ 10287 h 693093"/>
                <a:gd name="connsiteX35" fmla="*/ 858256 w 990801"/>
                <a:gd name="connsiteY35" fmla="*/ 204006 h 693093"/>
                <a:gd name="connsiteX36" fmla="*/ 850328 w 990801"/>
                <a:gd name="connsiteY36" fmla="*/ 226714 h 693093"/>
                <a:gd name="connsiteX37" fmla="*/ 827619 w 990801"/>
                <a:gd name="connsiteY37" fmla="*/ 218786 h 693093"/>
                <a:gd name="connsiteX38" fmla="*/ 753173 w 990801"/>
                <a:gd name="connsiteY38" fmla="*/ 64451 h 693093"/>
                <a:gd name="connsiteX39" fmla="*/ 567367 w 990801"/>
                <a:gd name="connsiteY39" fmla="*/ 681655 h 693093"/>
                <a:gd name="connsiteX40" fmla="*/ 551086 w 990801"/>
                <a:gd name="connsiteY40" fmla="*/ 693768 h 69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90801" h="693093">
                  <a:moveTo>
                    <a:pt x="992096" y="367346"/>
                  </a:moveTo>
                  <a:cubicBezTo>
                    <a:pt x="992096" y="388144"/>
                    <a:pt x="983895" y="406987"/>
                    <a:pt x="970646" y="420615"/>
                  </a:cubicBezTo>
                  <a:lnTo>
                    <a:pt x="970722" y="420691"/>
                  </a:lnTo>
                  <a:lnTo>
                    <a:pt x="867276" y="524349"/>
                  </a:lnTo>
                  <a:lnTo>
                    <a:pt x="763693" y="420569"/>
                  </a:lnTo>
                  <a:cubicBezTo>
                    <a:pt x="750444" y="406941"/>
                    <a:pt x="742258" y="388114"/>
                    <a:pt x="742258" y="367330"/>
                  </a:cubicBezTo>
                  <a:cubicBezTo>
                    <a:pt x="742258" y="325734"/>
                    <a:pt x="770576" y="292020"/>
                    <a:pt x="810990" y="292020"/>
                  </a:cubicBezTo>
                  <a:cubicBezTo>
                    <a:pt x="831197" y="292020"/>
                    <a:pt x="853951" y="314167"/>
                    <a:pt x="867185" y="327795"/>
                  </a:cubicBezTo>
                  <a:cubicBezTo>
                    <a:pt x="880434" y="314183"/>
                    <a:pt x="904810" y="292050"/>
                    <a:pt x="925002" y="292050"/>
                  </a:cubicBezTo>
                  <a:cubicBezTo>
                    <a:pt x="965416" y="292050"/>
                    <a:pt x="992096" y="325764"/>
                    <a:pt x="992096" y="367346"/>
                  </a:cubicBezTo>
                  <a:close/>
                  <a:moveTo>
                    <a:pt x="551086" y="693768"/>
                  </a:moveTo>
                  <a:cubicBezTo>
                    <a:pt x="550738" y="693768"/>
                    <a:pt x="550389" y="693752"/>
                    <a:pt x="550025" y="693737"/>
                  </a:cubicBezTo>
                  <a:cubicBezTo>
                    <a:pt x="542158" y="693252"/>
                    <a:pt x="535654" y="687416"/>
                    <a:pt x="534320" y="679639"/>
                  </a:cubicBezTo>
                  <a:lnTo>
                    <a:pt x="481703" y="373197"/>
                  </a:lnTo>
                  <a:lnTo>
                    <a:pt x="401996" y="520968"/>
                  </a:lnTo>
                  <a:cubicBezTo>
                    <a:pt x="398510" y="527441"/>
                    <a:pt x="391218" y="530928"/>
                    <a:pt x="384048" y="529640"/>
                  </a:cubicBezTo>
                  <a:cubicBezTo>
                    <a:pt x="376817" y="528351"/>
                    <a:pt x="371238" y="522575"/>
                    <a:pt x="370192" y="515314"/>
                  </a:cubicBezTo>
                  <a:lnTo>
                    <a:pt x="336357" y="278816"/>
                  </a:lnTo>
                  <a:lnTo>
                    <a:pt x="274447" y="417856"/>
                  </a:lnTo>
                  <a:cubicBezTo>
                    <a:pt x="271719" y="423995"/>
                    <a:pt x="265625" y="427952"/>
                    <a:pt x="258909" y="427952"/>
                  </a:cubicBezTo>
                  <a:lnTo>
                    <a:pt x="18303" y="427952"/>
                  </a:lnTo>
                  <a:cubicBezTo>
                    <a:pt x="8904" y="427952"/>
                    <a:pt x="1295" y="420327"/>
                    <a:pt x="1295" y="410943"/>
                  </a:cubicBezTo>
                  <a:cubicBezTo>
                    <a:pt x="1295" y="401545"/>
                    <a:pt x="8904" y="393935"/>
                    <a:pt x="18303" y="393935"/>
                  </a:cubicBezTo>
                  <a:lnTo>
                    <a:pt x="247858" y="393935"/>
                  </a:lnTo>
                  <a:lnTo>
                    <a:pt x="329293" y="211040"/>
                  </a:lnTo>
                  <a:cubicBezTo>
                    <a:pt x="332370" y="204112"/>
                    <a:pt x="339662" y="200064"/>
                    <a:pt x="347181" y="201110"/>
                  </a:cubicBezTo>
                  <a:cubicBezTo>
                    <a:pt x="354684" y="202156"/>
                    <a:pt x="360597" y="208038"/>
                    <a:pt x="361673" y="215542"/>
                  </a:cubicBezTo>
                  <a:lnTo>
                    <a:pt x="396554" y="459407"/>
                  </a:lnTo>
                  <a:lnTo>
                    <a:pt x="475154" y="313667"/>
                  </a:lnTo>
                  <a:cubicBezTo>
                    <a:pt x="478595" y="307255"/>
                    <a:pt x="485720" y="303768"/>
                    <a:pt x="492890" y="304951"/>
                  </a:cubicBezTo>
                  <a:cubicBezTo>
                    <a:pt x="500045" y="306118"/>
                    <a:pt x="505670" y="311712"/>
                    <a:pt x="506897" y="318867"/>
                  </a:cubicBezTo>
                  <a:lnTo>
                    <a:pt x="555619" y="602676"/>
                  </a:lnTo>
                  <a:lnTo>
                    <a:pt x="733208" y="12773"/>
                  </a:lnTo>
                  <a:cubicBezTo>
                    <a:pt x="735224" y="6058"/>
                    <a:pt x="741167" y="1267"/>
                    <a:pt x="748155" y="722"/>
                  </a:cubicBezTo>
                  <a:cubicBezTo>
                    <a:pt x="755159" y="206"/>
                    <a:pt x="761768" y="3966"/>
                    <a:pt x="764815" y="10287"/>
                  </a:cubicBezTo>
                  <a:lnTo>
                    <a:pt x="858256" y="204006"/>
                  </a:lnTo>
                  <a:cubicBezTo>
                    <a:pt x="862334" y="212465"/>
                    <a:pt x="858787" y="222636"/>
                    <a:pt x="850328" y="226714"/>
                  </a:cubicBezTo>
                  <a:cubicBezTo>
                    <a:pt x="841869" y="230792"/>
                    <a:pt x="831697" y="227245"/>
                    <a:pt x="827619" y="218786"/>
                  </a:cubicBezTo>
                  <a:lnTo>
                    <a:pt x="753173" y="64451"/>
                  </a:lnTo>
                  <a:lnTo>
                    <a:pt x="567367" y="681655"/>
                  </a:lnTo>
                  <a:cubicBezTo>
                    <a:pt x="565199" y="688886"/>
                    <a:pt x="558545" y="693768"/>
                    <a:pt x="551086" y="693768"/>
                  </a:cubicBez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331" name="Graphic 82">
              <a:extLst>
                <a:ext uri="{FF2B5EF4-FFF2-40B4-BE49-F238E27FC236}">
                  <a16:creationId xmlns:a16="http://schemas.microsoft.com/office/drawing/2014/main" id="{50E5BD69-CC6E-F3FD-DBCF-636BF3F6E055}"/>
                </a:ext>
              </a:extLst>
            </p:cNvPr>
            <p:cNvGrpSpPr/>
            <p:nvPr/>
          </p:nvGrpSpPr>
          <p:grpSpPr>
            <a:xfrm>
              <a:off x="6938856" y="1338860"/>
              <a:ext cx="849724" cy="285013"/>
              <a:chOff x="6938856" y="1338860"/>
              <a:chExt cx="849724" cy="285013"/>
            </a:xfrm>
            <a:solidFill>
              <a:srgbClr val="FFFFFF"/>
            </a:solidFill>
          </p:grpSpPr>
          <p:sp>
            <p:nvSpPr>
              <p:cNvPr id="332" name="Freeform: Shape 331">
                <a:extLst>
                  <a:ext uri="{FF2B5EF4-FFF2-40B4-BE49-F238E27FC236}">
                    <a16:creationId xmlns:a16="http://schemas.microsoft.com/office/drawing/2014/main" id="{2AA0A724-CCFD-9F42-A85A-B24CB54B9279}"/>
                  </a:ext>
                </a:extLst>
              </p:cNvPr>
              <p:cNvSpPr/>
              <p:nvPr/>
            </p:nvSpPr>
            <p:spPr>
              <a:xfrm>
                <a:off x="6942694" y="1338860"/>
                <a:ext cx="60608" cy="109837"/>
              </a:xfrm>
              <a:custGeom>
                <a:avLst/>
                <a:gdLst>
                  <a:gd name="connsiteX0" fmla="*/ 29625 w 60608"/>
                  <a:gd name="connsiteY0" fmla="*/ 110308 h 109837"/>
                  <a:gd name="connsiteX1" fmla="*/ 12819 w 60608"/>
                  <a:gd name="connsiteY1" fmla="*/ 105809 h 109837"/>
                  <a:gd name="connsiteX2" fmla="*/ 3820 w 60608"/>
                  <a:gd name="connsiteY2" fmla="*/ 93105 h 109837"/>
                  <a:gd name="connsiteX3" fmla="*/ 1174 w 60608"/>
                  <a:gd name="connsiteY3" fmla="*/ 73519 h 109837"/>
                  <a:gd name="connsiteX4" fmla="*/ 1174 w 60608"/>
                  <a:gd name="connsiteY4" fmla="*/ 37524 h 109837"/>
                  <a:gd name="connsiteX5" fmla="*/ 3820 w 60608"/>
                  <a:gd name="connsiteY5" fmla="*/ 17674 h 109837"/>
                  <a:gd name="connsiteX6" fmla="*/ 13084 w 60608"/>
                  <a:gd name="connsiteY6" fmla="*/ 4970 h 109837"/>
                  <a:gd name="connsiteX7" fmla="*/ 31610 w 60608"/>
                  <a:gd name="connsiteY7" fmla="*/ 471 h 109837"/>
                  <a:gd name="connsiteX8" fmla="*/ 49078 w 60608"/>
                  <a:gd name="connsiteY8" fmla="*/ 4176 h 109837"/>
                  <a:gd name="connsiteX9" fmla="*/ 58342 w 60608"/>
                  <a:gd name="connsiteY9" fmla="*/ 14895 h 109837"/>
                  <a:gd name="connsiteX10" fmla="*/ 61253 w 60608"/>
                  <a:gd name="connsiteY10" fmla="*/ 31702 h 109837"/>
                  <a:gd name="connsiteX11" fmla="*/ 61253 w 60608"/>
                  <a:gd name="connsiteY11" fmla="*/ 37260 h 109837"/>
                  <a:gd name="connsiteX12" fmla="*/ 42594 w 60608"/>
                  <a:gd name="connsiteY12" fmla="*/ 37260 h 109837"/>
                  <a:gd name="connsiteX13" fmla="*/ 42594 w 60608"/>
                  <a:gd name="connsiteY13" fmla="*/ 31172 h 109837"/>
                  <a:gd name="connsiteX14" fmla="*/ 41800 w 60608"/>
                  <a:gd name="connsiteY14" fmla="*/ 22306 h 109837"/>
                  <a:gd name="connsiteX15" fmla="*/ 38889 w 60608"/>
                  <a:gd name="connsiteY15" fmla="*/ 16748 h 109837"/>
                  <a:gd name="connsiteX16" fmla="*/ 31875 w 60608"/>
                  <a:gd name="connsiteY16" fmla="*/ 14763 h 109837"/>
                  <a:gd name="connsiteX17" fmla="*/ 24332 w 60608"/>
                  <a:gd name="connsiteY17" fmla="*/ 17277 h 109837"/>
                  <a:gd name="connsiteX18" fmla="*/ 21421 w 60608"/>
                  <a:gd name="connsiteY18" fmla="*/ 23894 h 109837"/>
                  <a:gd name="connsiteX19" fmla="*/ 20891 w 60608"/>
                  <a:gd name="connsiteY19" fmla="*/ 32893 h 109837"/>
                  <a:gd name="connsiteX20" fmla="*/ 20891 w 60608"/>
                  <a:gd name="connsiteY20" fmla="*/ 77754 h 109837"/>
                  <a:gd name="connsiteX21" fmla="*/ 21818 w 60608"/>
                  <a:gd name="connsiteY21" fmla="*/ 87414 h 109837"/>
                  <a:gd name="connsiteX22" fmla="*/ 25258 w 60608"/>
                  <a:gd name="connsiteY22" fmla="*/ 93766 h 109837"/>
                  <a:gd name="connsiteX23" fmla="*/ 32404 w 60608"/>
                  <a:gd name="connsiteY23" fmla="*/ 95884 h 109837"/>
                  <a:gd name="connsiteX24" fmla="*/ 39683 w 60608"/>
                  <a:gd name="connsiteY24" fmla="*/ 93502 h 109837"/>
                  <a:gd name="connsiteX25" fmla="*/ 43123 w 60608"/>
                  <a:gd name="connsiteY25" fmla="*/ 86885 h 109837"/>
                  <a:gd name="connsiteX26" fmla="*/ 44182 w 60608"/>
                  <a:gd name="connsiteY26" fmla="*/ 76828 h 109837"/>
                  <a:gd name="connsiteX27" fmla="*/ 44182 w 60608"/>
                  <a:gd name="connsiteY27" fmla="*/ 66770 h 109837"/>
                  <a:gd name="connsiteX28" fmla="*/ 32669 w 60608"/>
                  <a:gd name="connsiteY28" fmla="*/ 66770 h 109837"/>
                  <a:gd name="connsiteX29" fmla="*/ 32669 w 60608"/>
                  <a:gd name="connsiteY29" fmla="*/ 54463 h 109837"/>
                  <a:gd name="connsiteX30" fmla="*/ 61782 w 60608"/>
                  <a:gd name="connsiteY30" fmla="*/ 54463 h 109837"/>
                  <a:gd name="connsiteX31" fmla="*/ 61782 w 60608"/>
                  <a:gd name="connsiteY31" fmla="*/ 108852 h 109837"/>
                  <a:gd name="connsiteX32" fmla="*/ 49211 w 60608"/>
                  <a:gd name="connsiteY32" fmla="*/ 108852 h 109837"/>
                  <a:gd name="connsiteX33" fmla="*/ 47755 w 60608"/>
                  <a:gd name="connsiteY33" fmla="*/ 98266 h 109837"/>
                  <a:gd name="connsiteX34" fmla="*/ 41271 w 60608"/>
                  <a:gd name="connsiteY34" fmla="*/ 107000 h 109837"/>
                  <a:gd name="connsiteX35" fmla="*/ 29625 w 60608"/>
                  <a:gd name="connsiteY35" fmla="*/ 110308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608" h="109837">
                    <a:moveTo>
                      <a:pt x="29625" y="110308"/>
                    </a:moveTo>
                    <a:cubicBezTo>
                      <a:pt x="22612" y="110308"/>
                      <a:pt x="16921" y="108852"/>
                      <a:pt x="12819" y="105809"/>
                    </a:cubicBezTo>
                    <a:cubicBezTo>
                      <a:pt x="8717" y="102765"/>
                      <a:pt x="5673" y="98530"/>
                      <a:pt x="3820" y="93105"/>
                    </a:cubicBezTo>
                    <a:cubicBezTo>
                      <a:pt x="2100" y="87547"/>
                      <a:pt x="1174" y="81062"/>
                      <a:pt x="1174" y="73519"/>
                    </a:cubicBezTo>
                    <a:lnTo>
                      <a:pt x="1174" y="37524"/>
                    </a:lnTo>
                    <a:cubicBezTo>
                      <a:pt x="1174" y="29849"/>
                      <a:pt x="2100" y="23232"/>
                      <a:pt x="3820" y="17674"/>
                    </a:cubicBezTo>
                    <a:cubicBezTo>
                      <a:pt x="5541" y="12116"/>
                      <a:pt x="8717" y="7882"/>
                      <a:pt x="13084" y="4970"/>
                    </a:cubicBezTo>
                    <a:cubicBezTo>
                      <a:pt x="17583" y="1926"/>
                      <a:pt x="23803" y="471"/>
                      <a:pt x="31610" y="471"/>
                    </a:cubicBezTo>
                    <a:cubicBezTo>
                      <a:pt x="38889" y="471"/>
                      <a:pt x="44711" y="1662"/>
                      <a:pt x="49078" y="4176"/>
                    </a:cubicBezTo>
                    <a:cubicBezTo>
                      <a:pt x="53445" y="6691"/>
                      <a:pt x="56489" y="10264"/>
                      <a:pt x="58342" y="14895"/>
                    </a:cubicBezTo>
                    <a:cubicBezTo>
                      <a:pt x="60327" y="19527"/>
                      <a:pt x="61253" y="25085"/>
                      <a:pt x="61253" y="31702"/>
                    </a:cubicBezTo>
                    <a:lnTo>
                      <a:pt x="61253" y="37260"/>
                    </a:lnTo>
                    <a:lnTo>
                      <a:pt x="42594" y="37260"/>
                    </a:lnTo>
                    <a:lnTo>
                      <a:pt x="42594" y="31172"/>
                    </a:lnTo>
                    <a:cubicBezTo>
                      <a:pt x="42594" y="27732"/>
                      <a:pt x="42329" y="24820"/>
                      <a:pt x="41800" y="22306"/>
                    </a:cubicBezTo>
                    <a:cubicBezTo>
                      <a:pt x="41403" y="19792"/>
                      <a:pt x="40344" y="17939"/>
                      <a:pt x="38889" y="16748"/>
                    </a:cubicBezTo>
                    <a:cubicBezTo>
                      <a:pt x="37433" y="15425"/>
                      <a:pt x="35183" y="14763"/>
                      <a:pt x="31875" y="14763"/>
                    </a:cubicBezTo>
                    <a:cubicBezTo>
                      <a:pt x="28434" y="14763"/>
                      <a:pt x="25920" y="15557"/>
                      <a:pt x="24332" y="17277"/>
                    </a:cubicBezTo>
                    <a:cubicBezTo>
                      <a:pt x="22876" y="18998"/>
                      <a:pt x="21818" y="21115"/>
                      <a:pt x="21421" y="23894"/>
                    </a:cubicBezTo>
                    <a:cubicBezTo>
                      <a:pt x="21024" y="26673"/>
                      <a:pt x="20891" y="29584"/>
                      <a:pt x="20891" y="32893"/>
                    </a:cubicBezTo>
                    <a:lnTo>
                      <a:pt x="20891" y="77754"/>
                    </a:lnTo>
                    <a:cubicBezTo>
                      <a:pt x="20891" y="81459"/>
                      <a:pt x="21156" y="84635"/>
                      <a:pt x="21818" y="87414"/>
                    </a:cubicBezTo>
                    <a:cubicBezTo>
                      <a:pt x="22479" y="90193"/>
                      <a:pt x="23538" y="92311"/>
                      <a:pt x="25258" y="93766"/>
                    </a:cubicBezTo>
                    <a:cubicBezTo>
                      <a:pt x="26979" y="95222"/>
                      <a:pt x="29361" y="95884"/>
                      <a:pt x="32404" y="95884"/>
                    </a:cubicBezTo>
                    <a:cubicBezTo>
                      <a:pt x="35580" y="95884"/>
                      <a:pt x="37962" y="95090"/>
                      <a:pt x="39683" y="93502"/>
                    </a:cubicBezTo>
                    <a:cubicBezTo>
                      <a:pt x="41403" y="91914"/>
                      <a:pt x="42462" y="89664"/>
                      <a:pt x="43123" y="86885"/>
                    </a:cubicBezTo>
                    <a:cubicBezTo>
                      <a:pt x="43785" y="84106"/>
                      <a:pt x="44182" y="80665"/>
                      <a:pt x="44182" y="76828"/>
                    </a:cubicBezTo>
                    <a:lnTo>
                      <a:pt x="44182" y="66770"/>
                    </a:lnTo>
                    <a:lnTo>
                      <a:pt x="32669" y="66770"/>
                    </a:lnTo>
                    <a:lnTo>
                      <a:pt x="32669" y="54463"/>
                    </a:lnTo>
                    <a:lnTo>
                      <a:pt x="61782" y="54463"/>
                    </a:lnTo>
                    <a:lnTo>
                      <a:pt x="61782" y="108852"/>
                    </a:lnTo>
                    <a:lnTo>
                      <a:pt x="49211" y="108852"/>
                    </a:lnTo>
                    <a:lnTo>
                      <a:pt x="47755" y="98266"/>
                    </a:lnTo>
                    <a:cubicBezTo>
                      <a:pt x="46299" y="101839"/>
                      <a:pt x="44182" y="104750"/>
                      <a:pt x="41271" y="107000"/>
                    </a:cubicBezTo>
                    <a:cubicBezTo>
                      <a:pt x="38492" y="109249"/>
                      <a:pt x="34522" y="110308"/>
                      <a:pt x="29625" y="110308"/>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3" name="Freeform: Shape 332">
                <a:extLst>
                  <a:ext uri="{FF2B5EF4-FFF2-40B4-BE49-F238E27FC236}">
                    <a16:creationId xmlns:a16="http://schemas.microsoft.com/office/drawing/2014/main" id="{E36E5993-EC50-6CC5-459B-4FBA27FA3C74}"/>
                  </a:ext>
                </a:extLst>
              </p:cNvPr>
              <p:cNvSpPr/>
              <p:nvPr/>
            </p:nvSpPr>
            <p:spPr>
              <a:xfrm>
                <a:off x="7016495" y="1338860"/>
                <a:ext cx="61667" cy="109837"/>
              </a:xfrm>
              <a:custGeom>
                <a:avLst/>
                <a:gdLst>
                  <a:gd name="connsiteX0" fmla="*/ 31895 w 61667"/>
                  <a:gd name="connsiteY0" fmla="*/ 110308 h 109837"/>
                  <a:gd name="connsiteX1" fmla="*/ 13766 w 61667"/>
                  <a:gd name="connsiteY1" fmla="*/ 106073 h 109837"/>
                  <a:gd name="connsiteX2" fmla="*/ 4105 w 61667"/>
                  <a:gd name="connsiteY2" fmla="*/ 93899 h 109837"/>
                  <a:gd name="connsiteX3" fmla="*/ 1194 w 61667"/>
                  <a:gd name="connsiteY3" fmla="*/ 75107 h 109837"/>
                  <a:gd name="connsiteX4" fmla="*/ 1194 w 61667"/>
                  <a:gd name="connsiteY4" fmla="*/ 35010 h 109837"/>
                  <a:gd name="connsiteX5" fmla="*/ 4105 w 61667"/>
                  <a:gd name="connsiteY5" fmla="*/ 16483 h 109837"/>
                  <a:gd name="connsiteX6" fmla="*/ 13766 w 61667"/>
                  <a:gd name="connsiteY6" fmla="*/ 4573 h 109837"/>
                  <a:gd name="connsiteX7" fmla="*/ 31895 w 61667"/>
                  <a:gd name="connsiteY7" fmla="*/ 471 h 109837"/>
                  <a:gd name="connsiteX8" fmla="*/ 50157 w 61667"/>
                  <a:gd name="connsiteY8" fmla="*/ 4573 h 109837"/>
                  <a:gd name="connsiteX9" fmla="*/ 59818 w 61667"/>
                  <a:gd name="connsiteY9" fmla="*/ 16483 h 109837"/>
                  <a:gd name="connsiteX10" fmla="*/ 62861 w 61667"/>
                  <a:gd name="connsiteY10" fmla="*/ 35010 h 109837"/>
                  <a:gd name="connsiteX11" fmla="*/ 62861 w 61667"/>
                  <a:gd name="connsiteY11" fmla="*/ 75240 h 109837"/>
                  <a:gd name="connsiteX12" fmla="*/ 59818 w 61667"/>
                  <a:gd name="connsiteY12" fmla="*/ 93899 h 109837"/>
                  <a:gd name="connsiteX13" fmla="*/ 50157 w 61667"/>
                  <a:gd name="connsiteY13" fmla="*/ 106073 h 109837"/>
                  <a:gd name="connsiteX14" fmla="*/ 31895 w 61667"/>
                  <a:gd name="connsiteY14" fmla="*/ 110308 h 109837"/>
                  <a:gd name="connsiteX15" fmla="*/ 31895 w 61667"/>
                  <a:gd name="connsiteY15" fmla="*/ 95884 h 109837"/>
                  <a:gd name="connsiteX16" fmla="*/ 39041 w 61667"/>
                  <a:gd name="connsiteY16" fmla="*/ 93766 h 109837"/>
                  <a:gd name="connsiteX17" fmla="*/ 42217 w 61667"/>
                  <a:gd name="connsiteY17" fmla="*/ 87944 h 109837"/>
                  <a:gd name="connsiteX18" fmla="*/ 43011 w 61667"/>
                  <a:gd name="connsiteY18" fmla="*/ 79871 h 109837"/>
                  <a:gd name="connsiteX19" fmla="*/ 43011 w 61667"/>
                  <a:gd name="connsiteY19" fmla="*/ 30511 h 109837"/>
                  <a:gd name="connsiteX20" fmla="*/ 42217 w 61667"/>
                  <a:gd name="connsiteY20" fmla="*/ 22438 h 109837"/>
                  <a:gd name="connsiteX21" fmla="*/ 39041 w 61667"/>
                  <a:gd name="connsiteY21" fmla="*/ 16880 h 109837"/>
                  <a:gd name="connsiteX22" fmla="*/ 31895 w 61667"/>
                  <a:gd name="connsiteY22" fmla="*/ 14763 h 109837"/>
                  <a:gd name="connsiteX23" fmla="*/ 24882 w 61667"/>
                  <a:gd name="connsiteY23" fmla="*/ 16880 h 109837"/>
                  <a:gd name="connsiteX24" fmla="*/ 21706 w 61667"/>
                  <a:gd name="connsiteY24" fmla="*/ 22438 h 109837"/>
                  <a:gd name="connsiteX25" fmla="*/ 20912 w 61667"/>
                  <a:gd name="connsiteY25" fmla="*/ 30511 h 109837"/>
                  <a:gd name="connsiteX26" fmla="*/ 20912 w 61667"/>
                  <a:gd name="connsiteY26" fmla="*/ 79871 h 109837"/>
                  <a:gd name="connsiteX27" fmla="*/ 21573 w 61667"/>
                  <a:gd name="connsiteY27" fmla="*/ 87944 h 109837"/>
                  <a:gd name="connsiteX28" fmla="*/ 24749 w 61667"/>
                  <a:gd name="connsiteY28" fmla="*/ 93766 h 109837"/>
                  <a:gd name="connsiteX29" fmla="*/ 31895 w 61667"/>
                  <a:gd name="connsiteY29" fmla="*/ 95884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1895" y="110308"/>
                    </a:moveTo>
                    <a:cubicBezTo>
                      <a:pt x="24352" y="110308"/>
                      <a:pt x="18265" y="108852"/>
                      <a:pt x="13766" y="106073"/>
                    </a:cubicBezTo>
                    <a:cubicBezTo>
                      <a:pt x="9266" y="103294"/>
                      <a:pt x="6090" y="99192"/>
                      <a:pt x="4105" y="93899"/>
                    </a:cubicBezTo>
                    <a:cubicBezTo>
                      <a:pt x="2120" y="88605"/>
                      <a:pt x="1194" y="82386"/>
                      <a:pt x="1194" y="75107"/>
                    </a:cubicBezTo>
                    <a:lnTo>
                      <a:pt x="1194" y="35010"/>
                    </a:lnTo>
                    <a:cubicBezTo>
                      <a:pt x="1194" y="27732"/>
                      <a:pt x="2120" y="21644"/>
                      <a:pt x="4105" y="16483"/>
                    </a:cubicBezTo>
                    <a:cubicBezTo>
                      <a:pt x="6090" y="11322"/>
                      <a:pt x="9266" y="7352"/>
                      <a:pt x="13766" y="4573"/>
                    </a:cubicBezTo>
                    <a:cubicBezTo>
                      <a:pt x="18265" y="1794"/>
                      <a:pt x="24352" y="471"/>
                      <a:pt x="31895" y="471"/>
                    </a:cubicBezTo>
                    <a:cubicBezTo>
                      <a:pt x="39703" y="471"/>
                      <a:pt x="45790" y="1794"/>
                      <a:pt x="50157" y="4573"/>
                    </a:cubicBezTo>
                    <a:cubicBezTo>
                      <a:pt x="54657" y="7352"/>
                      <a:pt x="57833" y="11322"/>
                      <a:pt x="59818" y="16483"/>
                    </a:cubicBezTo>
                    <a:cubicBezTo>
                      <a:pt x="61803" y="21644"/>
                      <a:pt x="62861" y="27732"/>
                      <a:pt x="62861" y="35010"/>
                    </a:cubicBezTo>
                    <a:lnTo>
                      <a:pt x="62861" y="75240"/>
                    </a:lnTo>
                    <a:cubicBezTo>
                      <a:pt x="62861" y="82386"/>
                      <a:pt x="61803" y="88605"/>
                      <a:pt x="59818" y="93899"/>
                    </a:cubicBezTo>
                    <a:cubicBezTo>
                      <a:pt x="57833" y="99060"/>
                      <a:pt x="54657" y="103162"/>
                      <a:pt x="50157" y="106073"/>
                    </a:cubicBezTo>
                    <a:cubicBezTo>
                      <a:pt x="45790" y="108852"/>
                      <a:pt x="39703" y="110308"/>
                      <a:pt x="31895" y="110308"/>
                    </a:cubicBezTo>
                    <a:close/>
                    <a:moveTo>
                      <a:pt x="31895" y="95884"/>
                    </a:moveTo>
                    <a:cubicBezTo>
                      <a:pt x="35204" y="95884"/>
                      <a:pt x="37586" y="95222"/>
                      <a:pt x="39041" y="93766"/>
                    </a:cubicBezTo>
                    <a:cubicBezTo>
                      <a:pt x="40629" y="92311"/>
                      <a:pt x="41688" y="90458"/>
                      <a:pt x="42217" y="87944"/>
                    </a:cubicBezTo>
                    <a:cubicBezTo>
                      <a:pt x="42747" y="85429"/>
                      <a:pt x="43011" y="82783"/>
                      <a:pt x="43011" y="79871"/>
                    </a:cubicBezTo>
                    <a:lnTo>
                      <a:pt x="43011" y="30511"/>
                    </a:lnTo>
                    <a:cubicBezTo>
                      <a:pt x="43011" y="27467"/>
                      <a:pt x="42747" y="24820"/>
                      <a:pt x="42217" y="22438"/>
                    </a:cubicBezTo>
                    <a:cubicBezTo>
                      <a:pt x="41688" y="20056"/>
                      <a:pt x="40629" y="18204"/>
                      <a:pt x="39041" y="16880"/>
                    </a:cubicBezTo>
                    <a:cubicBezTo>
                      <a:pt x="37586" y="15425"/>
                      <a:pt x="35204" y="14763"/>
                      <a:pt x="31895" y="14763"/>
                    </a:cubicBezTo>
                    <a:cubicBezTo>
                      <a:pt x="28852" y="14763"/>
                      <a:pt x="26470" y="15425"/>
                      <a:pt x="24882" y="16880"/>
                    </a:cubicBezTo>
                    <a:cubicBezTo>
                      <a:pt x="23294" y="18204"/>
                      <a:pt x="22235" y="20056"/>
                      <a:pt x="21706" y="22438"/>
                    </a:cubicBezTo>
                    <a:cubicBezTo>
                      <a:pt x="21176" y="24820"/>
                      <a:pt x="20912" y="27467"/>
                      <a:pt x="20912" y="30511"/>
                    </a:cubicBezTo>
                    <a:lnTo>
                      <a:pt x="20912" y="79871"/>
                    </a:lnTo>
                    <a:cubicBezTo>
                      <a:pt x="20912" y="82783"/>
                      <a:pt x="21176" y="85429"/>
                      <a:pt x="21573" y="87944"/>
                    </a:cubicBezTo>
                    <a:cubicBezTo>
                      <a:pt x="22103" y="90458"/>
                      <a:pt x="23161" y="92311"/>
                      <a:pt x="24749" y="93766"/>
                    </a:cubicBezTo>
                    <a:cubicBezTo>
                      <a:pt x="26337" y="95222"/>
                      <a:pt x="28719" y="95884"/>
                      <a:pt x="31895" y="95884"/>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4" name="Freeform: Shape 333">
                <a:extLst>
                  <a:ext uri="{FF2B5EF4-FFF2-40B4-BE49-F238E27FC236}">
                    <a16:creationId xmlns:a16="http://schemas.microsoft.com/office/drawing/2014/main" id="{44D66CE9-12AD-48B4-56C5-EE547FC256D5}"/>
                  </a:ext>
                </a:extLst>
              </p:cNvPr>
              <p:cNvSpPr/>
              <p:nvPr/>
            </p:nvSpPr>
            <p:spPr>
              <a:xfrm>
                <a:off x="7090828" y="1338860"/>
                <a:ext cx="61667" cy="109837"/>
              </a:xfrm>
              <a:custGeom>
                <a:avLst/>
                <a:gdLst>
                  <a:gd name="connsiteX0" fmla="*/ 31916 w 61667"/>
                  <a:gd name="connsiteY0" fmla="*/ 110308 h 109837"/>
                  <a:gd name="connsiteX1" fmla="*/ 13786 w 61667"/>
                  <a:gd name="connsiteY1" fmla="*/ 106073 h 109837"/>
                  <a:gd name="connsiteX2" fmla="*/ 4126 w 61667"/>
                  <a:gd name="connsiteY2" fmla="*/ 93899 h 109837"/>
                  <a:gd name="connsiteX3" fmla="*/ 1215 w 61667"/>
                  <a:gd name="connsiteY3" fmla="*/ 75107 h 109837"/>
                  <a:gd name="connsiteX4" fmla="*/ 1215 w 61667"/>
                  <a:gd name="connsiteY4" fmla="*/ 35010 h 109837"/>
                  <a:gd name="connsiteX5" fmla="*/ 4126 w 61667"/>
                  <a:gd name="connsiteY5" fmla="*/ 16483 h 109837"/>
                  <a:gd name="connsiteX6" fmla="*/ 13786 w 61667"/>
                  <a:gd name="connsiteY6" fmla="*/ 4573 h 109837"/>
                  <a:gd name="connsiteX7" fmla="*/ 31916 w 61667"/>
                  <a:gd name="connsiteY7" fmla="*/ 471 h 109837"/>
                  <a:gd name="connsiteX8" fmla="*/ 50178 w 61667"/>
                  <a:gd name="connsiteY8" fmla="*/ 4573 h 109837"/>
                  <a:gd name="connsiteX9" fmla="*/ 59838 w 61667"/>
                  <a:gd name="connsiteY9" fmla="*/ 16483 h 109837"/>
                  <a:gd name="connsiteX10" fmla="*/ 62882 w 61667"/>
                  <a:gd name="connsiteY10" fmla="*/ 35010 h 109837"/>
                  <a:gd name="connsiteX11" fmla="*/ 62882 w 61667"/>
                  <a:gd name="connsiteY11" fmla="*/ 75240 h 109837"/>
                  <a:gd name="connsiteX12" fmla="*/ 59838 w 61667"/>
                  <a:gd name="connsiteY12" fmla="*/ 93899 h 109837"/>
                  <a:gd name="connsiteX13" fmla="*/ 50178 w 61667"/>
                  <a:gd name="connsiteY13" fmla="*/ 106073 h 109837"/>
                  <a:gd name="connsiteX14" fmla="*/ 31916 w 61667"/>
                  <a:gd name="connsiteY14" fmla="*/ 110308 h 109837"/>
                  <a:gd name="connsiteX15" fmla="*/ 31916 w 61667"/>
                  <a:gd name="connsiteY15" fmla="*/ 95884 h 109837"/>
                  <a:gd name="connsiteX16" fmla="*/ 39062 w 61667"/>
                  <a:gd name="connsiteY16" fmla="*/ 93766 h 109837"/>
                  <a:gd name="connsiteX17" fmla="*/ 42238 w 61667"/>
                  <a:gd name="connsiteY17" fmla="*/ 87944 h 109837"/>
                  <a:gd name="connsiteX18" fmla="*/ 43032 w 61667"/>
                  <a:gd name="connsiteY18" fmla="*/ 79871 h 109837"/>
                  <a:gd name="connsiteX19" fmla="*/ 43032 w 61667"/>
                  <a:gd name="connsiteY19" fmla="*/ 30511 h 109837"/>
                  <a:gd name="connsiteX20" fmla="*/ 42238 w 61667"/>
                  <a:gd name="connsiteY20" fmla="*/ 22438 h 109837"/>
                  <a:gd name="connsiteX21" fmla="*/ 39062 w 61667"/>
                  <a:gd name="connsiteY21" fmla="*/ 16880 h 109837"/>
                  <a:gd name="connsiteX22" fmla="*/ 31916 w 61667"/>
                  <a:gd name="connsiteY22" fmla="*/ 14763 h 109837"/>
                  <a:gd name="connsiteX23" fmla="*/ 24902 w 61667"/>
                  <a:gd name="connsiteY23" fmla="*/ 16880 h 109837"/>
                  <a:gd name="connsiteX24" fmla="*/ 21726 w 61667"/>
                  <a:gd name="connsiteY24" fmla="*/ 22438 h 109837"/>
                  <a:gd name="connsiteX25" fmla="*/ 20932 w 61667"/>
                  <a:gd name="connsiteY25" fmla="*/ 30511 h 109837"/>
                  <a:gd name="connsiteX26" fmla="*/ 20932 w 61667"/>
                  <a:gd name="connsiteY26" fmla="*/ 79871 h 109837"/>
                  <a:gd name="connsiteX27" fmla="*/ 21594 w 61667"/>
                  <a:gd name="connsiteY27" fmla="*/ 87944 h 109837"/>
                  <a:gd name="connsiteX28" fmla="*/ 24770 w 61667"/>
                  <a:gd name="connsiteY28" fmla="*/ 93766 h 109837"/>
                  <a:gd name="connsiteX29" fmla="*/ 31916 w 61667"/>
                  <a:gd name="connsiteY29" fmla="*/ 95884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1916" y="110308"/>
                    </a:moveTo>
                    <a:cubicBezTo>
                      <a:pt x="24373" y="110308"/>
                      <a:pt x="18286" y="108852"/>
                      <a:pt x="13786" y="106073"/>
                    </a:cubicBezTo>
                    <a:cubicBezTo>
                      <a:pt x="9287" y="103294"/>
                      <a:pt x="6111" y="99192"/>
                      <a:pt x="4126" y="93899"/>
                    </a:cubicBezTo>
                    <a:cubicBezTo>
                      <a:pt x="2141" y="88605"/>
                      <a:pt x="1215" y="82386"/>
                      <a:pt x="1215" y="75107"/>
                    </a:cubicBezTo>
                    <a:lnTo>
                      <a:pt x="1215" y="35010"/>
                    </a:lnTo>
                    <a:cubicBezTo>
                      <a:pt x="1215" y="27732"/>
                      <a:pt x="2141" y="21644"/>
                      <a:pt x="4126" y="16483"/>
                    </a:cubicBezTo>
                    <a:cubicBezTo>
                      <a:pt x="6111" y="11322"/>
                      <a:pt x="9287" y="7352"/>
                      <a:pt x="13786" y="4573"/>
                    </a:cubicBezTo>
                    <a:cubicBezTo>
                      <a:pt x="18286" y="1794"/>
                      <a:pt x="24373" y="471"/>
                      <a:pt x="31916" y="471"/>
                    </a:cubicBezTo>
                    <a:cubicBezTo>
                      <a:pt x="39724" y="471"/>
                      <a:pt x="45811" y="1794"/>
                      <a:pt x="50178" y="4573"/>
                    </a:cubicBezTo>
                    <a:cubicBezTo>
                      <a:pt x="54677" y="7352"/>
                      <a:pt x="57853" y="11322"/>
                      <a:pt x="59838" y="16483"/>
                    </a:cubicBezTo>
                    <a:cubicBezTo>
                      <a:pt x="61823" y="21644"/>
                      <a:pt x="62882" y="27732"/>
                      <a:pt x="62882" y="35010"/>
                    </a:cubicBezTo>
                    <a:lnTo>
                      <a:pt x="62882" y="75240"/>
                    </a:lnTo>
                    <a:cubicBezTo>
                      <a:pt x="62882" y="82386"/>
                      <a:pt x="61823" y="88605"/>
                      <a:pt x="59838" y="93899"/>
                    </a:cubicBezTo>
                    <a:cubicBezTo>
                      <a:pt x="57853" y="99060"/>
                      <a:pt x="54677" y="103162"/>
                      <a:pt x="50178" y="106073"/>
                    </a:cubicBezTo>
                    <a:cubicBezTo>
                      <a:pt x="45811" y="108852"/>
                      <a:pt x="39724" y="110308"/>
                      <a:pt x="31916" y="110308"/>
                    </a:cubicBezTo>
                    <a:close/>
                    <a:moveTo>
                      <a:pt x="31916" y="95884"/>
                    </a:moveTo>
                    <a:cubicBezTo>
                      <a:pt x="35224" y="95884"/>
                      <a:pt x="37606" y="95222"/>
                      <a:pt x="39062" y="93766"/>
                    </a:cubicBezTo>
                    <a:cubicBezTo>
                      <a:pt x="40650" y="92311"/>
                      <a:pt x="41709" y="90458"/>
                      <a:pt x="42238" y="87944"/>
                    </a:cubicBezTo>
                    <a:cubicBezTo>
                      <a:pt x="42767" y="85429"/>
                      <a:pt x="43032" y="82783"/>
                      <a:pt x="43032" y="79871"/>
                    </a:cubicBezTo>
                    <a:lnTo>
                      <a:pt x="43032" y="30511"/>
                    </a:lnTo>
                    <a:cubicBezTo>
                      <a:pt x="43032" y="27467"/>
                      <a:pt x="42767" y="24820"/>
                      <a:pt x="42238" y="22438"/>
                    </a:cubicBezTo>
                    <a:cubicBezTo>
                      <a:pt x="41709" y="20056"/>
                      <a:pt x="40650" y="18204"/>
                      <a:pt x="39062" y="16880"/>
                    </a:cubicBezTo>
                    <a:cubicBezTo>
                      <a:pt x="37606" y="15425"/>
                      <a:pt x="35224" y="14763"/>
                      <a:pt x="31916" y="14763"/>
                    </a:cubicBezTo>
                    <a:cubicBezTo>
                      <a:pt x="28872" y="14763"/>
                      <a:pt x="26490" y="15425"/>
                      <a:pt x="24902" y="16880"/>
                    </a:cubicBezTo>
                    <a:cubicBezTo>
                      <a:pt x="23314" y="18204"/>
                      <a:pt x="22256" y="20056"/>
                      <a:pt x="21726" y="22438"/>
                    </a:cubicBezTo>
                    <a:cubicBezTo>
                      <a:pt x="21197" y="24820"/>
                      <a:pt x="20932" y="27467"/>
                      <a:pt x="20932" y="30511"/>
                    </a:cubicBezTo>
                    <a:lnTo>
                      <a:pt x="20932" y="79871"/>
                    </a:lnTo>
                    <a:cubicBezTo>
                      <a:pt x="20932" y="82783"/>
                      <a:pt x="21197" y="85429"/>
                      <a:pt x="21594" y="87944"/>
                    </a:cubicBezTo>
                    <a:cubicBezTo>
                      <a:pt x="22123" y="90458"/>
                      <a:pt x="23182" y="92311"/>
                      <a:pt x="24770" y="93766"/>
                    </a:cubicBezTo>
                    <a:cubicBezTo>
                      <a:pt x="26358" y="95222"/>
                      <a:pt x="28740" y="95884"/>
                      <a:pt x="31916" y="95884"/>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5" name="Freeform: Shape 334">
                <a:extLst>
                  <a:ext uri="{FF2B5EF4-FFF2-40B4-BE49-F238E27FC236}">
                    <a16:creationId xmlns:a16="http://schemas.microsoft.com/office/drawing/2014/main" id="{BAB05D0B-03F7-58CE-DDA9-73C938500031}"/>
                  </a:ext>
                </a:extLst>
              </p:cNvPr>
              <p:cNvSpPr/>
              <p:nvPr/>
            </p:nvSpPr>
            <p:spPr>
              <a:xfrm>
                <a:off x="7166745" y="1340051"/>
                <a:ext cx="59285" cy="107190"/>
              </a:xfrm>
              <a:custGeom>
                <a:avLst/>
                <a:gdLst>
                  <a:gd name="connsiteX0" fmla="*/ 1235 w 59285"/>
                  <a:gd name="connsiteY0" fmla="*/ 107661 h 107190"/>
                  <a:gd name="connsiteX1" fmla="*/ 1235 w 59285"/>
                  <a:gd name="connsiteY1" fmla="*/ 471 h 107190"/>
                  <a:gd name="connsiteX2" fmla="*/ 26511 w 59285"/>
                  <a:gd name="connsiteY2" fmla="*/ 471 h 107190"/>
                  <a:gd name="connsiteX3" fmla="*/ 46890 w 59285"/>
                  <a:gd name="connsiteY3" fmla="*/ 4044 h 107190"/>
                  <a:gd name="connsiteX4" fmla="*/ 57344 w 59285"/>
                  <a:gd name="connsiteY4" fmla="*/ 15028 h 107190"/>
                  <a:gd name="connsiteX5" fmla="*/ 60520 w 59285"/>
                  <a:gd name="connsiteY5" fmla="*/ 33819 h 107190"/>
                  <a:gd name="connsiteX6" fmla="*/ 60520 w 59285"/>
                  <a:gd name="connsiteY6" fmla="*/ 72990 h 107190"/>
                  <a:gd name="connsiteX7" fmla="*/ 57344 w 59285"/>
                  <a:gd name="connsiteY7" fmla="*/ 92443 h 107190"/>
                  <a:gd name="connsiteX8" fmla="*/ 47022 w 59285"/>
                  <a:gd name="connsiteY8" fmla="*/ 103956 h 107190"/>
                  <a:gd name="connsiteX9" fmla="*/ 27305 w 59285"/>
                  <a:gd name="connsiteY9" fmla="*/ 107661 h 107190"/>
                  <a:gd name="connsiteX10" fmla="*/ 1235 w 59285"/>
                  <a:gd name="connsiteY10" fmla="*/ 107661 h 107190"/>
                  <a:gd name="connsiteX11" fmla="*/ 20820 w 59285"/>
                  <a:gd name="connsiteY11" fmla="*/ 94031 h 107190"/>
                  <a:gd name="connsiteX12" fmla="*/ 26775 w 59285"/>
                  <a:gd name="connsiteY12" fmla="*/ 94031 h 107190"/>
                  <a:gd name="connsiteX13" fmla="*/ 36436 w 59285"/>
                  <a:gd name="connsiteY13" fmla="*/ 91649 h 107190"/>
                  <a:gd name="connsiteX14" fmla="*/ 40009 w 59285"/>
                  <a:gd name="connsiteY14" fmla="*/ 84768 h 107190"/>
                  <a:gd name="connsiteX15" fmla="*/ 40670 w 59285"/>
                  <a:gd name="connsiteY15" fmla="*/ 73519 h 107190"/>
                  <a:gd name="connsiteX16" fmla="*/ 40670 w 59285"/>
                  <a:gd name="connsiteY16" fmla="*/ 32496 h 107190"/>
                  <a:gd name="connsiteX17" fmla="*/ 39744 w 59285"/>
                  <a:gd name="connsiteY17" fmla="*/ 22041 h 107190"/>
                  <a:gd name="connsiteX18" fmla="*/ 35906 w 59285"/>
                  <a:gd name="connsiteY18" fmla="*/ 16219 h 107190"/>
                  <a:gd name="connsiteX19" fmla="*/ 26511 w 59285"/>
                  <a:gd name="connsiteY19" fmla="*/ 14366 h 107190"/>
                  <a:gd name="connsiteX20" fmla="*/ 20820 w 59285"/>
                  <a:gd name="connsiteY20" fmla="*/ 14366 h 107190"/>
                  <a:gd name="connsiteX21" fmla="*/ 20820 w 59285"/>
                  <a:gd name="connsiteY21" fmla="*/ 9403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1235" y="107661"/>
                    </a:moveTo>
                    <a:lnTo>
                      <a:pt x="1235" y="471"/>
                    </a:lnTo>
                    <a:lnTo>
                      <a:pt x="26511" y="471"/>
                    </a:lnTo>
                    <a:cubicBezTo>
                      <a:pt x="35245" y="471"/>
                      <a:pt x="41994" y="1662"/>
                      <a:pt x="46890" y="4044"/>
                    </a:cubicBezTo>
                    <a:cubicBezTo>
                      <a:pt x="51786" y="6426"/>
                      <a:pt x="55359" y="10131"/>
                      <a:pt x="57344" y="15028"/>
                    </a:cubicBezTo>
                    <a:cubicBezTo>
                      <a:pt x="59462" y="19924"/>
                      <a:pt x="60520" y="26276"/>
                      <a:pt x="60520" y="33819"/>
                    </a:cubicBezTo>
                    <a:lnTo>
                      <a:pt x="60520" y="72990"/>
                    </a:lnTo>
                    <a:cubicBezTo>
                      <a:pt x="60520" y="80798"/>
                      <a:pt x="59462" y="87282"/>
                      <a:pt x="57344" y="92443"/>
                    </a:cubicBezTo>
                    <a:cubicBezTo>
                      <a:pt x="55359" y="97604"/>
                      <a:pt x="51919" y="101442"/>
                      <a:pt x="47022" y="103956"/>
                    </a:cubicBezTo>
                    <a:cubicBezTo>
                      <a:pt x="42258" y="106470"/>
                      <a:pt x="35642" y="107661"/>
                      <a:pt x="27305" y="107661"/>
                    </a:cubicBezTo>
                    <a:lnTo>
                      <a:pt x="1235" y="107661"/>
                    </a:lnTo>
                    <a:close/>
                    <a:moveTo>
                      <a:pt x="20820" y="94031"/>
                    </a:moveTo>
                    <a:lnTo>
                      <a:pt x="26775" y="94031"/>
                    </a:lnTo>
                    <a:cubicBezTo>
                      <a:pt x="31275" y="94031"/>
                      <a:pt x="34451" y="93237"/>
                      <a:pt x="36436" y="91649"/>
                    </a:cubicBezTo>
                    <a:cubicBezTo>
                      <a:pt x="38421" y="90061"/>
                      <a:pt x="39612" y="87811"/>
                      <a:pt x="40009" y="84768"/>
                    </a:cubicBezTo>
                    <a:cubicBezTo>
                      <a:pt x="40406" y="81724"/>
                      <a:pt x="40670" y="77886"/>
                      <a:pt x="40670" y="73519"/>
                    </a:cubicBezTo>
                    <a:lnTo>
                      <a:pt x="40670" y="32496"/>
                    </a:lnTo>
                    <a:cubicBezTo>
                      <a:pt x="40670" y="28129"/>
                      <a:pt x="40406" y="24688"/>
                      <a:pt x="39744" y="22041"/>
                    </a:cubicBezTo>
                    <a:cubicBezTo>
                      <a:pt x="39082" y="19395"/>
                      <a:pt x="37891" y="17410"/>
                      <a:pt x="35906" y="16219"/>
                    </a:cubicBezTo>
                    <a:cubicBezTo>
                      <a:pt x="33921" y="15028"/>
                      <a:pt x="30878" y="14366"/>
                      <a:pt x="26511" y="14366"/>
                    </a:cubicBezTo>
                    <a:lnTo>
                      <a:pt x="20820" y="14366"/>
                    </a:lnTo>
                    <a:lnTo>
                      <a:pt x="20820" y="9403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6" name="Freeform: Shape 335">
                <a:extLst>
                  <a:ext uri="{FF2B5EF4-FFF2-40B4-BE49-F238E27FC236}">
                    <a16:creationId xmlns:a16="http://schemas.microsoft.com/office/drawing/2014/main" id="{B4C663A5-ED8A-C082-0414-415C20AAACEA}"/>
                  </a:ext>
                </a:extLst>
              </p:cNvPr>
              <p:cNvSpPr/>
              <p:nvPr/>
            </p:nvSpPr>
            <p:spPr>
              <a:xfrm>
                <a:off x="7272533" y="1340051"/>
                <a:ext cx="60873" cy="107190"/>
              </a:xfrm>
              <a:custGeom>
                <a:avLst/>
                <a:gdLst>
                  <a:gd name="connsiteX0" fmla="*/ 1264 w 60873"/>
                  <a:gd name="connsiteY0" fmla="*/ 107661 h 107190"/>
                  <a:gd name="connsiteX1" fmla="*/ 1264 w 60873"/>
                  <a:gd name="connsiteY1" fmla="*/ 471 h 107190"/>
                  <a:gd name="connsiteX2" fmla="*/ 20717 w 60873"/>
                  <a:gd name="connsiteY2" fmla="*/ 471 h 107190"/>
                  <a:gd name="connsiteX3" fmla="*/ 20717 w 60873"/>
                  <a:gd name="connsiteY3" fmla="*/ 45332 h 107190"/>
                  <a:gd name="connsiteX4" fmla="*/ 42685 w 60873"/>
                  <a:gd name="connsiteY4" fmla="*/ 45332 h 107190"/>
                  <a:gd name="connsiteX5" fmla="*/ 42685 w 60873"/>
                  <a:gd name="connsiteY5" fmla="*/ 471 h 107190"/>
                  <a:gd name="connsiteX6" fmla="*/ 62138 w 60873"/>
                  <a:gd name="connsiteY6" fmla="*/ 471 h 107190"/>
                  <a:gd name="connsiteX7" fmla="*/ 62138 w 60873"/>
                  <a:gd name="connsiteY7" fmla="*/ 107661 h 107190"/>
                  <a:gd name="connsiteX8" fmla="*/ 42685 w 60873"/>
                  <a:gd name="connsiteY8" fmla="*/ 107661 h 107190"/>
                  <a:gd name="connsiteX9" fmla="*/ 42685 w 60873"/>
                  <a:gd name="connsiteY9" fmla="*/ 59227 h 107190"/>
                  <a:gd name="connsiteX10" fmla="*/ 20717 w 60873"/>
                  <a:gd name="connsiteY10" fmla="*/ 59227 h 107190"/>
                  <a:gd name="connsiteX11" fmla="*/ 20717 w 60873"/>
                  <a:gd name="connsiteY11" fmla="*/ 107661 h 107190"/>
                  <a:gd name="connsiteX12" fmla="*/ 1264 w 60873"/>
                  <a:gd name="connsiteY12"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73" h="107190">
                    <a:moveTo>
                      <a:pt x="1264" y="107661"/>
                    </a:moveTo>
                    <a:lnTo>
                      <a:pt x="1264" y="471"/>
                    </a:lnTo>
                    <a:lnTo>
                      <a:pt x="20717" y="471"/>
                    </a:lnTo>
                    <a:lnTo>
                      <a:pt x="20717" y="45332"/>
                    </a:lnTo>
                    <a:lnTo>
                      <a:pt x="42685" y="45332"/>
                    </a:lnTo>
                    <a:lnTo>
                      <a:pt x="42685" y="471"/>
                    </a:lnTo>
                    <a:lnTo>
                      <a:pt x="62138" y="471"/>
                    </a:lnTo>
                    <a:lnTo>
                      <a:pt x="62138" y="107661"/>
                    </a:lnTo>
                    <a:lnTo>
                      <a:pt x="42685" y="107661"/>
                    </a:lnTo>
                    <a:lnTo>
                      <a:pt x="42685" y="59227"/>
                    </a:lnTo>
                    <a:lnTo>
                      <a:pt x="20717" y="59227"/>
                    </a:lnTo>
                    <a:lnTo>
                      <a:pt x="20717" y="107661"/>
                    </a:lnTo>
                    <a:lnTo>
                      <a:pt x="1264"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7" name="Freeform: Shape 336">
                <a:extLst>
                  <a:ext uri="{FF2B5EF4-FFF2-40B4-BE49-F238E27FC236}">
                    <a16:creationId xmlns:a16="http://schemas.microsoft.com/office/drawing/2014/main" id="{9D35A613-F86D-F5C6-BA56-C35433C4FCC8}"/>
                  </a:ext>
                </a:extLst>
              </p:cNvPr>
              <p:cNvSpPr/>
              <p:nvPr/>
            </p:nvSpPr>
            <p:spPr>
              <a:xfrm>
                <a:off x="7349644" y="1340051"/>
                <a:ext cx="45257" cy="107190"/>
              </a:xfrm>
              <a:custGeom>
                <a:avLst/>
                <a:gdLst>
                  <a:gd name="connsiteX0" fmla="*/ 1283 w 45257"/>
                  <a:gd name="connsiteY0" fmla="*/ 107661 h 107190"/>
                  <a:gd name="connsiteX1" fmla="*/ 1283 w 45257"/>
                  <a:gd name="connsiteY1" fmla="*/ 471 h 107190"/>
                  <a:gd name="connsiteX2" fmla="*/ 46277 w 45257"/>
                  <a:gd name="connsiteY2" fmla="*/ 471 h 107190"/>
                  <a:gd name="connsiteX3" fmla="*/ 46277 w 45257"/>
                  <a:gd name="connsiteY3" fmla="*/ 14234 h 107190"/>
                  <a:gd name="connsiteX4" fmla="*/ 20869 w 45257"/>
                  <a:gd name="connsiteY4" fmla="*/ 14234 h 107190"/>
                  <a:gd name="connsiteX5" fmla="*/ 20869 w 45257"/>
                  <a:gd name="connsiteY5" fmla="*/ 45067 h 107190"/>
                  <a:gd name="connsiteX6" fmla="*/ 40851 w 45257"/>
                  <a:gd name="connsiteY6" fmla="*/ 45067 h 107190"/>
                  <a:gd name="connsiteX7" fmla="*/ 40851 w 45257"/>
                  <a:gd name="connsiteY7" fmla="*/ 58698 h 107190"/>
                  <a:gd name="connsiteX8" fmla="*/ 20869 w 45257"/>
                  <a:gd name="connsiteY8" fmla="*/ 58698 h 107190"/>
                  <a:gd name="connsiteX9" fmla="*/ 20869 w 45257"/>
                  <a:gd name="connsiteY9" fmla="*/ 94163 h 107190"/>
                  <a:gd name="connsiteX10" fmla="*/ 46541 w 45257"/>
                  <a:gd name="connsiteY10" fmla="*/ 94163 h 107190"/>
                  <a:gd name="connsiteX11" fmla="*/ 46541 w 45257"/>
                  <a:gd name="connsiteY11" fmla="*/ 107661 h 107190"/>
                  <a:gd name="connsiteX12" fmla="*/ 1283 w 45257"/>
                  <a:gd name="connsiteY12"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1283" y="107661"/>
                    </a:moveTo>
                    <a:lnTo>
                      <a:pt x="1283" y="471"/>
                    </a:lnTo>
                    <a:lnTo>
                      <a:pt x="46277" y="471"/>
                    </a:lnTo>
                    <a:lnTo>
                      <a:pt x="46277" y="14234"/>
                    </a:lnTo>
                    <a:lnTo>
                      <a:pt x="20869" y="14234"/>
                    </a:lnTo>
                    <a:lnTo>
                      <a:pt x="20869" y="45067"/>
                    </a:lnTo>
                    <a:lnTo>
                      <a:pt x="40851" y="45067"/>
                    </a:lnTo>
                    <a:lnTo>
                      <a:pt x="40851" y="58698"/>
                    </a:lnTo>
                    <a:lnTo>
                      <a:pt x="20869" y="58698"/>
                    </a:lnTo>
                    <a:lnTo>
                      <a:pt x="20869" y="94163"/>
                    </a:lnTo>
                    <a:lnTo>
                      <a:pt x="46541" y="94163"/>
                    </a:lnTo>
                    <a:lnTo>
                      <a:pt x="46541" y="107661"/>
                    </a:lnTo>
                    <a:lnTo>
                      <a:pt x="1283"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8" name="Freeform: Shape 337">
                <a:extLst>
                  <a:ext uri="{FF2B5EF4-FFF2-40B4-BE49-F238E27FC236}">
                    <a16:creationId xmlns:a16="http://schemas.microsoft.com/office/drawing/2014/main" id="{4982CAE8-709B-EE46-E41F-ABBFBE364219}"/>
                  </a:ext>
                </a:extLst>
              </p:cNvPr>
              <p:cNvSpPr/>
              <p:nvPr/>
            </p:nvSpPr>
            <p:spPr>
              <a:xfrm>
                <a:off x="7400686" y="1340051"/>
                <a:ext cx="63784" cy="107190"/>
              </a:xfrm>
              <a:custGeom>
                <a:avLst/>
                <a:gdLst>
                  <a:gd name="connsiteX0" fmla="*/ 1300 w 63784"/>
                  <a:gd name="connsiteY0" fmla="*/ 107661 h 107190"/>
                  <a:gd name="connsiteX1" fmla="*/ 22738 w 63784"/>
                  <a:gd name="connsiteY1" fmla="*/ 471 h 107190"/>
                  <a:gd name="connsiteX2" fmla="*/ 43647 w 63784"/>
                  <a:gd name="connsiteY2" fmla="*/ 471 h 107190"/>
                  <a:gd name="connsiteX3" fmla="*/ 65085 w 63784"/>
                  <a:gd name="connsiteY3" fmla="*/ 107661 h 107190"/>
                  <a:gd name="connsiteX4" fmla="*/ 46955 w 63784"/>
                  <a:gd name="connsiteY4" fmla="*/ 107661 h 107190"/>
                  <a:gd name="connsiteX5" fmla="*/ 42720 w 63784"/>
                  <a:gd name="connsiteY5" fmla="*/ 82915 h 107190"/>
                  <a:gd name="connsiteX6" fmla="*/ 24061 w 63784"/>
                  <a:gd name="connsiteY6" fmla="*/ 82915 h 107190"/>
                  <a:gd name="connsiteX7" fmla="*/ 19694 w 63784"/>
                  <a:gd name="connsiteY7" fmla="*/ 107661 h 107190"/>
                  <a:gd name="connsiteX8" fmla="*/ 1300 w 63784"/>
                  <a:gd name="connsiteY8" fmla="*/ 107661 h 107190"/>
                  <a:gd name="connsiteX9" fmla="*/ 26046 w 63784"/>
                  <a:gd name="connsiteY9" fmla="*/ 70475 h 107190"/>
                  <a:gd name="connsiteX10" fmla="*/ 40603 w 63784"/>
                  <a:gd name="connsiteY10" fmla="*/ 70475 h 107190"/>
                  <a:gd name="connsiteX11" fmla="*/ 33325 w 63784"/>
                  <a:gd name="connsiteY11" fmla="*/ 25482 h 107190"/>
                  <a:gd name="connsiteX12" fmla="*/ 26046 w 63784"/>
                  <a:gd name="connsiteY12" fmla="*/ 70475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300" y="107661"/>
                    </a:moveTo>
                    <a:lnTo>
                      <a:pt x="22738" y="471"/>
                    </a:lnTo>
                    <a:lnTo>
                      <a:pt x="43647" y="471"/>
                    </a:lnTo>
                    <a:lnTo>
                      <a:pt x="65085" y="107661"/>
                    </a:lnTo>
                    <a:lnTo>
                      <a:pt x="46955" y="107661"/>
                    </a:lnTo>
                    <a:lnTo>
                      <a:pt x="42720" y="82915"/>
                    </a:lnTo>
                    <a:lnTo>
                      <a:pt x="24061" y="82915"/>
                    </a:lnTo>
                    <a:lnTo>
                      <a:pt x="19694" y="107661"/>
                    </a:lnTo>
                    <a:lnTo>
                      <a:pt x="1300" y="107661"/>
                    </a:lnTo>
                    <a:close/>
                    <a:moveTo>
                      <a:pt x="26046" y="70475"/>
                    </a:moveTo>
                    <a:lnTo>
                      <a:pt x="40603" y="70475"/>
                    </a:lnTo>
                    <a:lnTo>
                      <a:pt x="33325" y="25482"/>
                    </a:lnTo>
                    <a:lnTo>
                      <a:pt x="26046" y="70475"/>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39" name="Freeform: Shape 338">
                <a:extLst>
                  <a:ext uri="{FF2B5EF4-FFF2-40B4-BE49-F238E27FC236}">
                    <a16:creationId xmlns:a16="http://schemas.microsoft.com/office/drawing/2014/main" id="{5FF02D44-A4C3-54B8-ACE7-B0203835CA4C}"/>
                  </a:ext>
                </a:extLst>
              </p:cNvPr>
              <p:cNvSpPr/>
              <p:nvPr/>
            </p:nvSpPr>
            <p:spPr>
              <a:xfrm>
                <a:off x="7475016" y="1340051"/>
                <a:ext cx="45522" cy="107190"/>
              </a:xfrm>
              <a:custGeom>
                <a:avLst/>
                <a:gdLst>
                  <a:gd name="connsiteX0" fmla="*/ 1318 w 45522"/>
                  <a:gd name="connsiteY0" fmla="*/ 107661 h 107190"/>
                  <a:gd name="connsiteX1" fmla="*/ 1318 w 45522"/>
                  <a:gd name="connsiteY1" fmla="*/ 471 h 107190"/>
                  <a:gd name="connsiteX2" fmla="*/ 20903 w 45522"/>
                  <a:gd name="connsiteY2" fmla="*/ 471 h 107190"/>
                  <a:gd name="connsiteX3" fmla="*/ 20903 w 45522"/>
                  <a:gd name="connsiteY3" fmla="*/ 94163 h 107190"/>
                  <a:gd name="connsiteX4" fmla="*/ 46841 w 45522"/>
                  <a:gd name="connsiteY4" fmla="*/ 94163 h 107190"/>
                  <a:gd name="connsiteX5" fmla="*/ 46841 w 45522"/>
                  <a:gd name="connsiteY5" fmla="*/ 107661 h 107190"/>
                  <a:gd name="connsiteX6" fmla="*/ 1318 w 45522"/>
                  <a:gd name="connsiteY6"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22" h="107190">
                    <a:moveTo>
                      <a:pt x="1318" y="107661"/>
                    </a:moveTo>
                    <a:lnTo>
                      <a:pt x="1318" y="471"/>
                    </a:lnTo>
                    <a:lnTo>
                      <a:pt x="20903" y="471"/>
                    </a:lnTo>
                    <a:lnTo>
                      <a:pt x="20903" y="94163"/>
                    </a:lnTo>
                    <a:lnTo>
                      <a:pt x="46841" y="94163"/>
                    </a:lnTo>
                    <a:lnTo>
                      <a:pt x="46841" y="107661"/>
                    </a:lnTo>
                    <a:lnTo>
                      <a:pt x="1318"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0" name="Freeform: Shape 339">
                <a:extLst>
                  <a:ext uri="{FF2B5EF4-FFF2-40B4-BE49-F238E27FC236}">
                    <a16:creationId xmlns:a16="http://schemas.microsoft.com/office/drawing/2014/main" id="{29DA0B61-742C-F56A-2D10-20A2920C55F4}"/>
                  </a:ext>
                </a:extLst>
              </p:cNvPr>
              <p:cNvSpPr/>
              <p:nvPr/>
            </p:nvSpPr>
            <p:spPr>
              <a:xfrm>
                <a:off x="7513884" y="1340051"/>
                <a:ext cx="53462" cy="107190"/>
              </a:xfrm>
              <a:custGeom>
                <a:avLst/>
                <a:gdLst>
                  <a:gd name="connsiteX0" fmla="*/ 18401 w 53462"/>
                  <a:gd name="connsiteY0" fmla="*/ 107661 h 107190"/>
                  <a:gd name="connsiteX1" fmla="*/ 18401 w 53462"/>
                  <a:gd name="connsiteY1" fmla="*/ 14895 h 107190"/>
                  <a:gd name="connsiteX2" fmla="*/ 1330 w 53462"/>
                  <a:gd name="connsiteY2" fmla="*/ 14895 h 107190"/>
                  <a:gd name="connsiteX3" fmla="*/ 1330 w 53462"/>
                  <a:gd name="connsiteY3" fmla="*/ 471 h 107190"/>
                  <a:gd name="connsiteX4" fmla="*/ 54792 w 53462"/>
                  <a:gd name="connsiteY4" fmla="*/ 471 h 107190"/>
                  <a:gd name="connsiteX5" fmla="*/ 54792 w 53462"/>
                  <a:gd name="connsiteY5" fmla="*/ 14895 h 107190"/>
                  <a:gd name="connsiteX6" fmla="*/ 37986 w 53462"/>
                  <a:gd name="connsiteY6" fmla="*/ 14895 h 107190"/>
                  <a:gd name="connsiteX7" fmla="*/ 37986 w 53462"/>
                  <a:gd name="connsiteY7" fmla="*/ 107661 h 107190"/>
                  <a:gd name="connsiteX8" fmla="*/ 18401 w 53462"/>
                  <a:gd name="connsiteY8"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401" y="107661"/>
                    </a:moveTo>
                    <a:lnTo>
                      <a:pt x="18401" y="14895"/>
                    </a:lnTo>
                    <a:lnTo>
                      <a:pt x="1330" y="14895"/>
                    </a:lnTo>
                    <a:lnTo>
                      <a:pt x="1330" y="471"/>
                    </a:lnTo>
                    <a:lnTo>
                      <a:pt x="54792" y="471"/>
                    </a:lnTo>
                    <a:lnTo>
                      <a:pt x="54792" y="14895"/>
                    </a:lnTo>
                    <a:lnTo>
                      <a:pt x="37986" y="14895"/>
                    </a:lnTo>
                    <a:lnTo>
                      <a:pt x="37986" y="107661"/>
                    </a:lnTo>
                    <a:lnTo>
                      <a:pt x="18401"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1" name="Freeform: Shape 340">
                <a:extLst>
                  <a:ext uri="{FF2B5EF4-FFF2-40B4-BE49-F238E27FC236}">
                    <a16:creationId xmlns:a16="http://schemas.microsoft.com/office/drawing/2014/main" id="{BF5BC362-5936-8E87-567B-F8733A452A8B}"/>
                  </a:ext>
                </a:extLst>
              </p:cNvPr>
              <p:cNvSpPr/>
              <p:nvPr/>
            </p:nvSpPr>
            <p:spPr>
              <a:xfrm>
                <a:off x="7577229" y="1340051"/>
                <a:ext cx="60873" cy="107190"/>
              </a:xfrm>
              <a:custGeom>
                <a:avLst/>
                <a:gdLst>
                  <a:gd name="connsiteX0" fmla="*/ 1348 w 60873"/>
                  <a:gd name="connsiteY0" fmla="*/ 107661 h 107190"/>
                  <a:gd name="connsiteX1" fmla="*/ 1348 w 60873"/>
                  <a:gd name="connsiteY1" fmla="*/ 471 h 107190"/>
                  <a:gd name="connsiteX2" fmla="*/ 20801 w 60873"/>
                  <a:gd name="connsiteY2" fmla="*/ 471 h 107190"/>
                  <a:gd name="connsiteX3" fmla="*/ 20801 w 60873"/>
                  <a:gd name="connsiteY3" fmla="*/ 45332 h 107190"/>
                  <a:gd name="connsiteX4" fmla="*/ 42768 w 60873"/>
                  <a:gd name="connsiteY4" fmla="*/ 45332 h 107190"/>
                  <a:gd name="connsiteX5" fmla="*/ 42768 w 60873"/>
                  <a:gd name="connsiteY5" fmla="*/ 471 h 107190"/>
                  <a:gd name="connsiteX6" fmla="*/ 62221 w 60873"/>
                  <a:gd name="connsiteY6" fmla="*/ 471 h 107190"/>
                  <a:gd name="connsiteX7" fmla="*/ 62221 w 60873"/>
                  <a:gd name="connsiteY7" fmla="*/ 107661 h 107190"/>
                  <a:gd name="connsiteX8" fmla="*/ 42768 w 60873"/>
                  <a:gd name="connsiteY8" fmla="*/ 107661 h 107190"/>
                  <a:gd name="connsiteX9" fmla="*/ 42768 w 60873"/>
                  <a:gd name="connsiteY9" fmla="*/ 59227 h 107190"/>
                  <a:gd name="connsiteX10" fmla="*/ 20801 w 60873"/>
                  <a:gd name="connsiteY10" fmla="*/ 59227 h 107190"/>
                  <a:gd name="connsiteX11" fmla="*/ 20801 w 60873"/>
                  <a:gd name="connsiteY11" fmla="*/ 107661 h 107190"/>
                  <a:gd name="connsiteX12" fmla="*/ 1348 w 60873"/>
                  <a:gd name="connsiteY12"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73" h="107190">
                    <a:moveTo>
                      <a:pt x="1348" y="107661"/>
                    </a:moveTo>
                    <a:lnTo>
                      <a:pt x="1348" y="471"/>
                    </a:lnTo>
                    <a:lnTo>
                      <a:pt x="20801" y="471"/>
                    </a:lnTo>
                    <a:lnTo>
                      <a:pt x="20801" y="45332"/>
                    </a:lnTo>
                    <a:lnTo>
                      <a:pt x="42768" y="45332"/>
                    </a:lnTo>
                    <a:lnTo>
                      <a:pt x="42768" y="471"/>
                    </a:lnTo>
                    <a:lnTo>
                      <a:pt x="62221" y="471"/>
                    </a:lnTo>
                    <a:lnTo>
                      <a:pt x="62221" y="107661"/>
                    </a:lnTo>
                    <a:lnTo>
                      <a:pt x="42768" y="107661"/>
                    </a:lnTo>
                    <a:lnTo>
                      <a:pt x="42768" y="59227"/>
                    </a:lnTo>
                    <a:lnTo>
                      <a:pt x="20801" y="59227"/>
                    </a:lnTo>
                    <a:lnTo>
                      <a:pt x="20801" y="107661"/>
                    </a:lnTo>
                    <a:lnTo>
                      <a:pt x="1348"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2" name="Freeform: Shape 341">
                <a:extLst>
                  <a:ext uri="{FF2B5EF4-FFF2-40B4-BE49-F238E27FC236}">
                    <a16:creationId xmlns:a16="http://schemas.microsoft.com/office/drawing/2014/main" id="{75DAF003-AC68-49E0-3389-7A7AFD804F1D}"/>
                  </a:ext>
                </a:extLst>
              </p:cNvPr>
              <p:cNvSpPr/>
              <p:nvPr/>
            </p:nvSpPr>
            <p:spPr>
              <a:xfrm>
                <a:off x="6938856" y="1515227"/>
                <a:ext cx="63784" cy="107190"/>
              </a:xfrm>
              <a:custGeom>
                <a:avLst/>
                <a:gdLst>
                  <a:gd name="connsiteX0" fmla="*/ 1173 w 63784"/>
                  <a:gd name="connsiteY0" fmla="*/ 107709 h 107190"/>
                  <a:gd name="connsiteX1" fmla="*/ 22611 w 63784"/>
                  <a:gd name="connsiteY1" fmla="*/ 519 h 107190"/>
                  <a:gd name="connsiteX2" fmla="*/ 43520 w 63784"/>
                  <a:gd name="connsiteY2" fmla="*/ 519 h 107190"/>
                  <a:gd name="connsiteX3" fmla="*/ 64958 w 63784"/>
                  <a:gd name="connsiteY3" fmla="*/ 107709 h 107190"/>
                  <a:gd name="connsiteX4" fmla="*/ 46828 w 63784"/>
                  <a:gd name="connsiteY4" fmla="*/ 107709 h 107190"/>
                  <a:gd name="connsiteX5" fmla="*/ 42593 w 63784"/>
                  <a:gd name="connsiteY5" fmla="*/ 82963 h 107190"/>
                  <a:gd name="connsiteX6" fmla="*/ 23934 w 63784"/>
                  <a:gd name="connsiteY6" fmla="*/ 82963 h 107190"/>
                  <a:gd name="connsiteX7" fmla="*/ 19567 w 63784"/>
                  <a:gd name="connsiteY7" fmla="*/ 107709 h 107190"/>
                  <a:gd name="connsiteX8" fmla="*/ 1173 w 63784"/>
                  <a:gd name="connsiteY8" fmla="*/ 107709 h 107190"/>
                  <a:gd name="connsiteX9" fmla="*/ 25919 w 63784"/>
                  <a:gd name="connsiteY9" fmla="*/ 70524 h 107190"/>
                  <a:gd name="connsiteX10" fmla="*/ 40476 w 63784"/>
                  <a:gd name="connsiteY10" fmla="*/ 70524 h 107190"/>
                  <a:gd name="connsiteX11" fmla="*/ 33198 w 63784"/>
                  <a:gd name="connsiteY11" fmla="*/ 25530 h 107190"/>
                  <a:gd name="connsiteX12" fmla="*/ 25919 w 63784"/>
                  <a:gd name="connsiteY12" fmla="*/ 7052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173" y="107709"/>
                    </a:moveTo>
                    <a:lnTo>
                      <a:pt x="22611" y="519"/>
                    </a:lnTo>
                    <a:lnTo>
                      <a:pt x="43520" y="519"/>
                    </a:lnTo>
                    <a:lnTo>
                      <a:pt x="64958" y="107709"/>
                    </a:lnTo>
                    <a:lnTo>
                      <a:pt x="46828" y="107709"/>
                    </a:lnTo>
                    <a:lnTo>
                      <a:pt x="42593" y="82963"/>
                    </a:lnTo>
                    <a:lnTo>
                      <a:pt x="23934" y="82963"/>
                    </a:lnTo>
                    <a:lnTo>
                      <a:pt x="19567" y="107709"/>
                    </a:lnTo>
                    <a:lnTo>
                      <a:pt x="1173" y="107709"/>
                    </a:lnTo>
                    <a:close/>
                    <a:moveTo>
                      <a:pt x="25919" y="70524"/>
                    </a:moveTo>
                    <a:lnTo>
                      <a:pt x="40476" y="70524"/>
                    </a:lnTo>
                    <a:lnTo>
                      <a:pt x="33198" y="25530"/>
                    </a:lnTo>
                    <a:lnTo>
                      <a:pt x="25919" y="7052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3" name="Freeform: Shape 342">
                <a:extLst>
                  <a:ext uri="{FF2B5EF4-FFF2-40B4-BE49-F238E27FC236}">
                    <a16:creationId xmlns:a16="http://schemas.microsoft.com/office/drawing/2014/main" id="{DD4D8F03-650E-D377-6CF9-6E90C45036C9}"/>
                  </a:ext>
                </a:extLst>
              </p:cNvPr>
              <p:cNvSpPr/>
              <p:nvPr/>
            </p:nvSpPr>
            <p:spPr>
              <a:xfrm>
                <a:off x="7013186" y="1515227"/>
                <a:ext cx="55844" cy="107190"/>
              </a:xfrm>
              <a:custGeom>
                <a:avLst/>
                <a:gdLst>
                  <a:gd name="connsiteX0" fmla="*/ 1192 w 55844"/>
                  <a:gd name="connsiteY0" fmla="*/ 107709 h 107190"/>
                  <a:gd name="connsiteX1" fmla="*/ 1192 w 55844"/>
                  <a:gd name="connsiteY1" fmla="*/ 519 h 107190"/>
                  <a:gd name="connsiteX2" fmla="*/ 14823 w 55844"/>
                  <a:gd name="connsiteY2" fmla="*/ 519 h 107190"/>
                  <a:gd name="connsiteX3" fmla="*/ 40892 w 55844"/>
                  <a:gd name="connsiteY3" fmla="*/ 61657 h 107190"/>
                  <a:gd name="connsiteX4" fmla="*/ 40892 w 55844"/>
                  <a:gd name="connsiteY4" fmla="*/ 519 h 107190"/>
                  <a:gd name="connsiteX5" fmla="*/ 57037 w 55844"/>
                  <a:gd name="connsiteY5" fmla="*/ 519 h 107190"/>
                  <a:gd name="connsiteX6" fmla="*/ 57037 w 55844"/>
                  <a:gd name="connsiteY6" fmla="*/ 107709 h 107190"/>
                  <a:gd name="connsiteX7" fmla="*/ 44068 w 55844"/>
                  <a:gd name="connsiteY7" fmla="*/ 107709 h 107190"/>
                  <a:gd name="connsiteX8" fmla="*/ 17866 w 55844"/>
                  <a:gd name="connsiteY8" fmla="*/ 43660 h 107190"/>
                  <a:gd name="connsiteX9" fmla="*/ 17866 w 55844"/>
                  <a:gd name="connsiteY9" fmla="*/ 107709 h 107190"/>
                  <a:gd name="connsiteX10" fmla="*/ 1192 w 55844"/>
                  <a:gd name="connsiteY10"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192" y="107709"/>
                    </a:moveTo>
                    <a:lnTo>
                      <a:pt x="1192" y="519"/>
                    </a:lnTo>
                    <a:lnTo>
                      <a:pt x="14823" y="519"/>
                    </a:lnTo>
                    <a:lnTo>
                      <a:pt x="40892" y="61657"/>
                    </a:lnTo>
                    <a:lnTo>
                      <a:pt x="40892" y="519"/>
                    </a:lnTo>
                    <a:lnTo>
                      <a:pt x="57037" y="519"/>
                    </a:lnTo>
                    <a:lnTo>
                      <a:pt x="57037" y="107709"/>
                    </a:lnTo>
                    <a:lnTo>
                      <a:pt x="44068" y="107709"/>
                    </a:lnTo>
                    <a:lnTo>
                      <a:pt x="17866" y="43660"/>
                    </a:lnTo>
                    <a:lnTo>
                      <a:pt x="17866" y="107709"/>
                    </a:lnTo>
                    <a:lnTo>
                      <a:pt x="1192"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4" name="Freeform: Shape 343">
                <a:extLst>
                  <a:ext uri="{FF2B5EF4-FFF2-40B4-BE49-F238E27FC236}">
                    <a16:creationId xmlns:a16="http://schemas.microsoft.com/office/drawing/2014/main" id="{97A5DA98-07C0-6142-7AC8-3C715CD67DEB}"/>
                  </a:ext>
                </a:extLst>
              </p:cNvPr>
              <p:cNvSpPr/>
              <p:nvPr/>
            </p:nvSpPr>
            <p:spPr>
              <a:xfrm>
                <a:off x="7085135" y="1515227"/>
                <a:ext cx="59285" cy="107190"/>
              </a:xfrm>
              <a:custGeom>
                <a:avLst/>
                <a:gdLst>
                  <a:gd name="connsiteX0" fmla="*/ 1213 w 59285"/>
                  <a:gd name="connsiteY0" fmla="*/ 107709 h 107190"/>
                  <a:gd name="connsiteX1" fmla="*/ 1213 w 59285"/>
                  <a:gd name="connsiteY1" fmla="*/ 519 h 107190"/>
                  <a:gd name="connsiteX2" fmla="*/ 26488 w 59285"/>
                  <a:gd name="connsiteY2" fmla="*/ 519 h 107190"/>
                  <a:gd name="connsiteX3" fmla="*/ 46868 w 59285"/>
                  <a:gd name="connsiteY3" fmla="*/ 4092 h 107190"/>
                  <a:gd name="connsiteX4" fmla="*/ 57322 w 59285"/>
                  <a:gd name="connsiteY4" fmla="*/ 15076 h 107190"/>
                  <a:gd name="connsiteX5" fmla="*/ 60498 w 59285"/>
                  <a:gd name="connsiteY5" fmla="*/ 33867 h 107190"/>
                  <a:gd name="connsiteX6" fmla="*/ 60498 w 59285"/>
                  <a:gd name="connsiteY6" fmla="*/ 73038 h 107190"/>
                  <a:gd name="connsiteX7" fmla="*/ 57322 w 59285"/>
                  <a:gd name="connsiteY7" fmla="*/ 92491 h 107190"/>
                  <a:gd name="connsiteX8" fmla="*/ 47000 w 59285"/>
                  <a:gd name="connsiteY8" fmla="*/ 104004 h 107190"/>
                  <a:gd name="connsiteX9" fmla="*/ 27282 w 59285"/>
                  <a:gd name="connsiteY9" fmla="*/ 107709 h 107190"/>
                  <a:gd name="connsiteX10" fmla="*/ 1213 w 59285"/>
                  <a:gd name="connsiteY10" fmla="*/ 107709 h 107190"/>
                  <a:gd name="connsiteX11" fmla="*/ 20798 w 59285"/>
                  <a:gd name="connsiteY11" fmla="*/ 94079 h 107190"/>
                  <a:gd name="connsiteX12" fmla="*/ 26753 w 59285"/>
                  <a:gd name="connsiteY12" fmla="*/ 94079 h 107190"/>
                  <a:gd name="connsiteX13" fmla="*/ 36413 w 59285"/>
                  <a:gd name="connsiteY13" fmla="*/ 91697 h 107190"/>
                  <a:gd name="connsiteX14" fmla="*/ 39986 w 59285"/>
                  <a:gd name="connsiteY14" fmla="*/ 84816 h 107190"/>
                  <a:gd name="connsiteX15" fmla="*/ 40648 w 59285"/>
                  <a:gd name="connsiteY15" fmla="*/ 73567 h 107190"/>
                  <a:gd name="connsiteX16" fmla="*/ 40648 w 59285"/>
                  <a:gd name="connsiteY16" fmla="*/ 32544 h 107190"/>
                  <a:gd name="connsiteX17" fmla="*/ 39722 w 59285"/>
                  <a:gd name="connsiteY17" fmla="*/ 22089 h 107190"/>
                  <a:gd name="connsiteX18" fmla="*/ 35884 w 59285"/>
                  <a:gd name="connsiteY18" fmla="*/ 16267 h 107190"/>
                  <a:gd name="connsiteX19" fmla="*/ 26488 w 59285"/>
                  <a:gd name="connsiteY19" fmla="*/ 14414 h 107190"/>
                  <a:gd name="connsiteX20" fmla="*/ 20798 w 59285"/>
                  <a:gd name="connsiteY20" fmla="*/ 14414 h 107190"/>
                  <a:gd name="connsiteX21" fmla="*/ 20798 w 59285"/>
                  <a:gd name="connsiteY21" fmla="*/ 9407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1213" y="107709"/>
                    </a:moveTo>
                    <a:lnTo>
                      <a:pt x="1213" y="519"/>
                    </a:lnTo>
                    <a:lnTo>
                      <a:pt x="26488" y="519"/>
                    </a:lnTo>
                    <a:cubicBezTo>
                      <a:pt x="35222" y="519"/>
                      <a:pt x="41971" y="1710"/>
                      <a:pt x="46868" y="4092"/>
                    </a:cubicBezTo>
                    <a:cubicBezTo>
                      <a:pt x="51764" y="6474"/>
                      <a:pt x="55337" y="10179"/>
                      <a:pt x="57322" y="15076"/>
                    </a:cubicBezTo>
                    <a:cubicBezTo>
                      <a:pt x="59439" y="19972"/>
                      <a:pt x="60498" y="26324"/>
                      <a:pt x="60498" y="33867"/>
                    </a:cubicBezTo>
                    <a:lnTo>
                      <a:pt x="60498" y="73038"/>
                    </a:lnTo>
                    <a:cubicBezTo>
                      <a:pt x="60498" y="80846"/>
                      <a:pt x="59439" y="87330"/>
                      <a:pt x="57322" y="92491"/>
                    </a:cubicBezTo>
                    <a:cubicBezTo>
                      <a:pt x="55337" y="97652"/>
                      <a:pt x="51896" y="101490"/>
                      <a:pt x="47000" y="104004"/>
                    </a:cubicBezTo>
                    <a:cubicBezTo>
                      <a:pt x="42236" y="106518"/>
                      <a:pt x="35619" y="107709"/>
                      <a:pt x="27282" y="107709"/>
                    </a:cubicBezTo>
                    <a:lnTo>
                      <a:pt x="1213" y="107709"/>
                    </a:lnTo>
                    <a:close/>
                    <a:moveTo>
                      <a:pt x="20798" y="94079"/>
                    </a:moveTo>
                    <a:lnTo>
                      <a:pt x="26753" y="94079"/>
                    </a:lnTo>
                    <a:cubicBezTo>
                      <a:pt x="31252" y="94079"/>
                      <a:pt x="34428" y="93285"/>
                      <a:pt x="36413" y="91697"/>
                    </a:cubicBezTo>
                    <a:cubicBezTo>
                      <a:pt x="38398" y="90109"/>
                      <a:pt x="39589" y="87859"/>
                      <a:pt x="39986" y="84816"/>
                    </a:cubicBezTo>
                    <a:cubicBezTo>
                      <a:pt x="40383" y="81772"/>
                      <a:pt x="40648" y="77934"/>
                      <a:pt x="40648" y="73567"/>
                    </a:cubicBezTo>
                    <a:lnTo>
                      <a:pt x="40648" y="32544"/>
                    </a:lnTo>
                    <a:cubicBezTo>
                      <a:pt x="40648" y="28177"/>
                      <a:pt x="40383" y="24736"/>
                      <a:pt x="39722" y="22089"/>
                    </a:cubicBezTo>
                    <a:cubicBezTo>
                      <a:pt x="39060" y="19443"/>
                      <a:pt x="37869" y="17458"/>
                      <a:pt x="35884" y="16267"/>
                    </a:cubicBezTo>
                    <a:cubicBezTo>
                      <a:pt x="33899" y="15076"/>
                      <a:pt x="30855" y="14414"/>
                      <a:pt x="26488" y="14414"/>
                    </a:cubicBezTo>
                    <a:lnTo>
                      <a:pt x="20798" y="14414"/>
                    </a:lnTo>
                    <a:lnTo>
                      <a:pt x="20798" y="9407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5" name="Freeform: Shape 344">
                <a:extLst>
                  <a:ext uri="{FF2B5EF4-FFF2-40B4-BE49-F238E27FC236}">
                    <a16:creationId xmlns:a16="http://schemas.microsoft.com/office/drawing/2014/main" id="{590F002A-8601-687E-6B86-F125AC40BC29}"/>
                  </a:ext>
                </a:extLst>
              </p:cNvPr>
              <p:cNvSpPr/>
              <p:nvPr/>
            </p:nvSpPr>
            <p:spPr>
              <a:xfrm>
                <a:off x="7186689" y="1515227"/>
                <a:ext cx="86016" cy="107190"/>
              </a:xfrm>
              <a:custGeom>
                <a:avLst/>
                <a:gdLst>
                  <a:gd name="connsiteX0" fmla="*/ 16463 w 86016"/>
                  <a:gd name="connsiteY0" fmla="*/ 107709 h 107190"/>
                  <a:gd name="connsiteX1" fmla="*/ 1244 w 86016"/>
                  <a:gd name="connsiteY1" fmla="*/ 519 h 107190"/>
                  <a:gd name="connsiteX2" fmla="*/ 17654 w 86016"/>
                  <a:gd name="connsiteY2" fmla="*/ 519 h 107190"/>
                  <a:gd name="connsiteX3" fmla="*/ 26520 w 86016"/>
                  <a:gd name="connsiteY3" fmla="*/ 69994 h 107190"/>
                  <a:gd name="connsiteX4" fmla="*/ 37636 w 86016"/>
                  <a:gd name="connsiteY4" fmla="*/ 784 h 107190"/>
                  <a:gd name="connsiteX5" fmla="*/ 51002 w 86016"/>
                  <a:gd name="connsiteY5" fmla="*/ 784 h 107190"/>
                  <a:gd name="connsiteX6" fmla="*/ 62382 w 86016"/>
                  <a:gd name="connsiteY6" fmla="*/ 69994 h 107190"/>
                  <a:gd name="connsiteX7" fmla="*/ 71116 w 86016"/>
                  <a:gd name="connsiteY7" fmla="*/ 519 h 107190"/>
                  <a:gd name="connsiteX8" fmla="*/ 87261 w 86016"/>
                  <a:gd name="connsiteY8" fmla="*/ 519 h 107190"/>
                  <a:gd name="connsiteX9" fmla="*/ 72307 w 86016"/>
                  <a:gd name="connsiteY9" fmla="*/ 107709 h 107190"/>
                  <a:gd name="connsiteX10" fmla="*/ 56427 w 86016"/>
                  <a:gd name="connsiteY10" fmla="*/ 107709 h 107190"/>
                  <a:gd name="connsiteX11" fmla="*/ 44517 w 86016"/>
                  <a:gd name="connsiteY11" fmla="*/ 35852 h 107190"/>
                  <a:gd name="connsiteX12" fmla="*/ 32740 w 86016"/>
                  <a:gd name="connsiteY12" fmla="*/ 107709 h 107190"/>
                  <a:gd name="connsiteX13" fmla="*/ 16463 w 86016"/>
                  <a:gd name="connsiteY13"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016" h="107190">
                    <a:moveTo>
                      <a:pt x="16463" y="107709"/>
                    </a:moveTo>
                    <a:lnTo>
                      <a:pt x="1244" y="519"/>
                    </a:lnTo>
                    <a:lnTo>
                      <a:pt x="17654" y="519"/>
                    </a:lnTo>
                    <a:lnTo>
                      <a:pt x="26520" y="69994"/>
                    </a:lnTo>
                    <a:lnTo>
                      <a:pt x="37636" y="784"/>
                    </a:lnTo>
                    <a:lnTo>
                      <a:pt x="51002" y="784"/>
                    </a:lnTo>
                    <a:lnTo>
                      <a:pt x="62382" y="69994"/>
                    </a:lnTo>
                    <a:lnTo>
                      <a:pt x="71116" y="519"/>
                    </a:lnTo>
                    <a:lnTo>
                      <a:pt x="87261" y="519"/>
                    </a:lnTo>
                    <a:lnTo>
                      <a:pt x="72307" y="107709"/>
                    </a:lnTo>
                    <a:lnTo>
                      <a:pt x="56427" y="107709"/>
                    </a:lnTo>
                    <a:lnTo>
                      <a:pt x="44517" y="35852"/>
                    </a:lnTo>
                    <a:lnTo>
                      <a:pt x="32740" y="107709"/>
                    </a:lnTo>
                    <a:lnTo>
                      <a:pt x="16463"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6" name="Freeform: Shape 345">
                <a:extLst>
                  <a:ext uri="{FF2B5EF4-FFF2-40B4-BE49-F238E27FC236}">
                    <a16:creationId xmlns:a16="http://schemas.microsoft.com/office/drawing/2014/main" id="{F1B41213-2DE6-C58B-710C-62182F8BCDCC}"/>
                  </a:ext>
                </a:extLst>
              </p:cNvPr>
              <p:cNvSpPr/>
              <p:nvPr/>
            </p:nvSpPr>
            <p:spPr>
              <a:xfrm>
                <a:off x="7284708" y="1515227"/>
                <a:ext cx="45257" cy="107190"/>
              </a:xfrm>
              <a:custGeom>
                <a:avLst/>
                <a:gdLst>
                  <a:gd name="connsiteX0" fmla="*/ 1266 w 45257"/>
                  <a:gd name="connsiteY0" fmla="*/ 107709 h 107190"/>
                  <a:gd name="connsiteX1" fmla="*/ 1266 w 45257"/>
                  <a:gd name="connsiteY1" fmla="*/ 519 h 107190"/>
                  <a:gd name="connsiteX2" fmla="*/ 46259 w 45257"/>
                  <a:gd name="connsiteY2" fmla="*/ 519 h 107190"/>
                  <a:gd name="connsiteX3" fmla="*/ 46259 w 45257"/>
                  <a:gd name="connsiteY3" fmla="*/ 14282 h 107190"/>
                  <a:gd name="connsiteX4" fmla="*/ 20851 w 45257"/>
                  <a:gd name="connsiteY4" fmla="*/ 14282 h 107190"/>
                  <a:gd name="connsiteX5" fmla="*/ 20851 w 45257"/>
                  <a:gd name="connsiteY5" fmla="*/ 45115 h 107190"/>
                  <a:gd name="connsiteX6" fmla="*/ 40833 w 45257"/>
                  <a:gd name="connsiteY6" fmla="*/ 45115 h 107190"/>
                  <a:gd name="connsiteX7" fmla="*/ 40833 w 45257"/>
                  <a:gd name="connsiteY7" fmla="*/ 58746 h 107190"/>
                  <a:gd name="connsiteX8" fmla="*/ 20851 w 45257"/>
                  <a:gd name="connsiteY8" fmla="*/ 58746 h 107190"/>
                  <a:gd name="connsiteX9" fmla="*/ 20851 w 45257"/>
                  <a:gd name="connsiteY9" fmla="*/ 94211 h 107190"/>
                  <a:gd name="connsiteX10" fmla="*/ 46524 w 45257"/>
                  <a:gd name="connsiteY10" fmla="*/ 94211 h 107190"/>
                  <a:gd name="connsiteX11" fmla="*/ 46524 w 45257"/>
                  <a:gd name="connsiteY11" fmla="*/ 107709 h 107190"/>
                  <a:gd name="connsiteX12" fmla="*/ 1266 w 45257"/>
                  <a:gd name="connsiteY12"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1266" y="107709"/>
                    </a:moveTo>
                    <a:lnTo>
                      <a:pt x="1266" y="519"/>
                    </a:lnTo>
                    <a:lnTo>
                      <a:pt x="46259" y="519"/>
                    </a:lnTo>
                    <a:lnTo>
                      <a:pt x="46259" y="14282"/>
                    </a:lnTo>
                    <a:lnTo>
                      <a:pt x="20851" y="14282"/>
                    </a:lnTo>
                    <a:lnTo>
                      <a:pt x="20851" y="45115"/>
                    </a:lnTo>
                    <a:lnTo>
                      <a:pt x="40833" y="45115"/>
                    </a:lnTo>
                    <a:lnTo>
                      <a:pt x="40833" y="58746"/>
                    </a:lnTo>
                    <a:lnTo>
                      <a:pt x="20851" y="58746"/>
                    </a:lnTo>
                    <a:lnTo>
                      <a:pt x="20851" y="94211"/>
                    </a:lnTo>
                    <a:lnTo>
                      <a:pt x="46524" y="94211"/>
                    </a:lnTo>
                    <a:lnTo>
                      <a:pt x="46524" y="107709"/>
                    </a:lnTo>
                    <a:lnTo>
                      <a:pt x="1266"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7" name="Freeform: Shape 346">
                <a:extLst>
                  <a:ext uri="{FF2B5EF4-FFF2-40B4-BE49-F238E27FC236}">
                    <a16:creationId xmlns:a16="http://schemas.microsoft.com/office/drawing/2014/main" id="{CBFC4704-C5A8-641A-6D43-A0D4F6196447}"/>
                  </a:ext>
                </a:extLst>
              </p:cNvPr>
              <p:cNvSpPr/>
              <p:nvPr/>
            </p:nvSpPr>
            <p:spPr>
              <a:xfrm>
                <a:off x="7341176" y="1515227"/>
                <a:ext cx="45522" cy="107190"/>
              </a:xfrm>
              <a:custGeom>
                <a:avLst/>
                <a:gdLst>
                  <a:gd name="connsiteX0" fmla="*/ 1281 w 45522"/>
                  <a:gd name="connsiteY0" fmla="*/ 107709 h 107190"/>
                  <a:gd name="connsiteX1" fmla="*/ 1281 w 45522"/>
                  <a:gd name="connsiteY1" fmla="*/ 519 h 107190"/>
                  <a:gd name="connsiteX2" fmla="*/ 20867 w 45522"/>
                  <a:gd name="connsiteY2" fmla="*/ 519 h 107190"/>
                  <a:gd name="connsiteX3" fmla="*/ 20867 w 45522"/>
                  <a:gd name="connsiteY3" fmla="*/ 94211 h 107190"/>
                  <a:gd name="connsiteX4" fmla="*/ 46804 w 45522"/>
                  <a:gd name="connsiteY4" fmla="*/ 94211 h 107190"/>
                  <a:gd name="connsiteX5" fmla="*/ 46804 w 45522"/>
                  <a:gd name="connsiteY5" fmla="*/ 107709 h 107190"/>
                  <a:gd name="connsiteX6" fmla="*/ 1281 w 45522"/>
                  <a:gd name="connsiteY6"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22" h="107190">
                    <a:moveTo>
                      <a:pt x="1281" y="107709"/>
                    </a:moveTo>
                    <a:lnTo>
                      <a:pt x="1281" y="519"/>
                    </a:lnTo>
                    <a:lnTo>
                      <a:pt x="20867" y="519"/>
                    </a:lnTo>
                    <a:lnTo>
                      <a:pt x="20867" y="94211"/>
                    </a:lnTo>
                    <a:lnTo>
                      <a:pt x="46804" y="94211"/>
                    </a:lnTo>
                    <a:lnTo>
                      <a:pt x="46804" y="107709"/>
                    </a:lnTo>
                    <a:lnTo>
                      <a:pt x="1281"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8" name="Freeform: Shape 347">
                <a:extLst>
                  <a:ext uri="{FF2B5EF4-FFF2-40B4-BE49-F238E27FC236}">
                    <a16:creationId xmlns:a16="http://schemas.microsoft.com/office/drawing/2014/main" id="{586B45CC-327A-4107-04B4-63D1D62F2D39}"/>
                  </a:ext>
                </a:extLst>
              </p:cNvPr>
              <p:cNvSpPr/>
              <p:nvPr/>
            </p:nvSpPr>
            <p:spPr>
              <a:xfrm>
                <a:off x="7396716" y="1515227"/>
                <a:ext cx="45522" cy="107190"/>
              </a:xfrm>
              <a:custGeom>
                <a:avLst/>
                <a:gdLst>
                  <a:gd name="connsiteX0" fmla="*/ 1296 w 45522"/>
                  <a:gd name="connsiteY0" fmla="*/ 107709 h 107190"/>
                  <a:gd name="connsiteX1" fmla="*/ 1296 w 45522"/>
                  <a:gd name="connsiteY1" fmla="*/ 519 h 107190"/>
                  <a:gd name="connsiteX2" fmla="*/ 20882 w 45522"/>
                  <a:gd name="connsiteY2" fmla="*/ 519 h 107190"/>
                  <a:gd name="connsiteX3" fmla="*/ 20882 w 45522"/>
                  <a:gd name="connsiteY3" fmla="*/ 94211 h 107190"/>
                  <a:gd name="connsiteX4" fmla="*/ 46819 w 45522"/>
                  <a:gd name="connsiteY4" fmla="*/ 94211 h 107190"/>
                  <a:gd name="connsiteX5" fmla="*/ 46819 w 45522"/>
                  <a:gd name="connsiteY5" fmla="*/ 107709 h 107190"/>
                  <a:gd name="connsiteX6" fmla="*/ 1296 w 45522"/>
                  <a:gd name="connsiteY6"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22" h="107190">
                    <a:moveTo>
                      <a:pt x="1296" y="107709"/>
                    </a:moveTo>
                    <a:lnTo>
                      <a:pt x="1296" y="519"/>
                    </a:lnTo>
                    <a:lnTo>
                      <a:pt x="20882" y="519"/>
                    </a:lnTo>
                    <a:lnTo>
                      <a:pt x="20882" y="94211"/>
                    </a:lnTo>
                    <a:lnTo>
                      <a:pt x="46819" y="94211"/>
                    </a:lnTo>
                    <a:lnTo>
                      <a:pt x="46819" y="107709"/>
                    </a:lnTo>
                    <a:lnTo>
                      <a:pt x="1296"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49" name="Freeform: Shape 348">
                <a:extLst>
                  <a:ext uri="{FF2B5EF4-FFF2-40B4-BE49-F238E27FC236}">
                    <a16:creationId xmlns:a16="http://schemas.microsoft.com/office/drawing/2014/main" id="{F973216E-2215-B5AC-3DB5-05C5F7E2D14B}"/>
                  </a:ext>
                </a:extLst>
              </p:cNvPr>
              <p:cNvSpPr/>
              <p:nvPr/>
            </p:nvSpPr>
            <p:spPr>
              <a:xfrm>
                <a:off x="7446697" y="1577556"/>
                <a:ext cx="32024" cy="12307"/>
              </a:xfrm>
              <a:custGeom>
                <a:avLst/>
                <a:gdLst>
                  <a:gd name="connsiteX0" fmla="*/ 1308 w 32024"/>
                  <a:gd name="connsiteY0" fmla="*/ 523 h 12307"/>
                  <a:gd name="connsiteX1" fmla="*/ 33333 w 32024"/>
                  <a:gd name="connsiteY1" fmla="*/ 523 h 12307"/>
                  <a:gd name="connsiteX2" fmla="*/ 33333 w 32024"/>
                  <a:gd name="connsiteY2" fmla="*/ 12830 h 12307"/>
                  <a:gd name="connsiteX3" fmla="*/ 1308 w 32024"/>
                  <a:gd name="connsiteY3" fmla="*/ 12830 h 12307"/>
                </a:gdLst>
                <a:ahLst/>
                <a:cxnLst>
                  <a:cxn ang="0">
                    <a:pos x="connsiteX0" y="connsiteY0"/>
                  </a:cxn>
                  <a:cxn ang="0">
                    <a:pos x="connsiteX1" y="connsiteY1"/>
                  </a:cxn>
                  <a:cxn ang="0">
                    <a:pos x="connsiteX2" y="connsiteY2"/>
                  </a:cxn>
                  <a:cxn ang="0">
                    <a:pos x="connsiteX3" y="connsiteY3"/>
                  </a:cxn>
                </a:cxnLst>
                <a:rect l="l" t="t" r="r" b="b"/>
                <a:pathLst>
                  <a:path w="32024" h="12307">
                    <a:moveTo>
                      <a:pt x="1308" y="523"/>
                    </a:moveTo>
                    <a:lnTo>
                      <a:pt x="33333" y="523"/>
                    </a:lnTo>
                    <a:lnTo>
                      <a:pt x="33333" y="12830"/>
                    </a:lnTo>
                    <a:lnTo>
                      <a:pt x="1308" y="12830"/>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0" name="Freeform: Shape 349">
                <a:extLst>
                  <a:ext uri="{FF2B5EF4-FFF2-40B4-BE49-F238E27FC236}">
                    <a16:creationId xmlns:a16="http://schemas.microsoft.com/office/drawing/2014/main" id="{C9EB99DB-350C-3F27-9E2F-E7E48AE82842}"/>
                  </a:ext>
                </a:extLst>
              </p:cNvPr>
              <p:cNvSpPr/>
              <p:nvPr/>
            </p:nvSpPr>
            <p:spPr>
              <a:xfrm>
                <a:off x="7491388" y="1515227"/>
                <a:ext cx="61005" cy="107190"/>
              </a:xfrm>
              <a:custGeom>
                <a:avLst/>
                <a:gdLst>
                  <a:gd name="connsiteX0" fmla="*/ 1325 w 61005"/>
                  <a:gd name="connsiteY0" fmla="*/ 107709 h 107190"/>
                  <a:gd name="connsiteX1" fmla="*/ 1325 w 61005"/>
                  <a:gd name="connsiteY1" fmla="*/ 519 h 107190"/>
                  <a:gd name="connsiteX2" fmla="*/ 27659 w 61005"/>
                  <a:gd name="connsiteY2" fmla="*/ 519 h 107190"/>
                  <a:gd name="connsiteX3" fmla="*/ 40495 w 61005"/>
                  <a:gd name="connsiteY3" fmla="*/ 1842 h 107190"/>
                  <a:gd name="connsiteX4" fmla="*/ 50420 w 61005"/>
                  <a:gd name="connsiteY4" fmla="*/ 6342 h 107190"/>
                  <a:gd name="connsiteX5" fmla="*/ 56905 w 61005"/>
                  <a:gd name="connsiteY5" fmla="*/ 14679 h 107190"/>
                  <a:gd name="connsiteX6" fmla="*/ 59154 w 61005"/>
                  <a:gd name="connsiteY6" fmla="*/ 28044 h 107190"/>
                  <a:gd name="connsiteX7" fmla="*/ 57302 w 61005"/>
                  <a:gd name="connsiteY7" fmla="*/ 39160 h 107190"/>
                  <a:gd name="connsiteX8" fmla="*/ 52141 w 61005"/>
                  <a:gd name="connsiteY8" fmla="*/ 46571 h 107190"/>
                  <a:gd name="connsiteX9" fmla="*/ 43539 w 61005"/>
                  <a:gd name="connsiteY9" fmla="*/ 50144 h 107190"/>
                  <a:gd name="connsiteX10" fmla="*/ 53993 w 61005"/>
                  <a:gd name="connsiteY10" fmla="*/ 54644 h 107190"/>
                  <a:gd name="connsiteX11" fmla="*/ 60213 w 61005"/>
                  <a:gd name="connsiteY11" fmla="*/ 63378 h 107190"/>
                  <a:gd name="connsiteX12" fmla="*/ 62330 w 61005"/>
                  <a:gd name="connsiteY12" fmla="*/ 76479 h 107190"/>
                  <a:gd name="connsiteX13" fmla="*/ 60345 w 61005"/>
                  <a:gd name="connsiteY13" fmla="*/ 90109 h 107190"/>
                  <a:gd name="connsiteX14" fmla="*/ 54655 w 61005"/>
                  <a:gd name="connsiteY14" fmla="*/ 99902 h 107190"/>
                  <a:gd name="connsiteX15" fmla="*/ 45259 w 61005"/>
                  <a:gd name="connsiteY15" fmla="*/ 105724 h 107190"/>
                  <a:gd name="connsiteX16" fmla="*/ 32158 w 61005"/>
                  <a:gd name="connsiteY16" fmla="*/ 107709 h 107190"/>
                  <a:gd name="connsiteX17" fmla="*/ 1325 w 61005"/>
                  <a:gd name="connsiteY17" fmla="*/ 107709 h 107190"/>
                  <a:gd name="connsiteX18" fmla="*/ 20910 w 61005"/>
                  <a:gd name="connsiteY18" fmla="*/ 93947 h 107190"/>
                  <a:gd name="connsiteX19" fmla="*/ 28321 w 61005"/>
                  <a:gd name="connsiteY19" fmla="*/ 93947 h 107190"/>
                  <a:gd name="connsiteX20" fmla="*/ 40363 w 61005"/>
                  <a:gd name="connsiteY20" fmla="*/ 89712 h 107190"/>
                  <a:gd name="connsiteX21" fmla="*/ 43539 w 61005"/>
                  <a:gd name="connsiteY21" fmla="*/ 76346 h 107190"/>
                  <a:gd name="connsiteX22" fmla="*/ 41951 w 61005"/>
                  <a:gd name="connsiteY22" fmla="*/ 65892 h 107190"/>
                  <a:gd name="connsiteX23" fmla="*/ 36922 w 61005"/>
                  <a:gd name="connsiteY23" fmla="*/ 59805 h 107190"/>
                  <a:gd name="connsiteX24" fmla="*/ 27659 w 61005"/>
                  <a:gd name="connsiteY24" fmla="*/ 57820 h 107190"/>
                  <a:gd name="connsiteX25" fmla="*/ 20910 w 61005"/>
                  <a:gd name="connsiteY25" fmla="*/ 57820 h 107190"/>
                  <a:gd name="connsiteX26" fmla="*/ 20910 w 61005"/>
                  <a:gd name="connsiteY26" fmla="*/ 93947 h 107190"/>
                  <a:gd name="connsiteX27" fmla="*/ 20910 w 61005"/>
                  <a:gd name="connsiteY27" fmla="*/ 44321 h 107190"/>
                  <a:gd name="connsiteX28" fmla="*/ 27527 w 61005"/>
                  <a:gd name="connsiteY28" fmla="*/ 44321 h 107190"/>
                  <a:gd name="connsiteX29" fmla="*/ 36525 w 61005"/>
                  <a:gd name="connsiteY29" fmla="*/ 42601 h 107190"/>
                  <a:gd name="connsiteX30" fmla="*/ 40892 w 61005"/>
                  <a:gd name="connsiteY30" fmla="*/ 37308 h 107190"/>
                  <a:gd name="connsiteX31" fmla="*/ 42216 w 61005"/>
                  <a:gd name="connsiteY31" fmla="*/ 28309 h 107190"/>
                  <a:gd name="connsiteX32" fmla="*/ 40231 w 61005"/>
                  <a:gd name="connsiteY32" fmla="*/ 19575 h 107190"/>
                  <a:gd name="connsiteX33" fmla="*/ 34540 w 61005"/>
                  <a:gd name="connsiteY33" fmla="*/ 15340 h 107190"/>
                  <a:gd name="connsiteX34" fmla="*/ 24748 w 61005"/>
                  <a:gd name="connsiteY34" fmla="*/ 14149 h 107190"/>
                  <a:gd name="connsiteX35" fmla="*/ 20910 w 61005"/>
                  <a:gd name="connsiteY35" fmla="*/ 14149 h 107190"/>
                  <a:gd name="connsiteX36" fmla="*/ 20910 w 61005"/>
                  <a:gd name="connsiteY36" fmla="*/ 4432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005" h="107190">
                    <a:moveTo>
                      <a:pt x="1325" y="107709"/>
                    </a:moveTo>
                    <a:lnTo>
                      <a:pt x="1325" y="519"/>
                    </a:lnTo>
                    <a:lnTo>
                      <a:pt x="27659" y="519"/>
                    </a:lnTo>
                    <a:cubicBezTo>
                      <a:pt x="32423" y="519"/>
                      <a:pt x="36658" y="916"/>
                      <a:pt x="40495" y="1842"/>
                    </a:cubicBezTo>
                    <a:cubicBezTo>
                      <a:pt x="44333" y="2769"/>
                      <a:pt x="47641" y="4224"/>
                      <a:pt x="50420" y="6342"/>
                    </a:cubicBezTo>
                    <a:cubicBezTo>
                      <a:pt x="53199" y="8327"/>
                      <a:pt x="55449" y="11106"/>
                      <a:pt x="56905" y="14679"/>
                    </a:cubicBezTo>
                    <a:cubicBezTo>
                      <a:pt x="58360" y="18252"/>
                      <a:pt x="59154" y="22619"/>
                      <a:pt x="59154" y="28044"/>
                    </a:cubicBezTo>
                    <a:cubicBezTo>
                      <a:pt x="59154" y="32411"/>
                      <a:pt x="58493" y="36117"/>
                      <a:pt x="57302" y="39160"/>
                    </a:cubicBezTo>
                    <a:cubicBezTo>
                      <a:pt x="56111" y="42204"/>
                      <a:pt x="54390" y="44718"/>
                      <a:pt x="52141" y="46571"/>
                    </a:cubicBezTo>
                    <a:cubicBezTo>
                      <a:pt x="49891" y="48292"/>
                      <a:pt x="46980" y="49483"/>
                      <a:pt x="43539" y="50144"/>
                    </a:cubicBezTo>
                    <a:cubicBezTo>
                      <a:pt x="47774" y="50806"/>
                      <a:pt x="51214" y="52394"/>
                      <a:pt x="53993" y="54644"/>
                    </a:cubicBezTo>
                    <a:cubicBezTo>
                      <a:pt x="56772" y="56893"/>
                      <a:pt x="58890" y="59805"/>
                      <a:pt x="60213" y="63378"/>
                    </a:cubicBezTo>
                    <a:cubicBezTo>
                      <a:pt x="61669" y="66951"/>
                      <a:pt x="62330" y="71318"/>
                      <a:pt x="62330" y="76479"/>
                    </a:cubicBezTo>
                    <a:cubicBezTo>
                      <a:pt x="62330" y="81640"/>
                      <a:pt x="61669" y="86139"/>
                      <a:pt x="60345" y="90109"/>
                    </a:cubicBezTo>
                    <a:cubicBezTo>
                      <a:pt x="59154" y="93947"/>
                      <a:pt x="57169" y="97255"/>
                      <a:pt x="54655" y="99902"/>
                    </a:cubicBezTo>
                    <a:cubicBezTo>
                      <a:pt x="52141" y="102416"/>
                      <a:pt x="49097" y="104401"/>
                      <a:pt x="45259" y="105724"/>
                    </a:cubicBezTo>
                    <a:cubicBezTo>
                      <a:pt x="41554" y="107048"/>
                      <a:pt x="37187" y="107709"/>
                      <a:pt x="32158" y="107709"/>
                    </a:cubicBezTo>
                    <a:lnTo>
                      <a:pt x="1325" y="107709"/>
                    </a:lnTo>
                    <a:close/>
                    <a:moveTo>
                      <a:pt x="20910" y="93947"/>
                    </a:moveTo>
                    <a:lnTo>
                      <a:pt x="28321" y="93947"/>
                    </a:lnTo>
                    <a:cubicBezTo>
                      <a:pt x="34276" y="93947"/>
                      <a:pt x="38246" y="92491"/>
                      <a:pt x="40363" y="89712"/>
                    </a:cubicBezTo>
                    <a:cubicBezTo>
                      <a:pt x="42480" y="86801"/>
                      <a:pt x="43539" y="82301"/>
                      <a:pt x="43539" y="76346"/>
                    </a:cubicBezTo>
                    <a:cubicBezTo>
                      <a:pt x="43539" y="71979"/>
                      <a:pt x="43010" y="68539"/>
                      <a:pt x="41951" y="65892"/>
                    </a:cubicBezTo>
                    <a:cubicBezTo>
                      <a:pt x="41025" y="63113"/>
                      <a:pt x="39304" y="61128"/>
                      <a:pt x="36922" y="59805"/>
                    </a:cubicBezTo>
                    <a:cubicBezTo>
                      <a:pt x="34673" y="58481"/>
                      <a:pt x="31497" y="57820"/>
                      <a:pt x="27659" y="57820"/>
                    </a:cubicBezTo>
                    <a:lnTo>
                      <a:pt x="20910" y="57820"/>
                    </a:lnTo>
                    <a:lnTo>
                      <a:pt x="20910" y="93947"/>
                    </a:lnTo>
                    <a:close/>
                    <a:moveTo>
                      <a:pt x="20910" y="44321"/>
                    </a:moveTo>
                    <a:lnTo>
                      <a:pt x="27527" y="44321"/>
                    </a:lnTo>
                    <a:cubicBezTo>
                      <a:pt x="31364" y="44321"/>
                      <a:pt x="34408" y="43792"/>
                      <a:pt x="36525" y="42601"/>
                    </a:cubicBezTo>
                    <a:cubicBezTo>
                      <a:pt x="38643" y="41410"/>
                      <a:pt x="40098" y="39690"/>
                      <a:pt x="40892" y="37308"/>
                    </a:cubicBezTo>
                    <a:cubicBezTo>
                      <a:pt x="41819" y="34926"/>
                      <a:pt x="42216" y="31882"/>
                      <a:pt x="42216" y="28309"/>
                    </a:cubicBezTo>
                    <a:cubicBezTo>
                      <a:pt x="42216" y="24471"/>
                      <a:pt x="41554" y="21560"/>
                      <a:pt x="40231" y="19575"/>
                    </a:cubicBezTo>
                    <a:cubicBezTo>
                      <a:pt x="39040" y="17458"/>
                      <a:pt x="37055" y="16002"/>
                      <a:pt x="34540" y="15340"/>
                    </a:cubicBezTo>
                    <a:cubicBezTo>
                      <a:pt x="32026" y="14546"/>
                      <a:pt x="28718" y="14149"/>
                      <a:pt x="24748" y="14149"/>
                    </a:cubicBezTo>
                    <a:lnTo>
                      <a:pt x="20910" y="14149"/>
                    </a:lnTo>
                    <a:lnTo>
                      <a:pt x="20910" y="4432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1" name="Freeform: Shape 350">
                <a:extLst>
                  <a:ext uri="{FF2B5EF4-FFF2-40B4-BE49-F238E27FC236}">
                    <a16:creationId xmlns:a16="http://schemas.microsoft.com/office/drawing/2014/main" id="{E0CFE3D7-886E-3BED-04B6-84CA2ADEC227}"/>
                  </a:ext>
                </a:extLst>
              </p:cNvPr>
              <p:cNvSpPr/>
              <p:nvPr/>
            </p:nvSpPr>
            <p:spPr>
              <a:xfrm>
                <a:off x="7564925" y="1515227"/>
                <a:ext cx="45257" cy="107190"/>
              </a:xfrm>
              <a:custGeom>
                <a:avLst/>
                <a:gdLst>
                  <a:gd name="connsiteX0" fmla="*/ 1343 w 45257"/>
                  <a:gd name="connsiteY0" fmla="*/ 107709 h 107190"/>
                  <a:gd name="connsiteX1" fmla="*/ 1343 w 45257"/>
                  <a:gd name="connsiteY1" fmla="*/ 519 h 107190"/>
                  <a:gd name="connsiteX2" fmla="*/ 46336 w 45257"/>
                  <a:gd name="connsiteY2" fmla="*/ 519 h 107190"/>
                  <a:gd name="connsiteX3" fmla="*/ 46336 w 45257"/>
                  <a:gd name="connsiteY3" fmla="*/ 14282 h 107190"/>
                  <a:gd name="connsiteX4" fmla="*/ 20928 w 45257"/>
                  <a:gd name="connsiteY4" fmla="*/ 14282 h 107190"/>
                  <a:gd name="connsiteX5" fmla="*/ 20928 w 45257"/>
                  <a:gd name="connsiteY5" fmla="*/ 45115 h 107190"/>
                  <a:gd name="connsiteX6" fmla="*/ 40910 w 45257"/>
                  <a:gd name="connsiteY6" fmla="*/ 45115 h 107190"/>
                  <a:gd name="connsiteX7" fmla="*/ 40910 w 45257"/>
                  <a:gd name="connsiteY7" fmla="*/ 58746 h 107190"/>
                  <a:gd name="connsiteX8" fmla="*/ 20928 w 45257"/>
                  <a:gd name="connsiteY8" fmla="*/ 58746 h 107190"/>
                  <a:gd name="connsiteX9" fmla="*/ 20928 w 45257"/>
                  <a:gd name="connsiteY9" fmla="*/ 94211 h 107190"/>
                  <a:gd name="connsiteX10" fmla="*/ 46601 w 45257"/>
                  <a:gd name="connsiteY10" fmla="*/ 94211 h 107190"/>
                  <a:gd name="connsiteX11" fmla="*/ 46601 w 45257"/>
                  <a:gd name="connsiteY11" fmla="*/ 107709 h 107190"/>
                  <a:gd name="connsiteX12" fmla="*/ 1343 w 45257"/>
                  <a:gd name="connsiteY12"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1343" y="107709"/>
                    </a:moveTo>
                    <a:lnTo>
                      <a:pt x="1343" y="519"/>
                    </a:lnTo>
                    <a:lnTo>
                      <a:pt x="46336" y="519"/>
                    </a:lnTo>
                    <a:lnTo>
                      <a:pt x="46336" y="14282"/>
                    </a:lnTo>
                    <a:lnTo>
                      <a:pt x="20928" y="14282"/>
                    </a:lnTo>
                    <a:lnTo>
                      <a:pt x="20928" y="45115"/>
                    </a:lnTo>
                    <a:lnTo>
                      <a:pt x="40910" y="45115"/>
                    </a:lnTo>
                    <a:lnTo>
                      <a:pt x="40910" y="58746"/>
                    </a:lnTo>
                    <a:lnTo>
                      <a:pt x="20928" y="58746"/>
                    </a:lnTo>
                    <a:lnTo>
                      <a:pt x="20928" y="94211"/>
                    </a:lnTo>
                    <a:lnTo>
                      <a:pt x="46601" y="94211"/>
                    </a:lnTo>
                    <a:lnTo>
                      <a:pt x="46601" y="107709"/>
                    </a:lnTo>
                    <a:lnTo>
                      <a:pt x="1343"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2" name="Freeform: Shape 351">
                <a:extLst>
                  <a:ext uri="{FF2B5EF4-FFF2-40B4-BE49-F238E27FC236}">
                    <a16:creationId xmlns:a16="http://schemas.microsoft.com/office/drawing/2014/main" id="{7A1B24C4-1B43-1A63-D8CE-B72690292538}"/>
                  </a:ext>
                </a:extLst>
              </p:cNvPr>
              <p:cNvSpPr/>
              <p:nvPr/>
            </p:nvSpPr>
            <p:spPr>
              <a:xfrm>
                <a:off x="7621919" y="1515227"/>
                <a:ext cx="19320" cy="107190"/>
              </a:xfrm>
              <a:custGeom>
                <a:avLst/>
                <a:gdLst>
                  <a:gd name="connsiteX0" fmla="*/ 1355 w 19320"/>
                  <a:gd name="connsiteY0" fmla="*/ 519 h 107190"/>
                  <a:gd name="connsiteX1" fmla="*/ 20676 w 19320"/>
                  <a:gd name="connsiteY1" fmla="*/ 519 h 107190"/>
                  <a:gd name="connsiteX2" fmla="*/ 20676 w 19320"/>
                  <a:gd name="connsiteY2" fmla="*/ 107709 h 107190"/>
                  <a:gd name="connsiteX3" fmla="*/ 1355 w 19320"/>
                  <a:gd name="connsiteY3" fmla="*/ 107709 h 107190"/>
                </a:gdLst>
                <a:ahLst/>
                <a:cxnLst>
                  <a:cxn ang="0">
                    <a:pos x="connsiteX0" y="connsiteY0"/>
                  </a:cxn>
                  <a:cxn ang="0">
                    <a:pos x="connsiteX1" y="connsiteY1"/>
                  </a:cxn>
                  <a:cxn ang="0">
                    <a:pos x="connsiteX2" y="connsiteY2"/>
                  </a:cxn>
                  <a:cxn ang="0">
                    <a:pos x="connsiteX3" y="connsiteY3"/>
                  </a:cxn>
                </a:cxnLst>
                <a:rect l="l" t="t" r="r" b="b"/>
                <a:pathLst>
                  <a:path w="19320" h="107190">
                    <a:moveTo>
                      <a:pt x="1355" y="519"/>
                    </a:moveTo>
                    <a:lnTo>
                      <a:pt x="20676" y="519"/>
                    </a:lnTo>
                    <a:lnTo>
                      <a:pt x="20676" y="107709"/>
                    </a:lnTo>
                    <a:lnTo>
                      <a:pt x="1355"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3" name="Freeform: Shape 352">
                <a:extLst>
                  <a:ext uri="{FF2B5EF4-FFF2-40B4-BE49-F238E27FC236}">
                    <a16:creationId xmlns:a16="http://schemas.microsoft.com/office/drawing/2014/main" id="{E1F64BE0-03BD-0D6C-1D93-D9519F8DCF7D}"/>
                  </a:ext>
                </a:extLst>
              </p:cNvPr>
              <p:cNvSpPr/>
              <p:nvPr/>
            </p:nvSpPr>
            <p:spPr>
              <a:xfrm>
                <a:off x="7657610" y="1515227"/>
                <a:ext cx="55844" cy="107190"/>
              </a:xfrm>
              <a:custGeom>
                <a:avLst/>
                <a:gdLst>
                  <a:gd name="connsiteX0" fmla="*/ 1370 w 55844"/>
                  <a:gd name="connsiteY0" fmla="*/ 107709 h 107190"/>
                  <a:gd name="connsiteX1" fmla="*/ 1370 w 55844"/>
                  <a:gd name="connsiteY1" fmla="*/ 519 h 107190"/>
                  <a:gd name="connsiteX2" fmla="*/ 15000 w 55844"/>
                  <a:gd name="connsiteY2" fmla="*/ 519 h 107190"/>
                  <a:gd name="connsiteX3" fmla="*/ 41070 w 55844"/>
                  <a:gd name="connsiteY3" fmla="*/ 61657 h 107190"/>
                  <a:gd name="connsiteX4" fmla="*/ 41070 w 55844"/>
                  <a:gd name="connsiteY4" fmla="*/ 519 h 107190"/>
                  <a:gd name="connsiteX5" fmla="*/ 57214 w 55844"/>
                  <a:gd name="connsiteY5" fmla="*/ 519 h 107190"/>
                  <a:gd name="connsiteX6" fmla="*/ 57214 w 55844"/>
                  <a:gd name="connsiteY6" fmla="*/ 107709 h 107190"/>
                  <a:gd name="connsiteX7" fmla="*/ 44246 w 55844"/>
                  <a:gd name="connsiteY7" fmla="*/ 107709 h 107190"/>
                  <a:gd name="connsiteX8" fmla="*/ 18044 w 55844"/>
                  <a:gd name="connsiteY8" fmla="*/ 43660 h 107190"/>
                  <a:gd name="connsiteX9" fmla="*/ 18044 w 55844"/>
                  <a:gd name="connsiteY9" fmla="*/ 107709 h 107190"/>
                  <a:gd name="connsiteX10" fmla="*/ 1370 w 55844"/>
                  <a:gd name="connsiteY10"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370" y="107709"/>
                    </a:moveTo>
                    <a:lnTo>
                      <a:pt x="1370" y="519"/>
                    </a:lnTo>
                    <a:lnTo>
                      <a:pt x="15000" y="519"/>
                    </a:lnTo>
                    <a:lnTo>
                      <a:pt x="41070" y="61657"/>
                    </a:lnTo>
                    <a:lnTo>
                      <a:pt x="41070" y="519"/>
                    </a:lnTo>
                    <a:lnTo>
                      <a:pt x="57214" y="519"/>
                    </a:lnTo>
                    <a:lnTo>
                      <a:pt x="57214" y="107709"/>
                    </a:lnTo>
                    <a:lnTo>
                      <a:pt x="44246" y="107709"/>
                    </a:lnTo>
                    <a:lnTo>
                      <a:pt x="18044" y="43660"/>
                    </a:lnTo>
                    <a:lnTo>
                      <a:pt x="18044" y="107709"/>
                    </a:lnTo>
                    <a:lnTo>
                      <a:pt x="1370"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4" name="Freeform: Shape 353">
                <a:extLst>
                  <a:ext uri="{FF2B5EF4-FFF2-40B4-BE49-F238E27FC236}">
                    <a16:creationId xmlns:a16="http://schemas.microsoft.com/office/drawing/2014/main" id="{0CA0BC7A-5490-26B4-6783-F6D726F78C05}"/>
                  </a:ext>
                </a:extLst>
              </p:cNvPr>
              <p:cNvSpPr/>
              <p:nvPr/>
            </p:nvSpPr>
            <p:spPr>
              <a:xfrm>
                <a:off x="7727972" y="1514036"/>
                <a:ext cx="60608" cy="109837"/>
              </a:xfrm>
              <a:custGeom>
                <a:avLst/>
                <a:gdLst>
                  <a:gd name="connsiteX0" fmla="*/ 29841 w 60608"/>
                  <a:gd name="connsiteY0" fmla="*/ 110356 h 109837"/>
                  <a:gd name="connsiteX1" fmla="*/ 13035 w 60608"/>
                  <a:gd name="connsiteY1" fmla="*/ 105857 h 109837"/>
                  <a:gd name="connsiteX2" fmla="*/ 4036 w 60608"/>
                  <a:gd name="connsiteY2" fmla="*/ 93153 h 109837"/>
                  <a:gd name="connsiteX3" fmla="*/ 1390 w 60608"/>
                  <a:gd name="connsiteY3" fmla="*/ 73567 h 109837"/>
                  <a:gd name="connsiteX4" fmla="*/ 1390 w 60608"/>
                  <a:gd name="connsiteY4" fmla="*/ 37572 h 109837"/>
                  <a:gd name="connsiteX5" fmla="*/ 4036 w 60608"/>
                  <a:gd name="connsiteY5" fmla="*/ 17722 h 109837"/>
                  <a:gd name="connsiteX6" fmla="*/ 13300 w 60608"/>
                  <a:gd name="connsiteY6" fmla="*/ 5018 h 109837"/>
                  <a:gd name="connsiteX7" fmla="*/ 31826 w 60608"/>
                  <a:gd name="connsiteY7" fmla="*/ 519 h 109837"/>
                  <a:gd name="connsiteX8" fmla="*/ 49294 w 60608"/>
                  <a:gd name="connsiteY8" fmla="*/ 4224 h 109837"/>
                  <a:gd name="connsiteX9" fmla="*/ 58558 w 60608"/>
                  <a:gd name="connsiteY9" fmla="*/ 14943 h 109837"/>
                  <a:gd name="connsiteX10" fmla="*/ 61469 w 60608"/>
                  <a:gd name="connsiteY10" fmla="*/ 31750 h 109837"/>
                  <a:gd name="connsiteX11" fmla="*/ 61469 w 60608"/>
                  <a:gd name="connsiteY11" fmla="*/ 37308 h 109837"/>
                  <a:gd name="connsiteX12" fmla="*/ 42810 w 60608"/>
                  <a:gd name="connsiteY12" fmla="*/ 37308 h 109837"/>
                  <a:gd name="connsiteX13" fmla="*/ 42810 w 60608"/>
                  <a:gd name="connsiteY13" fmla="*/ 31220 h 109837"/>
                  <a:gd name="connsiteX14" fmla="*/ 42016 w 60608"/>
                  <a:gd name="connsiteY14" fmla="*/ 22354 h 109837"/>
                  <a:gd name="connsiteX15" fmla="*/ 39105 w 60608"/>
                  <a:gd name="connsiteY15" fmla="*/ 16796 h 109837"/>
                  <a:gd name="connsiteX16" fmla="*/ 32091 w 60608"/>
                  <a:gd name="connsiteY16" fmla="*/ 14811 h 109837"/>
                  <a:gd name="connsiteX17" fmla="*/ 24548 w 60608"/>
                  <a:gd name="connsiteY17" fmla="*/ 17325 h 109837"/>
                  <a:gd name="connsiteX18" fmla="*/ 21637 w 60608"/>
                  <a:gd name="connsiteY18" fmla="*/ 23942 h 109837"/>
                  <a:gd name="connsiteX19" fmla="*/ 21107 w 60608"/>
                  <a:gd name="connsiteY19" fmla="*/ 32941 h 109837"/>
                  <a:gd name="connsiteX20" fmla="*/ 21107 w 60608"/>
                  <a:gd name="connsiteY20" fmla="*/ 77802 h 109837"/>
                  <a:gd name="connsiteX21" fmla="*/ 22034 w 60608"/>
                  <a:gd name="connsiteY21" fmla="*/ 87462 h 109837"/>
                  <a:gd name="connsiteX22" fmla="*/ 25474 w 60608"/>
                  <a:gd name="connsiteY22" fmla="*/ 93814 h 109837"/>
                  <a:gd name="connsiteX23" fmla="*/ 32620 w 60608"/>
                  <a:gd name="connsiteY23" fmla="*/ 95932 h 109837"/>
                  <a:gd name="connsiteX24" fmla="*/ 39899 w 60608"/>
                  <a:gd name="connsiteY24" fmla="*/ 93550 h 109837"/>
                  <a:gd name="connsiteX25" fmla="*/ 43339 w 60608"/>
                  <a:gd name="connsiteY25" fmla="*/ 86933 h 109837"/>
                  <a:gd name="connsiteX26" fmla="*/ 44398 w 60608"/>
                  <a:gd name="connsiteY26" fmla="*/ 76876 h 109837"/>
                  <a:gd name="connsiteX27" fmla="*/ 44398 w 60608"/>
                  <a:gd name="connsiteY27" fmla="*/ 66818 h 109837"/>
                  <a:gd name="connsiteX28" fmla="*/ 32885 w 60608"/>
                  <a:gd name="connsiteY28" fmla="*/ 66818 h 109837"/>
                  <a:gd name="connsiteX29" fmla="*/ 32885 w 60608"/>
                  <a:gd name="connsiteY29" fmla="*/ 54511 h 109837"/>
                  <a:gd name="connsiteX30" fmla="*/ 61998 w 60608"/>
                  <a:gd name="connsiteY30" fmla="*/ 54511 h 109837"/>
                  <a:gd name="connsiteX31" fmla="*/ 61998 w 60608"/>
                  <a:gd name="connsiteY31" fmla="*/ 108901 h 109837"/>
                  <a:gd name="connsiteX32" fmla="*/ 49427 w 60608"/>
                  <a:gd name="connsiteY32" fmla="*/ 108901 h 109837"/>
                  <a:gd name="connsiteX33" fmla="*/ 47971 w 60608"/>
                  <a:gd name="connsiteY33" fmla="*/ 98314 h 109837"/>
                  <a:gd name="connsiteX34" fmla="*/ 41487 w 60608"/>
                  <a:gd name="connsiteY34" fmla="*/ 107048 h 109837"/>
                  <a:gd name="connsiteX35" fmla="*/ 29841 w 60608"/>
                  <a:gd name="connsiteY35" fmla="*/ 110356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608" h="109837">
                    <a:moveTo>
                      <a:pt x="29841" y="110356"/>
                    </a:moveTo>
                    <a:cubicBezTo>
                      <a:pt x="22828" y="110356"/>
                      <a:pt x="17137" y="108901"/>
                      <a:pt x="13035" y="105857"/>
                    </a:cubicBezTo>
                    <a:cubicBezTo>
                      <a:pt x="8933" y="102813"/>
                      <a:pt x="5889" y="98578"/>
                      <a:pt x="4036" y="93153"/>
                    </a:cubicBezTo>
                    <a:cubicBezTo>
                      <a:pt x="2316" y="87595"/>
                      <a:pt x="1390" y="81110"/>
                      <a:pt x="1390" y="73567"/>
                    </a:cubicBezTo>
                    <a:lnTo>
                      <a:pt x="1390" y="37572"/>
                    </a:lnTo>
                    <a:cubicBezTo>
                      <a:pt x="1390" y="29897"/>
                      <a:pt x="2316" y="23280"/>
                      <a:pt x="4036" y="17722"/>
                    </a:cubicBezTo>
                    <a:cubicBezTo>
                      <a:pt x="5757" y="12164"/>
                      <a:pt x="8933" y="7930"/>
                      <a:pt x="13300" y="5018"/>
                    </a:cubicBezTo>
                    <a:cubicBezTo>
                      <a:pt x="17799" y="1975"/>
                      <a:pt x="24019" y="519"/>
                      <a:pt x="31826" y="519"/>
                    </a:cubicBezTo>
                    <a:cubicBezTo>
                      <a:pt x="39105" y="519"/>
                      <a:pt x="44927" y="1710"/>
                      <a:pt x="49294" y="4224"/>
                    </a:cubicBezTo>
                    <a:cubicBezTo>
                      <a:pt x="53661" y="6739"/>
                      <a:pt x="56705" y="10312"/>
                      <a:pt x="58558" y="14943"/>
                    </a:cubicBezTo>
                    <a:cubicBezTo>
                      <a:pt x="60543" y="19575"/>
                      <a:pt x="61469" y="25133"/>
                      <a:pt x="61469" y="31750"/>
                    </a:cubicBezTo>
                    <a:lnTo>
                      <a:pt x="61469" y="37308"/>
                    </a:lnTo>
                    <a:lnTo>
                      <a:pt x="42810" y="37308"/>
                    </a:lnTo>
                    <a:lnTo>
                      <a:pt x="42810" y="31220"/>
                    </a:lnTo>
                    <a:cubicBezTo>
                      <a:pt x="42810" y="27780"/>
                      <a:pt x="42545" y="24868"/>
                      <a:pt x="42016" y="22354"/>
                    </a:cubicBezTo>
                    <a:cubicBezTo>
                      <a:pt x="41619" y="19840"/>
                      <a:pt x="40560" y="17987"/>
                      <a:pt x="39105" y="16796"/>
                    </a:cubicBezTo>
                    <a:cubicBezTo>
                      <a:pt x="37649" y="15473"/>
                      <a:pt x="35399" y="14811"/>
                      <a:pt x="32091" y="14811"/>
                    </a:cubicBezTo>
                    <a:cubicBezTo>
                      <a:pt x="28650" y="14811"/>
                      <a:pt x="26136" y="15605"/>
                      <a:pt x="24548" y="17325"/>
                    </a:cubicBezTo>
                    <a:cubicBezTo>
                      <a:pt x="23092" y="19046"/>
                      <a:pt x="22034" y="21163"/>
                      <a:pt x="21637" y="23942"/>
                    </a:cubicBezTo>
                    <a:cubicBezTo>
                      <a:pt x="21240" y="26721"/>
                      <a:pt x="21107" y="29632"/>
                      <a:pt x="21107" y="32941"/>
                    </a:cubicBezTo>
                    <a:lnTo>
                      <a:pt x="21107" y="77802"/>
                    </a:lnTo>
                    <a:cubicBezTo>
                      <a:pt x="21107" y="81507"/>
                      <a:pt x="21372" y="84683"/>
                      <a:pt x="22034" y="87462"/>
                    </a:cubicBezTo>
                    <a:cubicBezTo>
                      <a:pt x="22695" y="90241"/>
                      <a:pt x="23754" y="92359"/>
                      <a:pt x="25474" y="93814"/>
                    </a:cubicBezTo>
                    <a:cubicBezTo>
                      <a:pt x="27195" y="95270"/>
                      <a:pt x="29577" y="95932"/>
                      <a:pt x="32620" y="95932"/>
                    </a:cubicBezTo>
                    <a:cubicBezTo>
                      <a:pt x="35796" y="95932"/>
                      <a:pt x="38178" y="95138"/>
                      <a:pt x="39899" y="93550"/>
                    </a:cubicBezTo>
                    <a:cubicBezTo>
                      <a:pt x="41619" y="91962"/>
                      <a:pt x="42678" y="89712"/>
                      <a:pt x="43339" y="86933"/>
                    </a:cubicBezTo>
                    <a:cubicBezTo>
                      <a:pt x="44001" y="84154"/>
                      <a:pt x="44398" y="80713"/>
                      <a:pt x="44398" y="76876"/>
                    </a:cubicBezTo>
                    <a:lnTo>
                      <a:pt x="44398" y="66818"/>
                    </a:lnTo>
                    <a:lnTo>
                      <a:pt x="32885" y="66818"/>
                    </a:lnTo>
                    <a:lnTo>
                      <a:pt x="32885" y="54511"/>
                    </a:lnTo>
                    <a:lnTo>
                      <a:pt x="61998" y="54511"/>
                    </a:lnTo>
                    <a:lnTo>
                      <a:pt x="61998" y="108901"/>
                    </a:lnTo>
                    <a:lnTo>
                      <a:pt x="49427" y="108901"/>
                    </a:lnTo>
                    <a:lnTo>
                      <a:pt x="47971" y="98314"/>
                    </a:lnTo>
                    <a:cubicBezTo>
                      <a:pt x="46515" y="101887"/>
                      <a:pt x="44398" y="104798"/>
                      <a:pt x="41487" y="107048"/>
                    </a:cubicBezTo>
                    <a:cubicBezTo>
                      <a:pt x="38708" y="109298"/>
                      <a:pt x="34738" y="110356"/>
                      <a:pt x="29841" y="110356"/>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355" name="Group 354">
            <a:extLst>
              <a:ext uri="{FF2B5EF4-FFF2-40B4-BE49-F238E27FC236}">
                <a16:creationId xmlns:a16="http://schemas.microsoft.com/office/drawing/2014/main" id="{339F5ECA-7286-A37C-10E7-ED8D1629AE5C}"/>
              </a:ext>
            </a:extLst>
          </p:cNvPr>
          <p:cNvGrpSpPr>
            <a:grpSpLocks/>
          </p:cNvGrpSpPr>
          <p:nvPr/>
        </p:nvGrpSpPr>
        <p:grpSpPr>
          <a:xfrm>
            <a:off x="9403614" y="5177221"/>
            <a:ext cx="432000" cy="432000"/>
            <a:chOff x="6557385" y="2860699"/>
            <a:chExt cx="1470982" cy="1470983"/>
          </a:xfrm>
        </p:grpSpPr>
        <p:sp>
          <p:nvSpPr>
            <p:cNvPr id="356" name="Freeform: Shape 355">
              <a:extLst>
                <a:ext uri="{FF2B5EF4-FFF2-40B4-BE49-F238E27FC236}">
                  <a16:creationId xmlns:a16="http://schemas.microsoft.com/office/drawing/2014/main" id="{2AC101BA-7119-BD4E-4221-1DFB37F66086}"/>
                </a:ext>
              </a:extLst>
            </p:cNvPr>
            <p:cNvSpPr/>
            <p:nvPr/>
          </p:nvSpPr>
          <p:spPr>
            <a:xfrm rot="10800000" flipV="1">
              <a:off x="6557385" y="2860699"/>
              <a:ext cx="1470982" cy="1470983"/>
            </a:xfrm>
            <a:custGeom>
              <a:avLst/>
              <a:gdLst>
                <a:gd name="connsiteX0" fmla="*/ 912 w 1470982"/>
                <a:gd name="connsiteY0" fmla="*/ 770 h 1470983"/>
                <a:gd name="connsiteX1" fmla="*/ 1471894 w 1470982"/>
                <a:gd name="connsiteY1" fmla="*/ 770 h 1470983"/>
                <a:gd name="connsiteX2" fmla="*/ 1471894 w 1470982"/>
                <a:gd name="connsiteY2" fmla="*/ 1471753 h 1470983"/>
                <a:gd name="connsiteX3" fmla="*/ 912 w 1470982"/>
                <a:gd name="connsiteY3" fmla="*/ 1471753 h 1470983"/>
              </a:gdLst>
              <a:ahLst/>
              <a:cxnLst>
                <a:cxn ang="0">
                  <a:pos x="connsiteX0" y="connsiteY0"/>
                </a:cxn>
                <a:cxn ang="0">
                  <a:pos x="connsiteX1" y="connsiteY1"/>
                </a:cxn>
                <a:cxn ang="0">
                  <a:pos x="connsiteX2" y="connsiteY2"/>
                </a:cxn>
                <a:cxn ang="0">
                  <a:pos x="connsiteX3" y="connsiteY3"/>
                </a:cxn>
              </a:cxnLst>
              <a:rect l="l" t="t" r="r" b="b"/>
              <a:pathLst>
                <a:path w="1470982" h="1470983">
                  <a:moveTo>
                    <a:pt x="912" y="770"/>
                  </a:moveTo>
                  <a:lnTo>
                    <a:pt x="1471894" y="770"/>
                  </a:lnTo>
                  <a:lnTo>
                    <a:pt x="1471894" y="1471753"/>
                  </a:lnTo>
                  <a:lnTo>
                    <a:pt x="912" y="1471753"/>
                  </a:lnTo>
                  <a:close/>
                </a:path>
              </a:pathLst>
            </a:custGeom>
            <a:solidFill>
              <a:srgbClr val="F36D24"/>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7" name="Freeform: Shape 356">
              <a:extLst>
                <a:ext uri="{FF2B5EF4-FFF2-40B4-BE49-F238E27FC236}">
                  <a16:creationId xmlns:a16="http://schemas.microsoft.com/office/drawing/2014/main" id="{CA225770-4555-C5A7-44E7-200E17BFD476}"/>
                </a:ext>
              </a:extLst>
            </p:cNvPr>
            <p:cNvSpPr/>
            <p:nvPr/>
          </p:nvSpPr>
          <p:spPr>
            <a:xfrm>
              <a:off x="6672550" y="2985174"/>
              <a:ext cx="150985" cy="287750"/>
            </a:xfrm>
            <a:custGeom>
              <a:avLst/>
              <a:gdLst>
                <a:gd name="connsiteX0" fmla="*/ 22407 w 150985"/>
                <a:gd name="connsiteY0" fmla="*/ 270863 h 287750"/>
                <a:gd name="connsiteX1" fmla="*/ 5611 w 150985"/>
                <a:gd name="connsiteY1" fmla="*/ 217018 h 287750"/>
                <a:gd name="connsiteX2" fmla="*/ 5611 w 150985"/>
                <a:gd name="connsiteY2" fmla="*/ 212864 h 287750"/>
                <a:gd name="connsiteX3" fmla="*/ 56167 w 150985"/>
                <a:gd name="connsiteY3" fmla="*/ 212864 h 287750"/>
                <a:gd name="connsiteX4" fmla="*/ 60153 w 150985"/>
                <a:gd name="connsiteY4" fmla="*/ 239862 h 287750"/>
                <a:gd name="connsiteX5" fmla="*/ 76601 w 150985"/>
                <a:gd name="connsiteY5" fmla="*/ 247836 h 287750"/>
                <a:gd name="connsiteX6" fmla="*/ 89592 w 150985"/>
                <a:gd name="connsiteY6" fmla="*/ 242637 h 287750"/>
                <a:gd name="connsiteX7" fmla="*/ 95641 w 150985"/>
                <a:gd name="connsiteY7" fmla="*/ 225507 h 287750"/>
                <a:gd name="connsiteX8" fmla="*/ 97369 w 150985"/>
                <a:gd name="connsiteY8" fmla="*/ 191035 h 287750"/>
                <a:gd name="connsiteX9" fmla="*/ 97369 w 150985"/>
                <a:gd name="connsiteY9" fmla="*/ 162657 h 287750"/>
                <a:gd name="connsiteX10" fmla="*/ 83180 w 150985"/>
                <a:gd name="connsiteY10" fmla="*/ 174602 h 287750"/>
                <a:gd name="connsiteX11" fmla="*/ 60669 w 150985"/>
                <a:gd name="connsiteY11" fmla="*/ 178923 h 287750"/>
                <a:gd name="connsiteX12" fmla="*/ 15313 w 150985"/>
                <a:gd name="connsiteY12" fmla="*/ 156063 h 287750"/>
                <a:gd name="connsiteX13" fmla="*/ 1109 w 150985"/>
                <a:gd name="connsiteY13" fmla="*/ 95472 h 287750"/>
                <a:gd name="connsiteX14" fmla="*/ 76601 w 150985"/>
                <a:gd name="connsiteY14" fmla="*/ 939 h 287750"/>
                <a:gd name="connsiteX15" fmla="*/ 133736 w 150985"/>
                <a:gd name="connsiteY15" fmla="*/ 24830 h 287750"/>
                <a:gd name="connsiteX16" fmla="*/ 152094 w 150985"/>
                <a:gd name="connsiteY16" fmla="*/ 90621 h 287750"/>
                <a:gd name="connsiteX17" fmla="*/ 152094 w 150985"/>
                <a:gd name="connsiteY17" fmla="*/ 192778 h 287750"/>
                <a:gd name="connsiteX18" fmla="*/ 135297 w 150985"/>
                <a:gd name="connsiteY18" fmla="*/ 263420 h 287750"/>
                <a:gd name="connsiteX19" fmla="*/ 76252 w 150985"/>
                <a:gd name="connsiteY19" fmla="*/ 288690 h 287750"/>
                <a:gd name="connsiteX20" fmla="*/ 22407 w 150985"/>
                <a:gd name="connsiteY20" fmla="*/ 270863 h 287750"/>
                <a:gd name="connsiteX21" fmla="*/ 97369 w 150985"/>
                <a:gd name="connsiteY21" fmla="*/ 125244 h 287750"/>
                <a:gd name="connsiteX22" fmla="*/ 97369 w 150985"/>
                <a:gd name="connsiteY22" fmla="*/ 80585 h 287750"/>
                <a:gd name="connsiteX23" fmla="*/ 92882 w 150985"/>
                <a:gd name="connsiteY23" fmla="*/ 51495 h 287750"/>
                <a:gd name="connsiteX24" fmla="*/ 76601 w 150985"/>
                <a:gd name="connsiteY24" fmla="*/ 40762 h 287750"/>
                <a:gd name="connsiteX25" fmla="*/ 59987 w 150985"/>
                <a:gd name="connsiteY25" fmla="*/ 52359 h 287750"/>
                <a:gd name="connsiteX26" fmla="*/ 55833 w 150985"/>
                <a:gd name="connsiteY26" fmla="*/ 89241 h 287750"/>
                <a:gd name="connsiteX27" fmla="*/ 56864 w 150985"/>
                <a:gd name="connsiteY27" fmla="*/ 116770 h 287750"/>
                <a:gd name="connsiteX28" fmla="*/ 62579 w 150985"/>
                <a:gd name="connsiteY28" fmla="*/ 132172 h 287750"/>
                <a:gd name="connsiteX29" fmla="*/ 76950 w 150985"/>
                <a:gd name="connsiteY29" fmla="*/ 138069 h 287750"/>
                <a:gd name="connsiteX30" fmla="*/ 97369 w 150985"/>
                <a:gd name="connsiteY30" fmla="*/ 125244 h 28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0985" h="287750">
                  <a:moveTo>
                    <a:pt x="22407" y="270863"/>
                  </a:moveTo>
                  <a:cubicBezTo>
                    <a:pt x="11447" y="258978"/>
                    <a:pt x="5838" y="241030"/>
                    <a:pt x="5611" y="217018"/>
                  </a:cubicBezTo>
                  <a:lnTo>
                    <a:pt x="5611" y="212864"/>
                  </a:lnTo>
                  <a:lnTo>
                    <a:pt x="56167" y="212864"/>
                  </a:lnTo>
                  <a:cubicBezTo>
                    <a:pt x="56167" y="225552"/>
                    <a:pt x="57501" y="234557"/>
                    <a:pt x="60153" y="239862"/>
                  </a:cubicBezTo>
                  <a:cubicBezTo>
                    <a:pt x="62806" y="245183"/>
                    <a:pt x="68294" y="247836"/>
                    <a:pt x="76601" y="247836"/>
                  </a:cubicBezTo>
                  <a:cubicBezTo>
                    <a:pt x="82362" y="247836"/>
                    <a:pt x="86697" y="246108"/>
                    <a:pt x="89592" y="242637"/>
                  </a:cubicBezTo>
                  <a:cubicBezTo>
                    <a:pt x="92473" y="239180"/>
                    <a:pt x="94489" y="233465"/>
                    <a:pt x="95641" y="225507"/>
                  </a:cubicBezTo>
                  <a:cubicBezTo>
                    <a:pt x="96793" y="217533"/>
                    <a:pt x="97369" y="206058"/>
                    <a:pt x="97369" y="191035"/>
                  </a:cubicBezTo>
                  <a:lnTo>
                    <a:pt x="97369" y="162657"/>
                  </a:lnTo>
                  <a:cubicBezTo>
                    <a:pt x="94368" y="167735"/>
                    <a:pt x="89638" y="171707"/>
                    <a:pt x="83180" y="174602"/>
                  </a:cubicBezTo>
                  <a:cubicBezTo>
                    <a:pt x="76722" y="177483"/>
                    <a:pt x="69203" y="178923"/>
                    <a:pt x="60669" y="178923"/>
                  </a:cubicBezTo>
                  <a:cubicBezTo>
                    <a:pt x="39901" y="178923"/>
                    <a:pt x="24772" y="171298"/>
                    <a:pt x="15313" y="156063"/>
                  </a:cubicBezTo>
                  <a:cubicBezTo>
                    <a:pt x="5838" y="140828"/>
                    <a:pt x="1109" y="120636"/>
                    <a:pt x="1109" y="95472"/>
                  </a:cubicBezTo>
                  <a:cubicBezTo>
                    <a:pt x="1109" y="32455"/>
                    <a:pt x="26273" y="939"/>
                    <a:pt x="76601" y="939"/>
                  </a:cubicBezTo>
                  <a:cubicBezTo>
                    <a:pt x="102447" y="939"/>
                    <a:pt x="121502" y="8898"/>
                    <a:pt x="133736" y="24830"/>
                  </a:cubicBezTo>
                  <a:cubicBezTo>
                    <a:pt x="145969" y="40762"/>
                    <a:pt x="152094" y="62697"/>
                    <a:pt x="152094" y="90621"/>
                  </a:cubicBezTo>
                  <a:lnTo>
                    <a:pt x="152094" y="192778"/>
                  </a:lnTo>
                  <a:cubicBezTo>
                    <a:pt x="152094" y="223021"/>
                    <a:pt x="146485" y="246563"/>
                    <a:pt x="135297" y="263420"/>
                  </a:cubicBezTo>
                  <a:cubicBezTo>
                    <a:pt x="124095" y="280262"/>
                    <a:pt x="104418" y="288690"/>
                    <a:pt x="76252" y="288690"/>
                  </a:cubicBezTo>
                  <a:cubicBezTo>
                    <a:pt x="51316" y="288690"/>
                    <a:pt x="33367" y="282748"/>
                    <a:pt x="22407" y="270863"/>
                  </a:cubicBezTo>
                  <a:moveTo>
                    <a:pt x="97369" y="125244"/>
                  </a:moveTo>
                  <a:lnTo>
                    <a:pt x="97369" y="80585"/>
                  </a:lnTo>
                  <a:cubicBezTo>
                    <a:pt x="97369" y="68352"/>
                    <a:pt x="95868" y="58650"/>
                    <a:pt x="92882" y="51495"/>
                  </a:cubicBezTo>
                  <a:cubicBezTo>
                    <a:pt x="89865" y="44340"/>
                    <a:pt x="84454" y="40762"/>
                    <a:pt x="76601" y="40762"/>
                  </a:cubicBezTo>
                  <a:cubicBezTo>
                    <a:pt x="68294" y="40762"/>
                    <a:pt x="62746" y="44628"/>
                    <a:pt x="59987" y="52359"/>
                  </a:cubicBezTo>
                  <a:cubicBezTo>
                    <a:pt x="57213" y="60090"/>
                    <a:pt x="55833" y="72384"/>
                    <a:pt x="55833" y="89241"/>
                  </a:cubicBezTo>
                  <a:cubicBezTo>
                    <a:pt x="55833" y="101247"/>
                    <a:pt x="56167" y="110418"/>
                    <a:pt x="56864" y="116770"/>
                  </a:cubicBezTo>
                  <a:cubicBezTo>
                    <a:pt x="57561" y="123122"/>
                    <a:pt x="59456" y="128246"/>
                    <a:pt x="62579" y="132172"/>
                  </a:cubicBezTo>
                  <a:cubicBezTo>
                    <a:pt x="65687" y="136113"/>
                    <a:pt x="70477" y="138069"/>
                    <a:pt x="76950" y="138069"/>
                  </a:cubicBezTo>
                  <a:cubicBezTo>
                    <a:pt x="85484" y="138069"/>
                    <a:pt x="92291" y="133794"/>
                    <a:pt x="97369" y="125244"/>
                  </a:cubicBezTo>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58" name="Freeform: Shape 357">
              <a:extLst>
                <a:ext uri="{FF2B5EF4-FFF2-40B4-BE49-F238E27FC236}">
                  <a16:creationId xmlns:a16="http://schemas.microsoft.com/office/drawing/2014/main" id="{54E1CEC8-A7C8-A645-98A8-03F4C77A3D07}"/>
                </a:ext>
              </a:extLst>
            </p:cNvPr>
            <p:cNvSpPr/>
            <p:nvPr/>
          </p:nvSpPr>
          <p:spPr>
            <a:xfrm>
              <a:off x="6917629" y="3407565"/>
              <a:ext cx="750498" cy="758014"/>
            </a:xfrm>
            <a:custGeom>
              <a:avLst/>
              <a:gdLst>
                <a:gd name="connsiteX0" fmla="*/ 745797 w 750498"/>
                <a:gd name="connsiteY0" fmla="*/ 422167 h 758014"/>
                <a:gd name="connsiteX1" fmla="*/ 570133 w 750498"/>
                <a:gd name="connsiteY1" fmla="*/ 320783 h 758014"/>
                <a:gd name="connsiteX2" fmla="*/ 570133 w 750498"/>
                <a:gd name="connsiteY2" fmla="*/ 117968 h 758014"/>
                <a:gd name="connsiteX3" fmla="*/ 564145 w 750498"/>
                <a:gd name="connsiteY3" fmla="*/ 107584 h 758014"/>
                <a:gd name="connsiteX4" fmla="*/ 382523 w 750498"/>
                <a:gd name="connsiteY4" fmla="*/ 2728 h 758014"/>
                <a:gd name="connsiteX5" fmla="*/ 370548 w 750498"/>
                <a:gd name="connsiteY5" fmla="*/ 2728 h 758014"/>
                <a:gd name="connsiteX6" fmla="*/ 188911 w 750498"/>
                <a:gd name="connsiteY6" fmla="*/ 107584 h 758014"/>
                <a:gd name="connsiteX7" fmla="*/ 182923 w 750498"/>
                <a:gd name="connsiteY7" fmla="*/ 117968 h 758014"/>
                <a:gd name="connsiteX8" fmla="*/ 182923 w 750498"/>
                <a:gd name="connsiteY8" fmla="*/ 320783 h 758014"/>
                <a:gd name="connsiteX9" fmla="*/ 7274 w 750498"/>
                <a:gd name="connsiteY9" fmla="*/ 422167 h 758014"/>
                <a:gd name="connsiteX10" fmla="*/ 1286 w 750498"/>
                <a:gd name="connsiteY10" fmla="*/ 432551 h 758014"/>
                <a:gd name="connsiteX11" fmla="*/ 1286 w 750498"/>
                <a:gd name="connsiteY11" fmla="*/ 642308 h 758014"/>
                <a:gd name="connsiteX12" fmla="*/ 7274 w 750498"/>
                <a:gd name="connsiteY12" fmla="*/ 652692 h 758014"/>
                <a:gd name="connsiteX13" fmla="*/ 188911 w 750498"/>
                <a:gd name="connsiteY13" fmla="*/ 757533 h 758014"/>
                <a:gd name="connsiteX14" fmla="*/ 194899 w 750498"/>
                <a:gd name="connsiteY14" fmla="*/ 759140 h 758014"/>
                <a:gd name="connsiteX15" fmla="*/ 200887 w 750498"/>
                <a:gd name="connsiteY15" fmla="*/ 757533 h 758014"/>
                <a:gd name="connsiteX16" fmla="*/ 376536 w 750498"/>
                <a:gd name="connsiteY16" fmla="*/ 656148 h 758014"/>
                <a:gd name="connsiteX17" fmla="*/ 552154 w 750498"/>
                <a:gd name="connsiteY17" fmla="*/ 757533 h 758014"/>
                <a:gd name="connsiteX18" fmla="*/ 558142 w 750498"/>
                <a:gd name="connsiteY18" fmla="*/ 759140 h 758014"/>
                <a:gd name="connsiteX19" fmla="*/ 564145 w 750498"/>
                <a:gd name="connsiteY19" fmla="*/ 757533 h 758014"/>
                <a:gd name="connsiteX20" fmla="*/ 745797 w 750498"/>
                <a:gd name="connsiteY20" fmla="*/ 652692 h 758014"/>
                <a:gd name="connsiteX21" fmla="*/ 751785 w 750498"/>
                <a:gd name="connsiteY21" fmla="*/ 642308 h 758014"/>
                <a:gd name="connsiteX22" fmla="*/ 751785 w 750498"/>
                <a:gd name="connsiteY22" fmla="*/ 432551 h 758014"/>
                <a:gd name="connsiteX23" fmla="*/ 745797 w 750498"/>
                <a:gd name="connsiteY23" fmla="*/ 422167 h 758014"/>
                <a:gd name="connsiteX24" fmla="*/ 364560 w 750498"/>
                <a:gd name="connsiteY24" fmla="*/ 621555 h 758014"/>
                <a:gd name="connsiteX25" fmla="*/ 218865 w 750498"/>
                <a:gd name="connsiteY25" fmla="*/ 537437 h 758014"/>
                <a:gd name="connsiteX26" fmla="*/ 364560 w 750498"/>
                <a:gd name="connsiteY26" fmla="*/ 453304 h 758014"/>
                <a:gd name="connsiteX27" fmla="*/ 364560 w 750498"/>
                <a:gd name="connsiteY27" fmla="*/ 621555 h 758014"/>
                <a:gd name="connsiteX28" fmla="*/ 534176 w 750498"/>
                <a:gd name="connsiteY28" fmla="*/ 327710 h 758014"/>
                <a:gd name="connsiteX29" fmla="*/ 388511 w 750498"/>
                <a:gd name="connsiteY29" fmla="*/ 411798 h 758014"/>
                <a:gd name="connsiteX30" fmla="*/ 388511 w 750498"/>
                <a:gd name="connsiteY30" fmla="*/ 243577 h 758014"/>
                <a:gd name="connsiteX31" fmla="*/ 534176 w 750498"/>
                <a:gd name="connsiteY31" fmla="*/ 327710 h 758014"/>
                <a:gd name="connsiteX32" fmla="*/ 364560 w 750498"/>
                <a:gd name="connsiteY32" fmla="*/ 411798 h 758014"/>
                <a:gd name="connsiteX33" fmla="*/ 218865 w 750498"/>
                <a:gd name="connsiteY33" fmla="*/ 327710 h 758014"/>
                <a:gd name="connsiteX34" fmla="*/ 364560 w 750498"/>
                <a:gd name="connsiteY34" fmla="*/ 243577 h 758014"/>
                <a:gd name="connsiteX35" fmla="*/ 364560 w 750498"/>
                <a:gd name="connsiteY35" fmla="*/ 411798 h 758014"/>
                <a:gd name="connsiteX36" fmla="*/ 400502 w 750498"/>
                <a:gd name="connsiteY36" fmla="*/ 432551 h 758014"/>
                <a:gd name="connsiteX37" fmla="*/ 558142 w 750498"/>
                <a:gd name="connsiteY37" fmla="*/ 341551 h 758014"/>
                <a:gd name="connsiteX38" fmla="*/ 715843 w 750498"/>
                <a:gd name="connsiteY38" fmla="*/ 432551 h 758014"/>
                <a:gd name="connsiteX39" fmla="*/ 558142 w 750498"/>
                <a:gd name="connsiteY39" fmla="*/ 523597 h 758014"/>
                <a:gd name="connsiteX40" fmla="*/ 400502 w 750498"/>
                <a:gd name="connsiteY40" fmla="*/ 432551 h 758014"/>
                <a:gd name="connsiteX41" fmla="*/ 546166 w 750498"/>
                <a:gd name="connsiteY41" fmla="*/ 306957 h 758014"/>
                <a:gd name="connsiteX42" fmla="*/ 400502 w 750498"/>
                <a:gd name="connsiteY42" fmla="*/ 222824 h 758014"/>
                <a:gd name="connsiteX43" fmla="*/ 546166 w 750498"/>
                <a:gd name="connsiteY43" fmla="*/ 138721 h 758014"/>
                <a:gd name="connsiteX44" fmla="*/ 546166 w 750498"/>
                <a:gd name="connsiteY44" fmla="*/ 306957 h 758014"/>
                <a:gd name="connsiteX45" fmla="*/ 352569 w 750498"/>
                <a:gd name="connsiteY45" fmla="*/ 222824 h 758014"/>
                <a:gd name="connsiteX46" fmla="*/ 206875 w 750498"/>
                <a:gd name="connsiteY46" fmla="*/ 306957 h 758014"/>
                <a:gd name="connsiteX47" fmla="*/ 206875 w 750498"/>
                <a:gd name="connsiteY47" fmla="*/ 138721 h 758014"/>
                <a:gd name="connsiteX48" fmla="*/ 352569 w 750498"/>
                <a:gd name="connsiteY48" fmla="*/ 222824 h 758014"/>
                <a:gd name="connsiteX49" fmla="*/ 182923 w 750498"/>
                <a:gd name="connsiteY49" fmla="*/ 726396 h 758014"/>
                <a:gd name="connsiteX50" fmla="*/ 25253 w 750498"/>
                <a:gd name="connsiteY50" fmla="*/ 635396 h 758014"/>
                <a:gd name="connsiteX51" fmla="*/ 25253 w 750498"/>
                <a:gd name="connsiteY51" fmla="*/ 453304 h 758014"/>
                <a:gd name="connsiteX52" fmla="*/ 182923 w 750498"/>
                <a:gd name="connsiteY52" fmla="*/ 544350 h 758014"/>
                <a:gd name="connsiteX53" fmla="*/ 182923 w 750498"/>
                <a:gd name="connsiteY53" fmla="*/ 726396 h 758014"/>
                <a:gd name="connsiteX54" fmla="*/ 206875 w 750498"/>
                <a:gd name="connsiteY54" fmla="*/ 726396 h 758014"/>
                <a:gd name="connsiteX55" fmla="*/ 206875 w 750498"/>
                <a:gd name="connsiteY55" fmla="*/ 558190 h 758014"/>
                <a:gd name="connsiteX56" fmla="*/ 352569 w 750498"/>
                <a:gd name="connsiteY56" fmla="*/ 642308 h 758014"/>
                <a:gd name="connsiteX57" fmla="*/ 206875 w 750498"/>
                <a:gd name="connsiteY57" fmla="*/ 726396 h 758014"/>
                <a:gd name="connsiteX58" fmla="*/ 727818 w 750498"/>
                <a:gd name="connsiteY58" fmla="*/ 635396 h 758014"/>
                <a:gd name="connsiteX59" fmla="*/ 570133 w 750498"/>
                <a:gd name="connsiteY59" fmla="*/ 726396 h 758014"/>
                <a:gd name="connsiteX60" fmla="*/ 570133 w 750498"/>
                <a:gd name="connsiteY60" fmla="*/ 544350 h 758014"/>
                <a:gd name="connsiteX61" fmla="*/ 727818 w 750498"/>
                <a:gd name="connsiteY61" fmla="*/ 453304 h 758014"/>
                <a:gd name="connsiteX62" fmla="*/ 727818 w 750498"/>
                <a:gd name="connsiteY62" fmla="*/ 635396 h 758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50498" h="758014">
                  <a:moveTo>
                    <a:pt x="745797" y="422167"/>
                  </a:moveTo>
                  <a:lnTo>
                    <a:pt x="570133" y="320783"/>
                  </a:lnTo>
                  <a:lnTo>
                    <a:pt x="570133" y="117968"/>
                  </a:lnTo>
                  <a:cubicBezTo>
                    <a:pt x="570133" y="113693"/>
                    <a:pt x="567844" y="109737"/>
                    <a:pt x="564145" y="107584"/>
                  </a:cubicBezTo>
                  <a:lnTo>
                    <a:pt x="382523" y="2728"/>
                  </a:lnTo>
                  <a:cubicBezTo>
                    <a:pt x="378809" y="591"/>
                    <a:pt x="374262" y="591"/>
                    <a:pt x="370548" y="2728"/>
                  </a:cubicBezTo>
                  <a:lnTo>
                    <a:pt x="188911" y="107584"/>
                  </a:lnTo>
                  <a:cubicBezTo>
                    <a:pt x="185197" y="109737"/>
                    <a:pt x="182923" y="113693"/>
                    <a:pt x="182923" y="117968"/>
                  </a:cubicBezTo>
                  <a:lnTo>
                    <a:pt x="182923" y="320783"/>
                  </a:lnTo>
                  <a:lnTo>
                    <a:pt x="7274" y="422167"/>
                  </a:lnTo>
                  <a:cubicBezTo>
                    <a:pt x="3560" y="424304"/>
                    <a:pt x="1286" y="428261"/>
                    <a:pt x="1286" y="432551"/>
                  </a:cubicBezTo>
                  <a:lnTo>
                    <a:pt x="1286" y="642308"/>
                  </a:lnTo>
                  <a:cubicBezTo>
                    <a:pt x="1286" y="646583"/>
                    <a:pt x="3560" y="650540"/>
                    <a:pt x="7274" y="652692"/>
                  </a:cubicBezTo>
                  <a:lnTo>
                    <a:pt x="188911" y="757533"/>
                  </a:lnTo>
                  <a:cubicBezTo>
                    <a:pt x="190776" y="758594"/>
                    <a:pt x="192822" y="759140"/>
                    <a:pt x="194899" y="759140"/>
                  </a:cubicBezTo>
                  <a:cubicBezTo>
                    <a:pt x="196976" y="759140"/>
                    <a:pt x="199037" y="758594"/>
                    <a:pt x="200887" y="757533"/>
                  </a:cubicBezTo>
                  <a:lnTo>
                    <a:pt x="376536" y="656148"/>
                  </a:lnTo>
                  <a:lnTo>
                    <a:pt x="552154" y="757533"/>
                  </a:lnTo>
                  <a:cubicBezTo>
                    <a:pt x="554019" y="758594"/>
                    <a:pt x="556080" y="759140"/>
                    <a:pt x="558142" y="759140"/>
                  </a:cubicBezTo>
                  <a:cubicBezTo>
                    <a:pt x="560219" y="759140"/>
                    <a:pt x="562281" y="758594"/>
                    <a:pt x="564145" y="757533"/>
                  </a:cubicBezTo>
                  <a:lnTo>
                    <a:pt x="745797" y="652692"/>
                  </a:lnTo>
                  <a:cubicBezTo>
                    <a:pt x="749511" y="650555"/>
                    <a:pt x="751785" y="646583"/>
                    <a:pt x="751785" y="642308"/>
                  </a:cubicBezTo>
                  <a:lnTo>
                    <a:pt x="751785" y="432551"/>
                  </a:lnTo>
                  <a:cubicBezTo>
                    <a:pt x="751785" y="428261"/>
                    <a:pt x="749511" y="424304"/>
                    <a:pt x="745797" y="422167"/>
                  </a:cubicBezTo>
                  <a:moveTo>
                    <a:pt x="364560" y="621555"/>
                  </a:moveTo>
                  <a:lnTo>
                    <a:pt x="218865" y="537437"/>
                  </a:lnTo>
                  <a:lnTo>
                    <a:pt x="364560" y="453304"/>
                  </a:lnTo>
                  <a:lnTo>
                    <a:pt x="364560" y="621555"/>
                  </a:lnTo>
                  <a:close/>
                  <a:moveTo>
                    <a:pt x="534176" y="327710"/>
                  </a:moveTo>
                  <a:lnTo>
                    <a:pt x="388511" y="411798"/>
                  </a:lnTo>
                  <a:lnTo>
                    <a:pt x="388511" y="243577"/>
                  </a:lnTo>
                  <a:lnTo>
                    <a:pt x="534176" y="327710"/>
                  </a:lnTo>
                  <a:close/>
                  <a:moveTo>
                    <a:pt x="364560" y="411798"/>
                  </a:moveTo>
                  <a:lnTo>
                    <a:pt x="218865" y="327710"/>
                  </a:lnTo>
                  <a:lnTo>
                    <a:pt x="364560" y="243577"/>
                  </a:lnTo>
                  <a:lnTo>
                    <a:pt x="364560" y="411798"/>
                  </a:lnTo>
                  <a:close/>
                  <a:moveTo>
                    <a:pt x="400502" y="432551"/>
                  </a:moveTo>
                  <a:lnTo>
                    <a:pt x="558142" y="341551"/>
                  </a:lnTo>
                  <a:lnTo>
                    <a:pt x="715843" y="432551"/>
                  </a:lnTo>
                  <a:lnTo>
                    <a:pt x="558142" y="523597"/>
                  </a:lnTo>
                  <a:lnTo>
                    <a:pt x="400502" y="432551"/>
                  </a:lnTo>
                  <a:close/>
                  <a:moveTo>
                    <a:pt x="546166" y="306957"/>
                  </a:moveTo>
                  <a:lnTo>
                    <a:pt x="400502" y="222824"/>
                  </a:lnTo>
                  <a:lnTo>
                    <a:pt x="546166" y="138721"/>
                  </a:lnTo>
                  <a:lnTo>
                    <a:pt x="546166" y="306957"/>
                  </a:lnTo>
                  <a:close/>
                  <a:moveTo>
                    <a:pt x="352569" y="222824"/>
                  </a:moveTo>
                  <a:lnTo>
                    <a:pt x="206875" y="306957"/>
                  </a:lnTo>
                  <a:lnTo>
                    <a:pt x="206875" y="138721"/>
                  </a:lnTo>
                  <a:lnTo>
                    <a:pt x="352569" y="222824"/>
                  </a:lnTo>
                  <a:close/>
                  <a:moveTo>
                    <a:pt x="182923" y="726396"/>
                  </a:moveTo>
                  <a:lnTo>
                    <a:pt x="25253" y="635396"/>
                  </a:lnTo>
                  <a:lnTo>
                    <a:pt x="25253" y="453304"/>
                  </a:lnTo>
                  <a:lnTo>
                    <a:pt x="182923" y="544350"/>
                  </a:lnTo>
                  <a:lnTo>
                    <a:pt x="182923" y="726396"/>
                  </a:lnTo>
                  <a:close/>
                  <a:moveTo>
                    <a:pt x="206875" y="726396"/>
                  </a:moveTo>
                  <a:lnTo>
                    <a:pt x="206875" y="558190"/>
                  </a:lnTo>
                  <a:lnTo>
                    <a:pt x="352569" y="642308"/>
                  </a:lnTo>
                  <a:lnTo>
                    <a:pt x="206875" y="726396"/>
                  </a:lnTo>
                  <a:close/>
                  <a:moveTo>
                    <a:pt x="727818" y="635396"/>
                  </a:moveTo>
                  <a:lnTo>
                    <a:pt x="570133" y="726396"/>
                  </a:lnTo>
                  <a:lnTo>
                    <a:pt x="570133" y="544350"/>
                  </a:lnTo>
                  <a:lnTo>
                    <a:pt x="727818" y="453304"/>
                  </a:lnTo>
                  <a:lnTo>
                    <a:pt x="727818" y="635396"/>
                  </a:ln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359" name="Graphic 82">
              <a:extLst>
                <a:ext uri="{FF2B5EF4-FFF2-40B4-BE49-F238E27FC236}">
                  <a16:creationId xmlns:a16="http://schemas.microsoft.com/office/drawing/2014/main" id="{B5244B9B-D25B-12F6-5421-4E2A9588BE68}"/>
                </a:ext>
              </a:extLst>
            </p:cNvPr>
            <p:cNvGrpSpPr/>
            <p:nvPr/>
          </p:nvGrpSpPr>
          <p:grpSpPr>
            <a:xfrm>
              <a:off x="6879731" y="2985342"/>
              <a:ext cx="1058497" cy="285013"/>
              <a:chOff x="6879731" y="2985342"/>
              <a:chExt cx="1058497" cy="285013"/>
            </a:xfrm>
            <a:solidFill>
              <a:srgbClr val="FFFFFF"/>
            </a:solidFill>
          </p:grpSpPr>
          <p:sp>
            <p:nvSpPr>
              <p:cNvPr id="360" name="Freeform: Shape 359">
                <a:extLst>
                  <a:ext uri="{FF2B5EF4-FFF2-40B4-BE49-F238E27FC236}">
                    <a16:creationId xmlns:a16="http://schemas.microsoft.com/office/drawing/2014/main" id="{BD5D210D-70D7-D404-E25C-DD4C7460D50E}"/>
                  </a:ext>
                </a:extLst>
              </p:cNvPr>
              <p:cNvSpPr/>
              <p:nvPr/>
            </p:nvSpPr>
            <p:spPr>
              <a:xfrm>
                <a:off x="6885686" y="2986533"/>
                <a:ext cx="19320" cy="107190"/>
              </a:xfrm>
              <a:custGeom>
                <a:avLst/>
                <a:gdLst>
                  <a:gd name="connsiteX0" fmla="*/ 1152 w 19320"/>
                  <a:gd name="connsiteY0" fmla="*/ 923 h 107190"/>
                  <a:gd name="connsiteX1" fmla="*/ 20473 w 19320"/>
                  <a:gd name="connsiteY1" fmla="*/ 923 h 107190"/>
                  <a:gd name="connsiteX2" fmla="*/ 20473 w 19320"/>
                  <a:gd name="connsiteY2" fmla="*/ 108114 h 107190"/>
                  <a:gd name="connsiteX3" fmla="*/ 1152 w 19320"/>
                  <a:gd name="connsiteY3" fmla="*/ 108114 h 107190"/>
                </a:gdLst>
                <a:ahLst/>
                <a:cxnLst>
                  <a:cxn ang="0">
                    <a:pos x="connsiteX0" y="connsiteY0"/>
                  </a:cxn>
                  <a:cxn ang="0">
                    <a:pos x="connsiteX1" y="connsiteY1"/>
                  </a:cxn>
                  <a:cxn ang="0">
                    <a:pos x="connsiteX2" y="connsiteY2"/>
                  </a:cxn>
                  <a:cxn ang="0">
                    <a:pos x="connsiteX3" y="connsiteY3"/>
                  </a:cxn>
                </a:cxnLst>
                <a:rect l="l" t="t" r="r" b="b"/>
                <a:pathLst>
                  <a:path w="19320" h="107190">
                    <a:moveTo>
                      <a:pt x="1152" y="923"/>
                    </a:moveTo>
                    <a:lnTo>
                      <a:pt x="20473" y="923"/>
                    </a:lnTo>
                    <a:lnTo>
                      <a:pt x="20473" y="108114"/>
                    </a:lnTo>
                    <a:lnTo>
                      <a:pt x="1152"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1" name="Freeform: Shape 360">
                <a:extLst>
                  <a:ext uri="{FF2B5EF4-FFF2-40B4-BE49-F238E27FC236}">
                    <a16:creationId xmlns:a16="http://schemas.microsoft.com/office/drawing/2014/main" id="{C34D11E0-80EE-1D7A-2180-A8EF2582BD9B}"/>
                  </a:ext>
                </a:extLst>
              </p:cNvPr>
              <p:cNvSpPr/>
              <p:nvPr/>
            </p:nvSpPr>
            <p:spPr>
              <a:xfrm>
                <a:off x="6915077" y="2986533"/>
                <a:ext cx="55844" cy="107190"/>
              </a:xfrm>
              <a:custGeom>
                <a:avLst/>
                <a:gdLst>
                  <a:gd name="connsiteX0" fmla="*/ 1165 w 55844"/>
                  <a:gd name="connsiteY0" fmla="*/ 108114 h 107190"/>
                  <a:gd name="connsiteX1" fmla="*/ 1165 w 55844"/>
                  <a:gd name="connsiteY1" fmla="*/ 923 h 107190"/>
                  <a:gd name="connsiteX2" fmla="*/ 14796 w 55844"/>
                  <a:gd name="connsiteY2" fmla="*/ 923 h 107190"/>
                  <a:gd name="connsiteX3" fmla="*/ 40865 w 55844"/>
                  <a:gd name="connsiteY3" fmla="*/ 62062 h 107190"/>
                  <a:gd name="connsiteX4" fmla="*/ 40865 w 55844"/>
                  <a:gd name="connsiteY4" fmla="*/ 923 h 107190"/>
                  <a:gd name="connsiteX5" fmla="*/ 57010 w 55844"/>
                  <a:gd name="connsiteY5" fmla="*/ 923 h 107190"/>
                  <a:gd name="connsiteX6" fmla="*/ 57010 w 55844"/>
                  <a:gd name="connsiteY6" fmla="*/ 108114 h 107190"/>
                  <a:gd name="connsiteX7" fmla="*/ 44041 w 55844"/>
                  <a:gd name="connsiteY7" fmla="*/ 108114 h 107190"/>
                  <a:gd name="connsiteX8" fmla="*/ 17839 w 55844"/>
                  <a:gd name="connsiteY8" fmla="*/ 44064 h 107190"/>
                  <a:gd name="connsiteX9" fmla="*/ 17839 w 55844"/>
                  <a:gd name="connsiteY9" fmla="*/ 108114 h 107190"/>
                  <a:gd name="connsiteX10" fmla="*/ 1165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165" y="108114"/>
                    </a:moveTo>
                    <a:lnTo>
                      <a:pt x="1165" y="923"/>
                    </a:lnTo>
                    <a:lnTo>
                      <a:pt x="14796" y="923"/>
                    </a:lnTo>
                    <a:lnTo>
                      <a:pt x="40865" y="62062"/>
                    </a:lnTo>
                    <a:lnTo>
                      <a:pt x="40865" y="923"/>
                    </a:lnTo>
                    <a:lnTo>
                      <a:pt x="57010" y="923"/>
                    </a:lnTo>
                    <a:lnTo>
                      <a:pt x="57010" y="108114"/>
                    </a:lnTo>
                    <a:lnTo>
                      <a:pt x="44041" y="108114"/>
                    </a:lnTo>
                    <a:lnTo>
                      <a:pt x="17839" y="44064"/>
                    </a:lnTo>
                    <a:lnTo>
                      <a:pt x="17839" y="108114"/>
                    </a:lnTo>
                    <a:lnTo>
                      <a:pt x="1165"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2" name="Freeform: Shape 361">
                <a:extLst>
                  <a:ext uri="{FF2B5EF4-FFF2-40B4-BE49-F238E27FC236}">
                    <a16:creationId xmlns:a16="http://schemas.microsoft.com/office/drawing/2014/main" id="{DC193781-EFEA-2085-B7C1-2CDEBEE05C68}"/>
                  </a:ext>
                </a:extLst>
              </p:cNvPr>
              <p:cNvSpPr/>
              <p:nvPr/>
            </p:nvSpPr>
            <p:spPr>
              <a:xfrm>
                <a:off x="6980727" y="2986533"/>
                <a:ext cx="59285" cy="107190"/>
              </a:xfrm>
              <a:custGeom>
                <a:avLst/>
                <a:gdLst>
                  <a:gd name="connsiteX0" fmla="*/ 1184 w 59285"/>
                  <a:gd name="connsiteY0" fmla="*/ 108114 h 107190"/>
                  <a:gd name="connsiteX1" fmla="*/ 1184 w 59285"/>
                  <a:gd name="connsiteY1" fmla="*/ 923 h 107190"/>
                  <a:gd name="connsiteX2" fmla="*/ 26460 w 59285"/>
                  <a:gd name="connsiteY2" fmla="*/ 923 h 107190"/>
                  <a:gd name="connsiteX3" fmla="*/ 46839 w 59285"/>
                  <a:gd name="connsiteY3" fmla="*/ 4496 h 107190"/>
                  <a:gd name="connsiteX4" fmla="*/ 57293 w 59285"/>
                  <a:gd name="connsiteY4" fmla="*/ 15480 h 107190"/>
                  <a:gd name="connsiteX5" fmla="*/ 60469 w 59285"/>
                  <a:gd name="connsiteY5" fmla="*/ 34272 h 107190"/>
                  <a:gd name="connsiteX6" fmla="*/ 60469 w 59285"/>
                  <a:gd name="connsiteY6" fmla="*/ 73442 h 107190"/>
                  <a:gd name="connsiteX7" fmla="*/ 57293 w 59285"/>
                  <a:gd name="connsiteY7" fmla="*/ 92895 h 107190"/>
                  <a:gd name="connsiteX8" fmla="*/ 46971 w 59285"/>
                  <a:gd name="connsiteY8" fmla="*/ 104409 h 107190"/>
                  <a:gd name="connsiteX9" fmla="*/ 27254 w 59285"/>
                  <a:gd name="connsiteY9" fmla="*/ 108114 h 107190"/>
                  <a:gd name="connsiteX10" fmla="*/ 1184 w 59285"/>
                  <a:gd name="connsiteY10" fmla="*/ 108114 h 107190"/>
                  <a:gd name="connsiteX11" fmla="*/ 20769 w 59285"/>
                  <a:gd name="connsiteY11" fmla="*/ 94483 h 107190"/>
                  <a:gd name="connsiteX12" fmla="*/ 26724 w 59285"/>
                  <a:gd name="connsiteY12" fmla="*/ 94483 h 107190"/>
                  <a:gd name="connsiteX13" fmla="*/ 36385 w 59285"/>
                  <a:gd name="connsiteY13" fmla="*/ 92101 h 107190"/>
                  <a:gd name="connsiteX14" fmla="*/ 39958 w 59285"/>
                  <a:gd name="connsiteY14" fmla="*/ 85220 h 107190"/>
                  <a:gd name="connsiteX15" fmla="*/ 40619 w 59285"/>
                  <a:gd name="connsiteY15" fmla="*/ 73972 h 107190"/>
                  <a:gd name="connsiteX16" fmla="*/ 40619 w 59285"/>
                  <a:gd name="connsiteY16" fmla="*/ 32948 h 107190"/>
                  <a:gd name="connsiteX17" fmla="*/ 39693 w 59285"/>
                  <a:gd name="connsiteY17" fmla="*/ 22494 h 107190"/>
                  <a:gd name="connsiteX18" fmla="*/ 35855 w 59285"/>
                  <a:gd name="connsiteY18" fmla="*/ 16671 h 107190"/>
                  <a:gd name="connsiteX19" fmla="*/ 26460 w 59285"/>
                  <a:gd name="connsiteY19" fmla="*/ 14818 h 107190"/>
                  <a:gd name="connsiteX20" fmla="*/ 20769 w 59285"/>
                  <a:gd name="connsiteY20" fmla="*/ 14818 h 107190"/>
                  <a:gd name="connsiteX21" fmla="*/ 20769 w 59285"/>
                  <a:gd name="connsiteY21" fmla="*/ 9448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1184" y="108114"/>
                    </a:moveTo>
                    <a:lnTo>
                      <a:pt x="1184" y="923"/>
                    </a:lnTo>
                    <a:lnTo>
                      <a:pt x="26460" y="923"/>
                    </a:lnTo>
                    <a:cubicBezTo>
                      <a:pt x="35194" y="923"/>
                      <a:pt x="41943" y="2114"/>
                      <a:pt x="46839" y="4496"/>
                    </a:cubicBezTo>
                    <a:cubicBezTo>
                      <a:pt x="51735" y="6878"/>
                      <a:pt x="55308" y="10584"/>
                      <a:pt x="57293" y="15480"/>
                    </a:cubicBezTo>
                    <a:cubicBezTo>
                      <a:pt x="59411" y="20376"/>
                      <a:pt x="60469" y="26728"/>
                      <a:pt x="60469" y="34272"/>
                    </a:cubicBezTo>
                    <a:lnTo>
                      <a:pt x="60469" y="73442"/>
                    </a:lnTo>
                    <a:cubicBezTo>
                      <a:pt x="60469" y="81250"/>
                      <a:pt x="59411" y="87734"/>
                      <a:pt x="57293" y="92895"/>
                    </a:cubicBezTo>
                    <a:cubicBezTo>
                      <a:pt x="55308" y="98057"/>
                      <a:pt x="51868" y="101894"/>
                      <a:pt x="46971" y="104409"/>
                    </a:cubicBezTo>
                    <a:cubicBezTo>
                      <a:pt x="42207" y="106923"/>
                      <a:pt x="35591" y="108114"/>
                      <a:pt x="27254" y="108114"/>
                    </a:cubicBezTo>
                    <a:lnTo>
                      <a:pt x="1184" y="108114"/>
                    </a:lnTo>
                    <a:close/>
                    <a:moveTo>
                      <a:pt x="20769" y="94483"/>
                    </a:moveTo>
                    <a:lnTo>
                      <a:pt x="26724" y="94483"/>
                    </a:lnTo>
                    <a:cubicBezTo>
                      <a:pt x="31224" y="94483"/>
                      <a:pt x="34400" y="93689"/>
                      <a:pt x="36385" y="92101"/>
                    </a:cubicBezTo>
                    <a:cubicBezTo>
                      <a:pt x="38370" y="90513"/>
                      <a:pt x="39561" y="88264"/>
                      <a:pt x="39958" y="85220"/>
                    </a:cubicBezTo>
                    <a:cubicBezTo>
                      <a:pt x="40355" y="82176"/>
                      <a:pt x="40619" y="78339"/>
                      <a:pt x="40619" y="73972"/>
                    </a:cubicBezTo>
                    <a:lnTo>
                      <a:pt x="40619" y="32948"/>
                    </a:lnTo>
                    <a:cubicBezTo>
                      <a:pt x="40619" y="28581"/>
                      <a:pt x="40355" y="25140"/>
                      <a:pt x="39693" y="22494"/>
                    </a:cubicBezTo>
                    <a:cubicBezTo>
                      <a:pt x="39031" y="19847"/>
                      <a:pt x="37840" y="17862"/>
                      <a:pt x="35855" y="16671"/>
                    </a:cubicBezTo>
                    <a:cubicBezTo>
                      <a:pt x="33870" y="15480"/>
                      <a:pt x="30827" y="14818"/>
                      <a:pt x="26460" y="14818"/>
                    </a:cubicBezTo>
                    <a:lnTo>
                      <a:pt x="20769" y="14818"/>
                    </a:lnTo>
                    <a:lnTo>
                      <a:pt x="20769" y="9448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3" name="Freeform: Shape 362">
                <a:extLst>
                  <a:ext uri="{FF2B5EF4-FFF2-40B4-BE49-F238E27FC236}">
                    <a16:creationId xmlns:a16="http://schemas.microsoft.com/office/drawing/2014/main" id="{F6FBB1EA-9C98-1F1D-AB77-AAC503D66A65}"/>
                  </a:ext>
                </a:extLst>
              </p:cNvPr>
              <p:cNvSpPr/>
              <p:nvPr/>
            </p:nvSpPr>
            <p:spPr>
              <a:xfrm>
                <a:off x="7047171" y="2986533"/>
                <a:ext cx="60343" cy="108646"/>
              </a:xfrm>
              <a:custGeom>
                <a:avLst/>
                <a:gdLst>
                  <a:gd name="connsiteX0" fmla="*/ 31374 w 60343"/>
                  <a:gd name="connsiteY0" fmla="*/ 109570 h 108646"/>
                  <a:gd name="connsiteX1" fmla="*/ 12848 w 60343"/>
                  <a:gd name="connsiteY1" fmla="*/ 105203 h 108646"/>
                  <a:gd name="connsiteX2" fmla="*/ 3717 w 60343"/>
                  <a:gd name="connsiteY2" fmla="*/ 92763 h 108646"/>
                  <a:gd name="connsiteX3" fmla="*/ 1202 w 60343"/>
                  <a:gd name="connsiteY3" fmla="*/ 73443 h 108646"/>
                  <a:gd name="connsiteX4" fmla="*/ 1202 w 60343"/>
                  <a:gd name="connsiteY4" fmla="*/ 924 h 108646"/>
                  <a:gd name="connsiteX5" fmla="*/ 20258 w 60343"/>
                  <a:gd name="connsiteY5" fmla="*/ 924 h 108646"/>
                  <a:gd name="connsiteX6" fmla="*/ 20258 w 60343"/>
                  <a:gd name="connsiteY6" fmla="*/ 75692 h 108646"/>
                  <a:gd name="connsiteX7" fmla="*/ 20920 w 60343"/>
                  <a:gd name="connsiteY7" fmla="*/ 85220 h 108646"/>
                  <a:gd name="connsiteX8" fmla="*/ 23964 w 60343"/>
                  <a:gd name="connsiteY8" fmla="*/ 92366 h 108646"/>
                  <a:gd name="connsiteX9" fmla="*/ 31374 w 60343"/>
                  <a:gd name="connsiteY9" fmla="*/ 95013 h 108646"/>
                  <a:gd name="connsiteX10" fmla="*/ 38785 w 60343"/>
                  <a:gd name="connsiteY10" fmla="*/ 92366 h 108646"/>
                  <a:gd name="connsiteX11" fmla="*/ 41829 w 60343"/>
                  <a:gd name="connsiteY11" fmla="*/ 85220 h 108646"/>
                  <a:gd name="connsiteX12" fmla="*/ 42623 w 60343"/>
                  <a:gd name="connsiteY12" fmla="*/ 75692 h 108646"/>
                  <a:gd name="connsiteX13" fmla="*/ 42623 w 60343"/>
                  <a:gd name="connsiteY13" fmla="*/ 924 h 108646"/>
                  <a:gd name="connsiteX14" fmla="*/ 61546 w 60343"/>
                  <a:gd name="connsiteY14" fmla="*/ 924 h 108646"/>
                  <a:gd name="connsiteX15" fmla="*/ 61546 w 60343"/>
                  <a:gd name="connsiteY15" fmla="*/ 73443 h 108646"/>
                  <a:gd name="connsiteX16" fmla="*/ 59032 w 60343"/>
                  <a:gd name="connsiteY16" fmla="*/ 92763 h 108646"/>
                  <a:gd name="connsiteX17" fmla="*/ 49901 w 60343"/>
                  <a:gd name="connsiteY17" fmla="*/ 105203 h 108646"/>
                  <a:gd name="connsiteX18" fmla="*/ 31374 w 60343"/>
                  <a:gd name="connsiteY18" fmla="*/ 109570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1374" y="109570"/>
                    </a:moveTo>
                    <a:cubicBezTo>
                      <a:pt x="23434" y="109570"/>
                      <a:pt x="17215" y="108114"/>
                      <a:pt x="12848" y="105203"/>
                    </a:cubicBezTo>
                    <a:cubicBezTo>
                      <a:pt x="8481" y="102291"/>
                      <a:pt x="5437" y="98189"/>
                      <a:pt x="3717" y="92763"/>
                    </a:cubicBezTo>
                    <a:cubicBezTo>
                      <a:pt x="1996" y="87338"/>
                      <a:pt x="1202" y="80986"/>
                      <a:pt x="1202" y="73443"/>
                    </a:cubicBezTo>
                    <a:lnTo>
                      <a:pt x="1202" y="924"/>
                    </a:lnTo>
                    <a:lnTo>
                      <a:pt x="20258" y="924"/>
                    </a:lnTo>
                    <a:lnTo>
                      <a:pt x="20258" y="75692"/>
                    </a:lnTo>
                    <a:cubicBezTo>
                      <a:pt x="20258" y="79001"/>
                      <a:pt x="20523" y="82177"/>
                      <a:pt x="20920" y="85220"/>
                    </a:cubicBezTo>
                    <a:cubicBezTo>
                      <a:pt x="21317" y="88132"/>
                      <a:pt x="22376" y="90514"/>
                      <a:pt x="23964" y="92366"/>
                    </a:cubicBezTo>
                    <a:cubicBezTo>
                      <a:pt x="25684" y="94087"/>
                      <a:pt x="28066" y="95013"/>
                      <a:pt x="31374" y="95013"/>
                    </a:cubicBezTo>
                    <a:cubicBezTo>
                      <a:pt x="34815" y="95013"/>
                      <a:pt x="37329" y="94087"/>
                      <a:pt x="38785" y="92366"/>
                    </a:cubicBezTo>
                    <a:cubicBezTo>
                      <a:pt x="40373" y="90514"/>
                      <a:pt x="41432" y="88132"/>
                      <a:pt x="41829" y="85220"/>
                    </a:cubicBezTo>
                    <a:cubicBezTo>
                      <a:pt x="42358" y="82177"/>
                      <a:pt x="42623" y="79001"/>
                      <a:pt x="42623" y="75692"/>
                    </a:cubicBezTo>
                    <a:lnTo>
                      <a:pt x="42623" y="924"/>
                    </a:lnTo>
                    <a:lnTo>
                      <a:pt x="61546" y="924"/>
                    </a:lnTo>
                    <a:lnTo>
                      <a:pt x="61546" y="73443"/>
                    </a:lnTo>
                    <a:cubicBezTo>
                      <a:pt x="61546" y="80986"/>
                      <a:pt x="60752" y="87338"/>
                      <a:pt x="59032" y="92763"/>
                    </a:cubicBezTo>
                    <a:cubicBezTo>
                      <a:pt x="57312" y="98189"/>
                      <a:pt x="54268" y="102291"/>
                      <a:pt x="49901" y="105203"/>
                    </a:cubicBezTo>
                    <a:cubicBezTo>
                      <a:pt x="45534" y="108114"/>
                      <a:pt x="39447" y="109570"/>
                      <a:pt x="31374" y="109570"/>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Freeform: Shape 363">
                <a:extLst>
                  <a:ext uri="{FF2B5EF4-FFF2-40B4-BE49-F238E27FC236}">
                    <a16:creationId xmlns:a16="http://schemas.microsoft.com/office/drawing/2014/main" id="{A174C8F9-4DBD-3C56-AB6C-5162ECF76567}"/>
                  </a:ext>
                </a:extLst>
              </p:cNvPr>
              <p:cNvSpPr/>
              <p:nvPr/>
            </p:nvSpPr>
            <p:spPr>
              <a:xfrm>
                <a:off x="7113748" y="2985342"/>
                <a:ext cx="56506" cy="109837"/>
              </a:xfrm>
              <a:custGeom>
                <a:avLst/>
                <a:gdLst>
                  <a:gd name="connsiteX0" fmla="*/ 30863 w 56506"/>
                  <a:gd name="connsiteY0" fmla="*/ 110761 h 109837"/>
                  <a:gd name="connsiteX1" fmla="*/ 14718 w 56506"/>
                  <a:gd name="connsiteY1" fmla="*/ 107055 h 109837"/>
                  <a:gd name="connsiteX2" fmla="*/ 4926 w 56506"/>
                  <a:gd name="connsiteY2" fmla="*/ 95939 h 109837"/>
                  <a:gd name="connsiteX3" fmla="*/ 1220 w 56506"/>
                  <a:gd name="connsiteY3" fmla="*/ 78074 h 109837"/>
                  <a:gd name="connsiteX4" fmla="*/ 18027 w 56506"/>
                  <a:gd name="connsiteY4" fmla="*/ 74766 h 109837"/>
                  <a:gd name="connsiteX5" fmla="*/ 19482 w 56506"/>
                  <a:gd name="connsiteY5" fmla="*/ 85749 h 109837"/>
                  <a:gd name="connsiteX6" fmla="*/ 23320 w 56506"/>
                  <a:gd name="connsiteY6" fmla="*/ 93160 h 109837"/>
                  <a:gd name="connsiteX7" fmla="*/ 30201 w 56506"/>
                  <a:gd name="connsiteY7" fmla="*/ 95675 h 109837"/>
                  <a:gd name="connsiteX8" fmla="*/ 36950 w 56506"/>
                  <a:gd name="connsiteY8" fmla="*/ 92896 h 109837"/>
                  <a:gd name="connsiteX9" fmla="*/ 38935 w 56506"/>
                  <a:gd name="connsiteY9" fmla="*/ 85617 h 109837"/>
                  <a:gd name="connsiteX10" fmla="*/ 35759 w 56506"/>
                  <a:gd name="connsiteY10" fmla="*/ 74104 h 109837"/>
                  <a:gd name="connsiteX11" fmla="*/ 27290 w 56506"/>
                  <a:gd name="connsiteY11" fmla="*/ 65105 h 109837"/>
                  <a:gd name="connsiteX12" fmla="*/ 13792 w 56506"/>
                  <a:gd name="connsiteY12" fmla="*/ 53195 h 109837"/>
                  <a:gd name="connsiteX13" fmla="*/ 4661 w 56506"/>
                  <a:gd name="connsiteY13" fmla="*/ 42344 h 109837"/>
                  <a:gd name="connsiteX14" fmla="*/ 1353 w 56506"/>
                  <a:gd name="connsiteY14" fmla="*/ 27390 h 109837"/>
                  <a:gd name="connsiteX15" fmla="*/ 8763 w 56506"/>
                  <a:gd name="connsiteY15" fmla="*/ 7805 h 109837"/>
                  <a:gd name="connsiteX16" fmla="*/ 29010 w 56506"/>
                  <a:gd name="connsiteY16" fmla="*/ 923 h 109837"/>
                  <a:gd name="connsiteX17" fmla="*/ 41582 w 56506"/>
                  <a:gd name="connsiteY17" fmla="*/ 3305 h 109837"/>
                  <a:gd name="connsiteX18" fmla="*/ 49522 w 56506"/>
                  <a:gd name="connsiteY18" fmla="*/ 9657 h 109837"/>
                  <a:gd name="connsiteX19" fmla="*/ 54021 w 56506"/>
                  <a:gd name="connsiteY19" fmla="*/ 19053 h 109837"/>
                  <a:gd name="connsiteX20" fmla="*/ 55874 w 56506"/>
                  <a:gd name="connsiteY20" fmla="*/ 30037 h 109837"/>
                  <a:gd name="connsiteX21" fmla="*/ 39200 w 56506"/>
                  <a:gd name="connsiteY21" fmla="*/ 32948 h 109837"/>
                  <a:gd name="connsiteX22" fmla="*/ 38009 w 56506"/>
                  <a:gd name="connsiteY22" fmla="*/ 23949 h 109837"/>
                  <a:gd name="connsiteX23" fmla="*/ 34965 w 56506"/>
                  <a:gd name="connsiteY23" fmla="*/ 17730 h 109837"/>
                  <a:gd name="connsiteX24" fmla="*/ 28613 w 56506"/>
                  <a:gd name="connsiteY24" fmla="*/ 15480 h 109837"/>
                  <a:gd name="connsiteX25" fmla="*/ 21864 w 56506"/>
                  <a:gd name="connsiteY25" fmla="*/ 18391 h 109837"/>
                  <a:gd name="connsiteX26" fmla="*/ 19615 w 56506"/>
                  <a:gd name="connsiteY26" fmla="*/ 25405 h 109837"/>
                  <a:gd name="connsiteX27" fmla="*/ 21864 w 56506"/>
                  <a:gd name="connsiteY27" fmla="*/ 34404 h 109837"/>
                  <a:gd name="connsiteX28" fmla="*/ 28349 w 56506"/>
                  <a:gd name="connsiteY28" fmla="*/ 41550 h 109837"/>
                  <a:gd name="connsiteX29" fmla="*/ 41714 w 56506"/>
                  <a:gd name="connsiteY29" fmla="*/ 53328 h 109837"/>
                  <a:gd name="connsiteX30" fmla="*/ 52963 w 56506"/>
                  <a:gd name="connsiteY30" fmla="*/ 66429 h 109837"/>
                  <a:gd name="connsiteX31" fmla="*/ 57727 w 56506"/>
                  <a:gd name="connsiteY31" fmla="*/ 84426 h 109837"/>
                  <a:gd name="connsiteX32" fmla="*/ 54286 w 56506"/>
                  <a:gd name="connsiteY32" fmla="*/ 98057 h 109837"/>
                  <a:gd name="connsiteX33" fmla="*/ 44890 w 56506"/>
                  <a:gd name="connsiteY33" fmla="*/ 107452 h 109837"/>
                  <a:gd name="connsiteX34" fmla="*/ 30863 w 56506"/>
                  <a:gd name="connsiteY34" fmla="*/ 110761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06" h="109837">
                    <a:moveTo>
                      <a:pt x="30863" y="110761"/>
                    </a:moveTo>
                    <a:cubicBezTo>
                      <a:pt x="24379" y="110761"/>
                      <a:pt x="19085" y="109570"/>
                      <a:pt x="14718" y="107055"/>
                    </a:cubicBezTo>
                    <a:cubicBezTo>
                      <a:pt x="10351" y="104541"/>
                      <a:pt x="7175" y="100836"/>
                      <a:pt x="4926" y="95939"/>
                    </a:cubicBezTo>
                    <a:cubicBezTo>
                      <a:pt x="2676" y="91043"/>
                      <a:pt x="1485" y="85088"/>
                      <a:pt x="1220" y="78074"/>
                    </a:cubicBezTo>
                    <a:lnTo>
                      <a:pt x="18027" y="74766"/>
                    </a:lnTo>
                    <a:cubicBezTo>
                      <a:pt x="18159" y="78868"/>
                      <a:pt x="18688" y="82573"/>
                      <a:pt x="19482" y="85749"/>
                    </a:cubicBezTo>
                    <a:cubicBezTo>
                      <a:pt x="20409" y="88926"/>
                      <a:pt x="21600" y="91440"/>
                      <a:pt x="23320" y="93160"/>
                    </a:cubicBezTo>
                    <a:cubicBezTo>
                      <a:pt x="25040" y="94881"/>
                      <a:pt x="27422" y="95675"/>
                      <a:pt x="30201" y="95675"/>
                    </a:cubicBezTo>
                    <a:cubicBezTo>
                      <a:pt x="33377" y="95675"/>
                      <a:pt x="35627" y="94748"/>
                      <a:pt x="36950" y="92896"/>
                    </a:cubicBezTo>
                    <a:cubicBezTo>
                      <a:pt x="38274" y="90911"/>
                      <a:pt x="38935" y="88528"/>
                      <a:pt x="38935" y="85617"/>
                    </a:cubicBezTo>
                    <a:cubicBezTo>
                      <a:pt x="38935" y="80985"/>
                      <a:pt x="37877" y="77148"/>
                      <a:pt x="35759" y="74104"/>
                    </a:cubicBezTo>
                    <a:cubicBezTo>
                      <a:pt x="33642" y="71060"/>
                      <a:pt x="30863" y="68149"/>
                      <a:pt x="27290" y="65105"/>
                    </a:cubicBezTo>
                    <a:lnTo>
                      <a:pt x="13792" y="53195"/>
                    </a:lnTo>
                    <a:cubicBezTo>
                      <a:pt x="9954" y="49887"/>
                      <a:pt x="6911" y="46314"/>
                      <a:pt x="4661" y="42344"/>
                    </a:cubicBezTo>
                    <a:cubicBezTo>
                      <a:pt x="2411" y="38242"/>
                      <a:pt x="1353" y="33345"/>
                      <a:pt x="1353" y="27390"/>
                    </a:cubicBezTo>
                    <a:cubicBezTo>
                      <a:pt x="1353" y="18921"/>
                      <a:pt x="3867" y="12436"/>
                      <a:pt x="8763" y="7805"/>
                    </a:cubicBezTo>
                    <a:cubicBezTo>
                      <a:pt x="13660" y="3173"/>
                      <a:pt x="20409" y="923"/>
                      <a:pt x="29010" y="923"/>
                    </a:cubicBezTo>
                    <a:cubicBezTo>
                      <a:pt x="34039" y="923"/>
                      <a:pt x="38274" y="1717"/>
                      <a:pt x="41582" y="3305"/>
                    </a:cubicBezTo>
                    <a:cubicBezTo>
                      <a:pt x="44890" y="4761"/>
                      <a:pt x="47537" y="6878"/>
                      <a:pt x="49522" y="9657"/>
                    </a:cubicBezTo>
                    <a:cubicBezTo>
                      <a:pt x="51507" y="12436"/>
                      <a:pt x="53095" y="15480"/>
                      <a:pt x="54021" y="19053"/>
                    </a:cubicBezTo>
                    <a:cubicBezTo>
                      <a:pt x="54948" y="22494"/>
                      <a:pt x="55609" y="26199"/>
                      <a:pt x="55874" y="30037"/>
                    </a:cubicBezTo>
                    <a:lnTo>
                      <a:pt x="39200" y="32948"/>
                    </a:lnTo>
                    <a:cubicBezTo>
                      <a:pt x="39068" y="29640"/>
                      <a:pt x="38671" y="26596"/>
                      <a:pt x="38009" y="23949"/>
                    </a:cubicBezTo>
                    <a:cubicBezTo>
                      <a:pt x="37480" y="21303"/>
                      <a:pt x="36421" y="19185"/>
                      <a:pt x="34965" y="17730"/>
                    </a:cubicBezTo>
                    <a:cubicBezTo>
                      <a:pt x="33510" y="16274"/>
                      <a:pt x="31392" y="15480"/>
                      <a:pt x="28613" y="15480"/>
                    </a:cubicBezTo>
                    <a:cubicBezTo>
                      <a:pt x="25702" y="15480"/>
                      <a:pt x="23452" y="16406"/>
                      <a:pt x="21864" y="18391"/>
                    </a:cubicBezTo>
                    <a:cubicBezTo>
                      <a:pt x="20409" y="20244"/>
                      <a:pt x="19615" y="22626"/>
                      <a:pt x="19615" y="25405"/>
                    </a:cubicBezTo>
                    <a:cubicBezTo>
                      <a:pt x="19615" y="28978"/>
                      <a:pt x="20409" y="32022"/>
                      <a:pt x="21864" y="34404"/>
                    </a:cubicBezTo>
                    <a:cubicBezTo>
                      <a:pt x="23320" y="36654"/>
                      <a:pt x="25570" y="39036"/>
                      <a:pt x="28349" y="41550"/>
                    </a:cubicBezTo>
                    <a:lnTo>
                      <a:pt x="41714" y="53328"/>
                    </a:lnTo>
                    <a:cubicBezTo>
                      <a:pt x="46081" y="57033"/>
                      <a:pt x="49919" y="61400"/>
                      <a:pt x="52963" y="66429"/>
                    </a:cubicBezTo>
                    <a:cubicBezTo>
                      <a:pt x="56139" y="71325"/>
                      <a:pt x="57727" y="77412"/>
                      <a:pt x="57727" y="84426"/>
                    </a:cubicBezTo>
                    <a:cubicBezTo>
                      <a:pt x="57727" y="89587"/>
                      <a:pt x="56536" y="94087"/>
                      <a:pt x="54286" y="98057"/>
                    </a:cubicBezTo>
                    <a:cubicBezTo>
                      <a:pt x="52036" y="102027"/>
                      <a:pt x="48993" y="105203"/>
                      <a:pt x="44890" y="107452"/>
                    </a:cubicBezTo>
                    <a:cubicBezTo>
                      <a:pt x="40920" y="109702"/>
                      <a:pt x="36289" y="110761"/>
                      <a:pt x="30863" y="110761"/>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Freeform: Shape 364">
                <a:extLst>
                  <a:ext uri="{FF2B5EF4-FFF2-40B4-BE49-F238E27FC236}">
                    <a16:creationId xmlns:a16="http://schemas.microsoft.com/office/drawing/2014/main" id="{5D947F08-AE33-B880-DD8F-88C93907D76C}"/>
                  </a:ext>
                </a:extLst>
              </p:cNvPr>
              <p:cNvSpPr/>
              <p:nvPr/>
            </p:nvSpPr>
            <p:spPr>
              <a:xfrm>
                <a:off x="7168943" y="2986533"/>
                <a:ext cx="53462" cy="107190"/>
              </a:xfrm>
              <a:custGeom>
                <a:avLst/>
                <a:gdLst>
                  <a:gd name="connsiteX0" fmla="*/ 18306 w 53462"/>
                  <a:gd name="connsiteY0" fmla="*/ 108114 h 107190"/>
                  <a:gd name="connsiteX1" fmla="*/ 18306 w 53462"/>
                  <a:gd name="connsiteY1" fmla="*/ 15348 h 107190"/>
                  <a:gd name="connsiteX2" fmla="*/ 1235 w 53462"/>
                  <a:gd name="connsiteY2" fmla="*/ 15348 h 107190"/>
                  <a:gd name="connsiteX3" fmla="*/ 1235 w 53462"/>
                  <a:gd name="connsiteY3" fmla="*/ 923 h 107190"/>
                  <a:gd name="connsiteX4" fmla="*/ 54698 w 53462"/>
                  <a:gd name="connsiteY4" fmla="*/ 923 h 107190"/>
                  <a:gd name="connsiteX5" fmla="*/ 54698 w 53462"/>
                  <a:gd name="connsiteY5" fmla="*/ 15348 h 107190"/>
                  <a:gd name="connsiteX6" fmla="*/ 37891 w 53462"/>
                  <a:gd name="connsiteY6" fmla="*/ 15348 h 107190"/>
                  <a:gd name="connsiteX7" fmla="*/ 37891 w 53462"/>
                  <a:gd name="connsiteY7" fmla="*/ 108114 h 107190"/>
                  <a:gd name="connsiteX8" fmla="*/ 18306 w 53462"/>
                  <a:gd name="connsiteY8"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306" y="108114"/>
                    </a:moveTo>
                    <a:lnTo>
                      <a:pt x="18306" y="15348"/>
                    </a:lnTo>
                    <a:lnTo>
                      <a:pt x="1235" y="15348"/>
                    </a:lnTo>
                    <a:lnTo>
                      <a:pt x="1235" y="923"/>
                    </a:lnTo>
                    <a:lnTo>
                      <a:pt x="54698" y="923"/>
                    </a:lnTo>
                    <a:lnTo>
                      <a:pt x="54698" y="15348"/>
                    </a:lnTo>
                    <a:lnTo>
                      <a:pt x="37891" y="15348"/>
                    </a:lnTo>
                    <a:lnTo>
                      <a:pt x="37891" y="108114"/>
                    </a:lnTo>
                    <a:lnTo>
                      <a:pt x="18306"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6" name="Freeform: Shape 365">
                <a:extLst>
                  <a:ext uri="{FF2B5EF4-FFF2-40B4-BE49-F238E27FC236}">
                    <a16:creationId xmlns:a16="http://schemas.microsoft.com/office/drawing/2014/main" id="{55629FEC-BFF2-F680-6B6D-9A65F6F86240}"/>
                  </a:ext>
                </a:extLst>
              </p:cNvPr>
              <p:cNvSpPr/>
              <p:nvPr/>
            </p:nvSpPr>
            <p:spPr>
              <a:xfrm>
                <a:off x="7225727" y="2986533"/>
                <a:ext cx="61138" cy="107190"/>
              </a:xfrm>
              <a:custGeom>
                <a:avLst/>
                <a:gdLst>
                  <a:gd name="connsiteX0" fmla="*/ 1252 w 61138"/>
                  <a:gd name="connsiteY0" fmla="*/ 108114 h 107190"/>
                  <a:gd name="connsiteX1" fmla="*/ 1252 w 61138"/>
                  <a:gd name="connsiteY1" fmla="*/ 923 h 107190"/>
                  <a:gd name="connsiteX2" fmla="*/ 26924 w 61138"/>
                  <a:gd name="connsiteY2" fmla="*/ 923 h 107190"/>
                  <a:gd name="connsiteX3" fmla="*/ 45186 w 61138"/>
                  <a:gd name="connsiteY3" fmla="*/ 3570 h 107190"/>
                  <a:gd name="connsiteX4" fmla="*/ 56567 w 61138"/>
                  <a:gd name="connsiteY4" fmla="*/ 12304 h 107190"/>
                  <a:gd name="connsiteX5" fmla="*/ 60537 w 61138"/>
                  <a:gd name="connsiteY5" fmla="*/ 29243 h 107190"/>
                  <a:gd name="connsiteX6" fmla="*/ 59346 w 61138"/>
                  <a:gd name="connsiteY6" fmla="*/ 40888 h 107190"/>
                  <a:gd name="connsiteX7" fmla="*/ 55244 w 61138"/>
                  <a:gd name="connsiteY7" fmla="*/ 49755 h 107190"/>
                  <a:gd name="connsiteX8" fmla="*/ 47436 w 61138"/>
                  <a:gd name="connsiteY8" fmla="*/ 55313 h 107190"/>
                  <a:gd name="connsiteX9" fmla="*/ 62390 w 61138"/>
                  <a:gd name="connsiteY9" fmla="*/ 108114 h 107190"/>
                  <a:gd name="connsiteX10" fmla="*/ 42804 w 61138"/>
                  <a:gd name="connsiteY10" fmla="*/ 108114 h 107190"/>
                  <a:gd name="connsiteX11" fmla="*/ 29836 w 61138"/>
                  <a:gd name="connsiteY11" fmla="*/ 59018 h 107190"/>
                  <a:gd name="connsiteX12" fmla="*/ 20837 w 61138"/>
                  <a:gd name="connsiteY12" fmla="*/ 59018 h 107190"/>
                  <a:gd name="connsiteX13" fmla="*/ 20837 w 61138"/>
                  <a:gd name="connsiteY13" fmla="*/ 108114 h 107190"/>
                  <a:gd name="connsiteX14" fmla="*/ 1252 w 61138"/>
                  <a:gd name="connsiteY14" fmla="*/ 108114 h 107190"/>
                  <a:gd name="connsiteX15" fmla="*/ 20837 w 61138"/>
                  <a:gd name="connsiteY15" fmla="*/ 46711 h 107190"/>
                  <a:gd name="connsiteX16" fmla="*/ 26924 w 61138"/>
                  <a:gd name="connsiteY16" fmla="*/ 46711 h 107190"/>
                  <a:gd name="connsiteX17" fmla="*/ 35923 w 61138"/>
                  <a:gd name="connsiteY17" fmla="*/ 45123 h 107190"/>
                  <a:gd name="connsiteX18" fmla="*/ 40819 w 61138"/>
                  <a:gd name="connsiteY18" fmla="*/ 39830 h 107190"/>
                  <a:gd name="connsiteX19" fmla="*/ 42275 w 61138"/>
                  <a:gd name="connsiteY19" fmla="*/ 30434 h 107190"/>
                  <a:gd name="connsiteX20" fmla="*/ 39231 w 61138"/>
                  <a:gd name="connsiteY20" fmla="*/ 18391 h 107190"/>
                  <a:gd name="connsiteX21" fmla="*/ 27983 w 61138"/>
                  <a:gd name="connsiteY21" fmla="*/ 14289 h 107190"/>
                  <a:gd name="connsiteX22" fmla="*/ 20837 w 61138"/>
                  <a:gd name="connsiteY22" fmla="*/ 14289 h 107190"/>
                  <a:gd name="connsiteX23" fmla="*/ 20837 w 61138"/>
                  <a:gd name="connsiteY23" fmla="*/ 4671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1252" y="108114"/>
                    </a:moveTo>
                    <a:lnTo>
                      <a:pt x="1252" y="923"/>
                    </a:lnTo>
                    <a:lnTo>
                      <a:pt x="26924" y="923"/>
                    </a:lnTo>
                    <a:cubicBezTo>
                      <a:pt x="34203" y="923"/>
                      <a:pt x="40290" y="1850"/>
                      <a:pt x="45186" y="3570"/>
                    </a:cubicBezTo>
                    <a:cubicBezTo>
                      <a:pt x="50215" y="5290"/>
                      <a:pt x="54053" y="8202"/>
                      <a:pt x="56567" y="12304"/>
                    </a:cubicBezTo>
                    <a:cubicBezTo>
                      <a:pt x="59214" y="16406"/>
                      <a:pt x="60537" y="22097"/>
                      <a:pt x="60537" y="29243"/>
                    </a:cubicBezTo>
                    <a:cubicBezTo>
                      <a:pt x="60537" y="33610"/>
                      <a:pt x="60140" y="37448"/>
                      <a:pt x="59346" y="40888"/>
                    </a:cubicBezTo>
                    <a:cubicBezTo>
                      <a:pt x="58552" y="44329"/>
                      <a:pt x="57229" y="47240"/>
                      <a:pt x="55244" y="49755"/>
                    </a:cubicBezTo>
                    <a:cubicBezTo>
                      <a:pt x="53391" y="52137"/>
                      <a:pt x="50744" y="53989"/>
                      <a:pt x="47436" y="55313"/>
                    </a:cubicBezTo>
                    <a:lnTo>
                      <a:pt x="62390" y="108114"/>
                    </a:lnTo>
                    <a:lnTo>
                      <a:pt x="42804" y="108114"/>
                    </a:lnTo>
                    <a:lnTo>
                      <a:pt x="29836" y="59018"/>
                    </a:lnTo>
                    <a:lnTo>
                      <a:pt x="20837" y="59018"/>
                    </a:lnTo>
                    <a:lnTo>
                      <a:pt x="20837" y="108114"/>
                    </a:lnTo>
                    <a:lnTo>
                      <a:pt x="1252" y="108114"/>
                    </a:lnTo>
                    <a:close/>
                    <a:moveTo>
                      <a:pt x="20837" y="46711"/>
                    </a:moveTo>
                    <a:lnTo>
                      <a:pt x="26924" y="46711"/>
                    </a:lnTo>
                    <a:cubicBezTo>
                      <a:pt x="30762" y="46711"/>
                      <a:pt x="33673" y="46182"/>
                      <a:pt x="35923" y="45123"/>
                    </a:cubicBezTo>
                    <a:cubicBezTo>
                      <a:pt x="38173" y="43932"/>
                      <a:pt x="39893" y="42212"/>
                      <a:pt x="40819" y="39830"/>
                    </a:cubicBezTo>
                    <a:cubicBezTo>
                      <a:pt x="41746" y="37315"/>
                      <a:pt x="42275" y="34272"/>
                      <a:pt x="42275" y="30434"/>
                    </a:cubicBezTo>
                    <a:cubicBezTo>
                      <a:pt x="42275" y="25008"/>
                      <a:pt x="41216" y="21038"/>
                      <a:pt x="39231" y="18391"/>
                    </a:cubicBezTo>
                    <a:cubicBezTo>
                      <a:pt x="37246" y="15612"/>
                      <a:pt x="33541" y="14289"/>
                      <a:pt x="27983" y="14289"/>
                    </a:cubicBezTo>
                    <a:lnTo>
                      <a:pt x="20837" y="14289"/>
                    </a:lnTo>
                    <a:lnTo>
                      <a:pt x="20837" y="4671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7" name="Freeform: Shape 366">
                <a:extLst>
                  <a:ext uri="{FF2B5EF4-FFF2-40B4-BE49-F238E27FC236}">
                    <a16:creationId xmlns:a16="http://schemas.microsoft.com/office/drawing/2014/main" id="{32AB53AD-4E03-7ACF-F1F0-4ACD787FB549}"/>
                  </a:ext>
                </a:extLst>
              </p:cNvPr>
              <p:cNvSpPr/>
              <p:nvPr/>
            </p:nvSpPr>
            <p:spPr>
              <a:xfrm>
                <a:off x="7284764" y="2986533"/>
                <a:ext cx="61799" cy="107190"/>
              </a:xfrm>
              <a:custGeom>
                <a:avLst/>
                <a:gdLst>
                  <a:gd name="connsiteX0" fmla="*/ 22971 w 61799"/>
                  <a:gd name="connsiteY0" fmla="*/ 108114 h 107190"/>
                  <a:gd name="connsiteX1" fmla="*/ 22971 w 61799"/>
                  <a:gd name="connsiteY1" fmla="*/ 67223 h 107190"/>
                  <a:gd name="connsiteX2" fmla="*/ 1268 w 61799"/>
                  <a:gd name="connsiteY2" fmla="*/ 923 h 107190"/>
                  <a:gd name="connsiteX3" fmla="*/ 19530 w 61799"/>
                  <a:gd name="connsiteY3" fmla="*/ 923 h 107190"/>
                  <a:gd name="connsiteX4" fmla="*/ 32763 w 61799"/>
                  <a:gd name="connsiteY4" fmla="*/ 43403 h 107190"/>
                  <a:gd name="connsiteX5" fmla="*/ 45203 w 61799"/>
                  <a:gd name="connsiteY5" fmla="*/ 923 h 107190"/>
                  <a:gd name="connsiteX6" fmla="*/ 63068 w 61799"/>
                  <a:gd name="connsiteY6" fmla="*/ 923 h 107190"/>
                  <a:gd name="connsiteX7" fmla="*/ 41630 w 61799"/>
                  <a:gd name="connsiteY7" fmla="*/ 67223 h 107190"/>
                  <a:gd name="connsiteX8" fmla="*/ 41630 w 61799"/>
                  <a:gd name="connsiteY8" fmla="*/ 108114 h 107190"/>
                  <a:gd name="connsiteX9" fmla="*/ 22971 w 61799"/>
                  <a:gd name="connsiteY9"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99" h="107190">
                    <a:moveTo>
                      <a:pt x="22971" y="108114"/>
                    </a:moveTo>
                    <a:lnTo>
                      <a:pt x="22971" y="67223"/>
                    </a:lnTo>
                    <a:lnTo>
                      <a:pt x="1268" y="923"/>
                    </a:lnTo>
                    <a:lnTo>
                      <a:pt x="19530" y="923"/>
                    </a:lnTo>
                    <a:lnTo>
                      <a:pt x="32763" y="43403"/>
                    </a:lnTo>
                    <a:lnTo>
                      <a:pt x="45203" y="923"/>
                    </a:lnTo>
                    <a:lnTo>
                      <a:pt x="63068" y="923"/>
                    </a:lnTo>
                    <a:lnTo>
                      <a:pt x="41630" y="67223"/>
                    </a:lnTo>
                    <a:lnTo>
                      <a:pt x="41630" y="108114"/>
                    </a:lnTo>
                    <a:lnTo>
                      <a:pt x="22971"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8" name="Freeform: Shape 367">
                <a:extLst>
                  <a:ext uri="{FF2B5EF4-FFF2-40B4-BE49-F238E27FC236}">
                    <a16:creationId xmlns:a16="http://schemas.microsoft.com/office/drawing/2014/main" id="{31A0F452-B066-D860-DAC8-1F29E5FBF315}"/>
                  </a:ext>
                </a:extLst>
              </p:cNvPr>
              <p:cNvSpPr/>
              <p:nvPr/>
            </p:nvSpPr>
            <p:spPr>
              <a:xfrm>
                <a:off x="7338239" y="3075858"/>
                <a:ext cx="17600" cy="35862"/>
              </a:xfrm>
              <a:custGeom>
                <a:avLst/>
                <a:gdLst>
                  <a:gd name="connsiteX0" fmla="*/ 4056 w 17600"/>
                  <a:gd name="connsiteY0" fmla="*/ 36800 h 35862"/>
                  <a:gd name="connsiteX1" fmla="*/ 2203 w 17600"/>
                  <a:gd name="connsiteY1" fmla="*/ 30183 h 35862"/>
                  <a:gd name="connsiteX2" fmla="*/ 8290 w 17600"/>
                  <a:gd name="connsiteY2" fmla="*/ 26346 h 35862"/>
                  <a:gd name="connsiteX3" fmla="*/ 10805 w 17600"/>
                  <a:gd name="connsiteY3" fmla="*/ 18803 h 35862"/>
                  <a:gd name="connsiteX4" fmla="*/ 1277 w 17600"/>
                  <a:gd name="connsiteY4" fmla="*/ 18803 h 35862"/>
                  <a:gd name="connsiteX5" fmla="*/ 1277 w 17600"/>
                  <a:gd name="connsiteY5" fmla="*/ 938 h 35862"/>
                  <a:gd name="connsiteX6" fmla="*/ 18877 w 17600"/>
                  <a:gd name="connsiteY6" fmla="*/ 938 h 35862"/>
                  <a:gd name="connsiteX7" fmla="*/ 18877 w 17600"/>
                  <a:gd name="connsiteY7" fmla="*/ 17215 h 35862"/>
                  <a:gd name="connsiteX8" fmla="*/ 15172 w 17600"/>
                  <a:gd name="connsiteY8" fmla="*/ 30448 h 35862"/>
                  <a:gd name="connsiteX9" fmla="*/ 4056 w 17600"/>
                  <a:gd name="connsiteY9" fmla="*/ 36800 h 3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00" h="35862">
                    <a:moveTo>
                      <a:pt x="4056" y="36800"/>
                    </a:moveTo>
                    <a:lnTo>
                      <a:pt x="2203" y="30183"/>
                    </a:lnTo>
                    <a:cubicBezTo>
                      <a:pt x="4585" y="29522"/>
                      <a:pt x="6570" y="28198"/>
                      <a:pt x="8290" y="26346"/>
                    </a:cubicBezTo>
                    <a:cubicBezTo>
                      <a:pt x="10011" y="24625"/>
                      <a:pt x="10805" y="22111"/>
                      <a:pt x="10805" y="18803"/>
                    </a:cubicBezTo>
                    <a:lnTo>
                      <a:pt x="1277" y="18803"/>
                    </a:lnTo>
                    <a:lnTo>
                      <a:pt x="1277" y="938"/>
                    </a:lnTo>
                    <a:lnTo>
                      <a:pt x="18877" y="938"/>
                    </a:lnTo>
                    <a:lnTo>
                      <a:pt x="18877" y="17215"/>
                    </a:lnTo>
                    <a:cubicBezTo>
                      <a:pt x="18877" y="22905"/>
                      <a:pt x="17686" y="27272"/>
                      <a:pt x="15172" y="30448"/>
                    </a:cubicBezTo>
                    <a:cubicBezTo>
                      <a:pt x="12657" y="33757"/>
                      <a:pt x="8952" y="35874"/>
                      <a:pt x="4056" y="36800"/>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69" name="Freeform: Shape 368">
                <a:extLst>
                  <a:ext uri="{FF2B5EF4-FFF2-40B4-BE49-F238E27FC236}">
                    <a16:creationId xmlns:a16="http://schemas.microsoft.com/office/drawing/2014/main" id="{70074409-5121-2122-CC30-BE9E45C416CC}"/>
                  </a:ext>
                </a:extLst>
              </p:cNvPr>
              <p:cNvSpPr/>
              <p:nvPr/>
            </p:nvSpPr>
            <p:spPr>
              <a:xfrm>
                <a:off x="7388685" y="2986533"/>
                <a:ext cx="19320" cy="107190"/>
              </a:xfrm>
              <a:custGeom>
                <a:avLst/>
                <a:gdLst>
                  <a:gd name="connsiteX0" fmla="*/ 1291 w 19320"/>
                  <a:gd name="connsiteY0" fmla="*/ 923 h 107190"/>
                  <a:gd name="connsiteX1" fmla="*/ 20611 w 19320"/>
                  <a:gd name="connsiteY1" fmla="*/ 923 h 107190"/>
                  <a:gd name="connsiteX2" fmla="*/ 20611 w 19320"/>
                  <a:gd name="connsiteY2" fmla="*/ 108114 h 107190"/>
                  <a:gd name="connsiteX3" fmla="*/ 1291 w 19320"/>
                  <a:gd name="connsiteY3" fmla="*/ 108114 h 107190"/>
                </a:gdLst>
                <a:ahLst/>
                <a:cxnLst>
                  <a:cxn ang="0">
                    <a:pos x="connsiteX0" y="connsiteY0"/>
                  </a:cxn>
                  <a:cxn ang="0">
                    <a:pos x="connsiteX1" y="connsiteY1"/>
                  </a:cxn>
                  <a:cxn ang="0">
                    <a:pos x="connsiteX2" y="connsiteY2"/>
                  </a:cxn>
                  <a:cxn ang="0">
                    <a:pos x="connsiteX3" y="connsiteY3"/>
                  </a:cxn>
                </a:cxnLst>
                <a:rect l="l" t="t" r="r" b="b"/>
                <a:pathLst>
                  <a:path w="19320" h="107190">
                    <a:moveTo>
                      <a:pt x="1291" y="923"/>
                    </a:moveTo>
                    <a:lnTo>
                      <a:pt x="20611" y="923"/>
                    </a:lnTo>
                    <a:lnTo>
                      <a:pt x="20611" y="108114"/>
                    </a:lnTo>
                    <a:lnTo>
                      <a:pt x="1291"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0" name="Freeform: Shape 369">
                <a:extLst>
                  <a:ext uri="{FF2B5EF4-FFF2-40B4-BE49-F238E27FC236}">
                    <a16:creationId xmlns:a16="http://schemas.microsoft.com/office/drawing/2014/main" id="{52EFAEFD-4955-F57E-6C84-9A450C7B5ECA}"/>
                  </a:ext>
                </a:extLst>
              </p:cNvPr>
              <p:cNvSpPr/>
              <p:nvPr/>
            </p:nvSpPr>
            <p:spPr>
              <a:xfrm>
                <a:off x="7418076" y="2986533"/>
                <a:ext cx="55844" cy="107190"/>
              </a:xfrm>
              <a:custGeom>
                <a:avLst/>
                <a:gdLst>
                  <a:gd name="connsiteX0" fmla="*/ 1304 w 55844"/>
                  <a:gd name="connsiteY0" fmla="*/ 108114 h 107190"/>
                  <a:gd name="connsiteX1" fmla="*/ 1304 w 55844"/>
                  <a:gd name="connsiteY1" fmla="*/ 923 h 107190"/>
                  <a:gd name="connsiteX2" fmla="*/ 14934 w 55844"/>
                  <a:gd name="connsiteY2" fmla="*/ 923 h 107190"/>
                  <a:gd name="connsiteX3" fmla="*/ 41004 w 55844"/>
                  <a:gd name="connsiteY3" fmla="*/ 62062 h 107190"/>
                  <a:gd name="connsiteX4" fmla="*/ 41004 w 55844"/>
                  <a:gd name="connsiteY4" fmla="*/ 923 h 107190"/>
                  <a:gd name="connsiteX5" fmla="*/ 57148 w 55844"/>
                  <a:gd name="connsiteY5" fmla="*/ 923 h 107190"/>
                  <a:gd name="connsiteX6" fmla="*/ 57148 w 55844"/>
                  <a:gd name="connsiteY6" fmla="*/ 108114 h 107190"/>
                  <a:gd name="connsiteX7" fmla="*/ 44180 w 55844"/>
                  <a:gd name="connsiteY7" fmla="*/ 108114 h 107190"/>
                  <a:gd name="connsiteX8" fmla="*/ 17978 w 55844"/>
                  <a:gd name="connsiteY8" fmla="*/ 44064 h 107190"/>
                  <a:gd name="connsiteX9" fmla="*/ 17978 w 55844"/>
                  <a:gd name="connsiteY9" fmla="*/ 108114 h 107190"/>
                  <a:gd name="connsiteX10" fmla="*/ 1304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304" y="108114"/>
                    </a:moveTo>
                    <a:lnTo>
                      <a:pt x="1304" y="923"/>
                    </a:lnTo>
                    <a:lnTo>
                      <a:pt x="14934" y="923"/>
                    </a:lnTo>
                    <a:lnTo>
                      <a:pt x="41004" y="62062"/>
                    </a:lnTo>
                    <a:lnTo>
                      <a:pt x="41004" y="923"/>
                    </a:lnTo>
                    <a:lnTo>
                      <a:pt x="57148" y="923"/>
                    </a:lnTo>
                    <a:lnTo>
                      <a:pt x="57148" y="108114"/>
                    </a:lnTo>
                    <a:lnTo>
                      <a:pt x="44180" y="108114"/>
                    </a:lnTo>
                    <a:lnTo>
                      <a:pt x="17978" y="44064"/>
                    </a:lnTo>
                    <a:lnTo>
                      <a:pt x="17978" y="108114"/>
                    </a:lnTo>
                    <a:lnTo>
                      <a:pt x="1304"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1" name="Freeform: Shape 370">
                <a:extLst>
                  <a:ext uri="{FF2B5EF4-FFF2-40B4-BE49-F238E27FC236}">
                    <a16:creationId xmlns:a16="http://schemas.microsoft.com/office/drawing/2014/main" id="{07AB7B4F-7B78-EE20-825B-9866AC1A51BD}"/>
                  </a:ext>
                </a:extLst>
              </p:cNvPr>
              <p:cNvSpPr/>
              <p:nvPr/>
            </p:nvSpPr>
            <p:spPr>
              <a:xfrm>
                <a:off x="7483726" y="2986533"/>
                <a:ext cx="55844" cy="107190"/>
              </a:xfrm>
              <a:custGeom>
                <a:avLst/>
                <a:gdLst>
                  <a:gd name="connsiteX0" fmla="*/ 1322 w 55844"/>
                  <a:gd name="connsiteY0" fmla="*/ 108114 h 107190"/>
                  <a:gd name="connsiteX1" fmla="*/ 1322 w 55844"/>
                  <a:gd name="connsiteY1" fmla="*/ 923 h 107190"/>
                  <a:gd name="connsiteX2" fmla="*/ 14952 w 55844"/>
                  <a:gd name="connsiteY2" fmla="*/ 923 h 107190"/>
                  <a:gd name="connsiteX3" fmla="*/ 41022 w 55844"/>
                  <a:gd name="connsiteY3" fmla="*/ 62062 h 107190"/>
                  <a:gd name="connsiteX4" fmla="*/ 41022 w 55844"/>
                  <a:gd name="connsiteY4" fmla="*/ 923 h 107190"/>
                  <a:gd name="connsiteX5" fmla="*/ 57166 w 55844"/>
                  <a:gd name="connsiteY5" fmla="*/ 923 h 107190"/>
                  <a:gd name="connsiteX6" fmla="*/ 57166 w 55844"/>
                  <a:gd name="connsiteY6" fmla="*/ 108114 h 107190"/>
                  <a:gd name="connsiteX7" fmla="*/ 44198 w 55844"/>
                  <a:gd name="connsiteY7" fmla="*/ 108114 h 107190"/>
                  <a:gd name="connsiteX8" fmla="*/ 17996 w 55844"/>
                  <a:gd name="connsiteY8" fmla="*/ 44064 h 107190"/>
                  <a:gd name="connsiteX9" fmla="*/ 17996 w 55844"/>
                  <a:gd name="connsiteY9" fmla="*/ 108114 h 107190"/>
                  <a:gd name="connsiteX10" fmla="*/ 1322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322" y="108114"/>
                    </a:moveTo>
                    <a:lnTo>
                      <a:pt x="1322" y="923"/>
                    </a:lnTo>
                    <a:lnTo>
                      <a:pt x="14952" y="923"/>
                    </a:lnTo>
                    <a:lnTo>
                      <a:pt x="41022" y="62062"/>
                    </a:lnTo>
                    <a:lnTo>
                      <a:pt x="41022" y="923"/>
                    </a:lnTo>
                    <a:lnTo>
                      <a:pt x="57166" y="923"/>
                    </a:lnTo>
                    <a:lnTo>
                      <a:pt x="57166" y="108114"/>
                    </a:lnTo>
                    <a:lnTo>
                      <a:pt x="44198" y="108114"/>
                    </a:lnTo>
                    <a:lnTo>
                      <a:pt x="17996" y="44064"/>
                    </a:lnTo>
                    <a:lnTo>
                      <a:pt x="17996" y="108114"/>
                    </a:lnTo>
                    <a:lnTo>
                      <a:pt x="1322"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2" name="Freeform: Shape 371">
                <a:extLst>
                  <a:ext uri="{FF2B5EF4-FFF2-40B4-BE49-F238E27FC236}">
                    <a16:creationId xmlns:a16="http://schemas.microsoft.com/office/drawing/2014/main" id="{A0516CD3-D511-AF28-C858-E355A9BD2675}"/>
                  </a:ext>
                </a:extLst>
              </p:cNvPr>
              <p:cNvSpPr/>
              <p:nvPr/>
            </p:nvSpPr>
            <p:spPr>
              <a:xfrm>
                <a:off x="7547788" y="2985342"/>
                <a:ext cx="61667" cy="109837"/>
              </a:xfrm>
              <a:custGeom>
                <a:avLst/>
                <a:gdLst>
                  <a:gd name="connsiteX0" fmla="*/ 32041 w 61667"/>
                  <a:gd name="connsiteY0" fmla="*/ 110761 h 109837"/>
                  <a:gd name="connsiteX1" fmla="*/ 13912 w 61667"/>
                  <a:gd name="connsiteY1" fmla="*/ 106526 h 109837"/>
                  <a:gd name="connsiteX2" fmla="*/ 4251 w 61667"/>
                  <a:gd name="connsiteY2" fmla="*/ 94351 h 109837"/>
                  <a:gd name="connsiteX3" fmla="*/ 1340 w 61667"/>
                  <a:gd name="connsiteY3" fmla="*/ 75560 h 109837"/>
                  <a:gd name="connsiteX4" fmla="*/ 1340 w 61667"/>
                  <a:gd name="connsiteY4" fmla="*/ 35463 h 109837"/>
                  <a:gd name="connsiteX5" fmla="*/ 4251 w 61667"/>
                  <a:gd name="connsiteY5" fmla="*/ 16936 h 109837"/>
                  <a:gd name="connsiteX6" fmla="*/ 13912 w 61667"/>
                  <a:gd name="connsiteY6" fmla="*/ 5026 h 109837"/>
                  <a:gd name="connsiteX7" fmla="*/ 32041 w 61667"/>
                  <a:gd name="connsiteY7" fmla="*/ 923 h 109837"/>
                  <a:gd name="connsiteX8" fmla="*/ 50303 w 61667"/>
                  <a:gd name="connsiteY8" fmla="*/ 5026 h 109837"/>
                  <a:gd name="connsiteX9" fmla="*/ 59964 w 61667"/>
                  <a:gd name="connsiteY9" fmla="*/ 16936 h 109837"/>
                  <a:gd name="connsiteX10" fmla="*/ 63007 w 61667"/>
                  <a:gd name="connsiteY10" fmla="*/ 35463 h 109837"/>
                  <a:gd name="connsiteX11" fmla="*/ 63007 w 61667"/>
                  <a:gd name="connsiteY11" fmla="*/ 75692 h 109837"/>
                  <a:gd name="connsiteX12" fmla="*/ 59964 w 61667"/>
                  <a:gd name="connsiteY12" fmla="*/ 94351 h 109837"/>
                  <a:gd name="connsiteX13" fmla="*/ 50303 w 61667"/>
                  <a:gd name="connsiteY13" fmla="*/ 106526 h 109837"/>
                  <a:gd name="connsiteX14" fmla="*/ 32041 w 61667"/>
                  <a:gd name="connsiteY14" fmla="*/ 110761 h 109837"/>
                  <a:gd name="connsiteX15" fmla="*/ 32041 w 61667"/>
                  <a:gd name="connsiteY15" fmla="*/ 96336 h 109837"/>
                  <a:gd name="connsiteX16" fmla="*/ 39187 w 61667"/>
                  <a:gd name="connsiteY16" fmla="*/ 94219 h 109837"/>
                  <a:gd name="connsiteX17" fmla="*/ 42363 w 61667"/>
                  <a:gd name="connsiteY17" fmla="*/ 88396 h 109837"/>
                  <a:gd name="connsiteX18" fmla="*/ 43157 w 61667"/>
                  <a:gd name="connsiteY18" fmla="*/ 80324 h 109837"/>
                  <a:gd name="connsiteX19" fmla="*/ 43157 w 61667"/>
                  <a:gd name="connsiteY19" fmla="*/ 30963 h 109837"/>
                  <a:gd name="connsiteX20" fmla="*/ 42363 w 61667"/>
                  <a:gd name="connsiteY20" fmla="*/ 22891 h 109837"/>
                  <a:gd name="connsiteX21" fmla="*/ 39187 w 61667"/>
                  <a:gd name="connsiteY21" fmla="*/ 17333 h 109837"/>
                  <a:gd name="connsiteX22" fmla="*/ 32041 w 61667"/>
                  <a:gd name="connsiteY22" fmla="*/ 15215 h 109837"/>
                  <a:gd name="connsiteX23" fmla="*/ 25028 w 61667"/>
                  <a:gd name="connsiteY23" fmla="*/ 17333 h 109837"/>
                  <a:gd name="connsiteX24" fmla="*/ 21852 w 61667"/>
                  <a:gd name="connsiteY24" fmla="*/ 22891 h 109837"/>
                  <a:gd name="connsiteX25" fmla="*/ 21058 w 61667"/>
                  <a:gd name="connsiteY25" fmla="*/ 30963 h 109837"/>
                  <a:gd name="connsiteX26" fmla="*/ 21058 w 61667"/>
                  <a:gd name="connsiteY26" fmla="*/ 80324 h 109837"/>
                  <a:gd name="connsiteX27" fmla="*/ 21719 w 61667"/>
                  <a:gd name="connsiteY27" fmla="*/ 88396 h 109837"/>
                  <a:gd name="connsiteX28" fmla="*/ 24895 w 61667"/>
                  <a:gd name="connsiteY28" fmla="*/ 94219 h 109837"/>
                  <a:gd name="connsiteX29" fmla="*/ 32041 w 61667"/>
                  <a:gd name="connsiteY29" fmla="*/ 96336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2041" y="110761"/>
                    </a:moveTo>
                    <a:cubicBezTo>
                      <a:pt x="24498" y="110761"/>
                      <a:pt x="18411" y="109305"/>
                      <a:pt x="13912" y="106526"/>
                    </a:cubicBezTo>
                    <a:cubicBezTo>
                      <a:pt x="9412" y="103747"/>
                      <a:pt x="6236" y="99645"/>
                      <a:pt x="4251" y="94351"/>
                    </a:cubicBezTo>
                    <a:cubicBezTo>
                      <a:pt x="2266" y="89058"/>
                      <a:pt x="1340" y="82838"/>
                      <a:pt x="1340" y="75560"/>
                    </a:cubicBezTo>
                    <a:lnTo>
                      <a:pt x="1340" y="35463"/>
                    </a:lnTo>
                    <a:cubicBezTo>
                      <a:pt x="1340" y="28184"/>
                      <a:pt x="2266" y="22097"/>
                      <a:pt x="4251" y="16936"/>
                    </a:cubicBezTo>
                    <a:cubicBezTo>
                      <a:pt x="6236" y="11775"/>
                      <a:pt x="9412" y="7805"/>
                      <a:pt x="13912" y="5026"/>
                    </a:cubicBezTo>
                    <a:cubicBezTo>
                      <a:pt x="18411" y="2247"/>
                      <a:pt x="24498" y="923"/>
                      <a:pt x="32041" y="923"/>
                    </a:cubicBezTo>
                    <a:cubicBezTo>
                      <a:pt x="39849" y="923"/>
                      <a:pt x="45936" y="2247"/>
                      <a:pt x="50303" y="5026"/>
                    </a:cubicBezTo>
                    <a:cubicBezTo>
                      <a:pt x="54803" y="7805"/>
                      <a:pt x="57979" y="11775"/>
                      <a:pt x="59964" y="16936"/>
                    </a:cubicBezTo>
                    <a:cubicBezTo>
                      <a:pt x="61949" y="22097"/>
                      <a:pt x="63007" y="28184"/>
                      <a:pt x="63007" y="35463"/>
                    </a:cubicBezTo>
                    <a:lnTo>
                      <a:pt x="63007" y="75692"/>
                    </a:lnTo>
                    <a:cubicBezTo>
                      <a:pt x="63007" y="82838"/>
                      <a:pt x="61949" y="89058"/>
                      <a:pt x="59964" y="94351"/>
                    </a:cubicBezTo>
                    <a:cubicBezTo>
                      <a:pt x="57979" y="99512"/>
                      <a:pt x="54803" y="103615"/>
                      <a:pt x="50303" y="106526"/>
                    </a:cubicBezTo>
                    <a:cubicBezTo>
                      <a:pt x="45936" y="109305"/>
                      <a:pt x="39849" y="110761"/>
                      <a:pt x="32041" y="110761"/>
                    </a:cubicBezTo>
                    <a:close/>
                    <a:moveTo>
                      <a:pt x="32041" y="96336"/>
                    </a:moveTo>
                    <a:cubicBezTo>
                      <a:pt x="35350" y="96336"/>
                      <a:pt x="37732" y="95675"/>
                      <a:pt x="39187" y="94219"/>
                    </a:cubicBezTo>
                    <a:cubicBezTo>
                      <a:pt x="40775" y="92763"/>
                      <a:pt x="41834" y="90911"/>
                      <a:pt x="42363" y="88396"/>
                    </a:cubicBezTo>
                    <a:cubicBezTo>
                      <a:pt x="42893" y="85882"/>
                      <a:pt x="43157" y="83235"/>
                      <a:pt x="43157" y="80324"/>
                    </a:cubicBezTo>
                    <a:lnTo>
                      <a:pt x="43157" y="30963"/>
                    </a:lnTo>
                    <a:cubicBezTo>
                      <a:pt x="43157" y="27920"/>
                      <a:pt x="42893" y="25273"/>
                      <a:pt x="42363" y="22891"/>
                    </a:cubicBezTo>
                    <a:cubicBezTo>
                      <a:pt x="41834" y="20509"/>
                      <a:pt x="40775" y="18656"/>
                      <a:pt x="39187" y="17333"/>
                    </a:cubicBezTo>
                    <a:cubicBezTo>
                      <a:pt x="37732" y="15877"/>
                      <a:pt x="35350" y="15215"/>
                      <a:pt x="32041" y="15215"/>
                    </a:cubicBezTo>
                    <a:cubicBezTo>
                      <a:pt x="28998" y="15215"/>
                      <a:pt x="26616" y="15877"/>
                      <a:pt x="25028" y="17333"/>
                    </a:cubicBezTo>
                    <a:cubicBezTo>
                      <a:pt x="23440" y="18656"/>
                      <a:pt x="22381" y="20509"/>
                      <a:pt x="21852" y="22891"/>
                    </a:cubicBezTo>
                    <a:cubicBezTo>
                      <a:pt x="21322" y="25273"/>
                      <a:pt x="21058" y="27920"/>
                      <a:pt x="21058" y="30963"/>
                    </a:cubicBezTo>
                    <a:lnTo>
                      <a:pt x="21058" y="80324"/>
                    </a:lnTo>
                    <a:cubicBezTo>
                      <a:pt x="21058" y="83235"/>
                      <a:pt x="21322" y="85882"/>
                      <a:pt x="21719" y="88396"/>
                    </a:cubicBezTo>
                    <a:cubicBezTo>
                      <a:pt x="22249" y="90911"/>
                      <a:pt x="23307" y="92763"/>
                      <a:pt x="24895" y="94219"/>
                    </a:cubicBezTo>
                    <a:cubicBezTo>
                      <a:pt x="26483" y="95675"/>
                      <a:pt x="28865" y="96336"/>
                      <a:pt x="32041" y="96336"/>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3" name="Freeform: Shape 372">
                <a:extLst>
                  <a:ext uri="{FF2B5EF4-FFF2-40B4-BE49-F238E27FC236}">
                    <a16:creationId xmlns:a16="http://schemas.microsoft.com/office/drawing/2014/main" id="{0C8A9B7F-937C-5BD2-93A8-4B6D21F6188F}"/>
                  </a:ext>
                </a:extLst>
              </p:cNvPr>
              <p:cNvSpPr/>
              <p:nvPr/>
            </p:nvSpPr>
            <p:spPr>
              <a:xfrm>
                <a:off x="7611852" y="2986533"/>
                <a:ext cx="62461" cy="107190"/>
              </a:xfrm>
              <a:custGeom>
                <a:avLst/>
                <a:gdLst>
                  <a:gd name="connsiteX0" fmla="*/ 22928 w 62461"/>
                  <a:gd name="connsiteY0" fmla="*/ 108114 h 107190"/>
                  <a:gd name="connsiteX1" fmla="*/ 1358 w 62461"/>
                  <a:gd name="connsiteY1" fmla="*/ 923 h 107190"/>
                  <a:gd name="connsiteX2" fmla="*/ 18694 w 62461"/>
                  <a:gd name="connsiteY2" fmla="*/ 923 h 107190"/>
                  <a:gd name="connsiteX3" fmla="*/ 32853 w 62461"/>
                  <a:gd name="connsiteY3" fmla="*/ 76751 h 107190"/>
                  <a:gd name="connsiteX4" fmla="*/ 46087 w 62461"/>
                  <a:gd name="connsiteY4" fmla="*/ 923 h 107190"/>
                  <a:gd name="connsiteX5" fmla="*/ 63819 w 62461"/>
                  <a:gd name="connsiteY5" fmla="*/ 923 h 107190"/>
                  <a:gd name="connsiteX6" fmla="*/ 42249 w 62461"/>
                  <a:gd name="connsiteY6" fmla="*/ 108114 h 107190"/>
                  <a:gd name="connsiteX7" fmla="*/ 22928 w 62461"/>
                  <a:gd name="connsiteY7"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461" h="107190">
                    <a:moveTo>
                      <a:pt x="22928" y="108114"/>
                    </a:moveTo>
                    <a:lnTo>
                      <a:pt x="1358" y="923"/>
                    </a:lnTo>
                    <a:lnTo>
                      <a:pt x="18694" y="923"/>
                    </a:lnTo>
                    <a:lnTo>
                      <a:pt x="32853" y="76751"/>
                    </a:lnTo>
                    <a:lnTo>
                      <a:pt x="46087" y="923"/>
                    </a:lnTo>
                    <a:lnTo>
                      <a:pt x="63819" y="923"/>
                    </a:lnTo>
                    <a:lnTo>
                      <a:pt x="42249" y="108114"/>
                    </a:lnTo>
                    <a:lnTo>
                      <a:pt x="22928"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4" name="Freeform: Shape 373">
                <a:extLst>
                  <a:ext uri="{FF2B5EF4-FFF2-40B4-BE49-F238E27FC236}">
                    <a16:creationId xmlns:a16="http://schemas.microsoft.com/office/drawing/2014/main" id="{E79B5BB6-4BA9-4970-6E4C-3F26D010B792}"/>
                  </a:ext>
                </a:extLst>
              </p:cNvPr>
              <p:cNvSpPr/>
              <p:nvPr/>
            </p:nvSpPr>
            <p:spPr>
              <a:xfrm>
                <a:off x="7668237" y="2986533"/>
                <a:ext cx="63784" cy="107190"/>
              </a:xfrm>
              <a:custGeom>
                <a:avLst/>
                <a:gdLst>
                  <a:gd name="connsiteX0" fmla="*/ 1374 w 63784"/>
                  <a:gd name="connsiteY0" fmla="*/ 108114 h 107190"/>
                  <a:gd name="connsiteX1" fmla="*/ 22812 w 63784"/>
                  <a:gd name="connsiteY1" fmla="*/ 923 h 107190"/>
                  <a:gd name="connsiteX2" fmla="*/ 43720 w 63784"/>
                  <a:gd name="connsiteY2" fmla="*/ 923 h 107190"/>
                  <a:gd name="connsiteX3" fmla="*/ 65158 w 63784"/>
                  <a:gd name="connsiteY3" fmla="*/ 108114 h 107190"/>
                  <a:gd name="connsiteX4" fmla="*/ 47029 w 63784"/>
                  <a:gd name="connsiteY4" fmla="*/ 108114 h 107190"/>
                  <a:gd name="connsiteX5" fmla="*/ 42794 w 63784"/>
                  <a:gd name="connsiteY5" fmla="*/ 83367 h 107190"/>
                  <a:gd name="connsiteX6" fmla="*/ 24135 w 63784"/>
                  <a:gd name="connsiteY6" fmla="*/ 83367 h 107190"/>
                  <a:gd name="connsiteX7" fmla="*/ 19768 w 63784"/>
                  <a:gd name="connsiteY7" fmla="*/ 108114 h 107190"/>
                  <a:gd name="connsiteX8" fmla="*/ 1374 w 63784"/>
                  <a:gd name="connsiteY8" fmla="*/ 108114 h 107190"/>
                  <a:gd name="connsiteX9" fmla="*/ 26120 w 63784"/>
                  <a:gd name="connsiteY9" fmla="*/ 70928 h 107190"/>
                  <a:gd name="connsiteX10" fmla="*/ 40677 w 63784"/>
                  <a:gd name="connsiteY10" fmla="*/ 70928 h 107190"/>
                  <a:gd name="connsiteX11" fmla="*/ 33398 w 63784"/>
                  <a:gd name="connsiteY11" fmla="*/ 25934 h 107190"/>
                  <a:gd name="connsiteX12" fmla="*/ 26120 w 63784"/>
                  <a:gd name="connsiteY12" fmla="*/ 70928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374" y="108114"/>
                    </a:moveTo>
                    <a:lnTo>
                      <a:pt x="22812" y="923"/>
                    </a:lnTo>
                    <a:lnTo>
                      <a:pt x="43720" y="923"/>
                    </a:lnTo>
                    <a:lnTo>
                      <a:pt x="65158" y="108114"/>
                    </a:lnTo>
                    <a:lnTo>
                      <a:pt x="47029" y="108114"/>
                    </a:lnTo>
                    <a:lnTo>
                      <a:pt x="42794" y="83367"/>
                    </a:lnTo>
                    <a:lnTo>
                      <a:pt x="24135" y="83367"/>
                    </a:lnTo>
                    <a:lnTo>
                      <a:pt x="19768" y="108114"/>
                    </a:lnTo>
                    <a:lnTo>
                      <a:pt x="1374" y="108114"/>
                    </a:lnTo>
                    <a:close/>
                    <a:moveTo>
                      <a:pt x="26120" y="70928"/>
                    </a:moveTo>
                    <a:lnTo>
                      <a:pt x="40677" y="70928"/>
                    </a:lnTo>
                    <a:lnTo>
                      <a:pt x="33398" y="25934"/>
                    </a:lnTo>
                    <a:lnTo>
                      <a:pt x="26120" y="70928"/>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5" name="Freeform: Shape 374">
                <a:extLst>
                  <a:ext uri="{FF2B5EF4-FFF2-40B4-BE49-F238E27FC236}">
                    <a16:creationId xmlns:a16="http://schemas.microsoft.com/office/drawing/2014/main" id="{FE55B563-F808-4AD8-9747-B7024596CA4C}"/>
                  </a:ext>
                </a:extLst>
              </p:cNvPr>
              <p:cNvSpPr/>
              <p:nvPr/>
            </p:nvSpPr>
            <p:spPr>
              <a:xfrm>
                <a:off x="7724493" y="2986533"/>
                <a:ext cx="53462" cy="107190"/>
              </a:xfrm>
              <a:custGeom>
                <a:avLst/>
                <a:gdLst>
                  <a:gd name="connsiteX0" fmla="*/ 18459 w 53462"/>
                  <a:gd name="connsiteY0" fmla="*/ 108114 h 107190"/>
                  <a:gd name="connsiteX1" fmla="*/ 18459 w 53462"/>
                  <a:gd name="connsiteY1" fmla="*/ 15348 h 107190"/>
                  <a:gd name="connsiteX2" fmla="*/ 1388 w 53462"/>
                  <a:gd name="connsiteY2" fmla="*/ 15348 h 107190"/>
                  <a:gd name="connsiteX3" fmla="*/ 1388 w 53462"/>
                  <a:gd name="connsiteY3" fmla="*/ 923 h 107190"/>
                  <a:gd name="connsiteX4" fmla="*/ 54850 w 53462"/>
                  <a:gd name="connsiteY4" fmla="*/ 923 h 107190"/>
                  <a:gd name="connsiteX5" fmla="*/ 54850 w 53462"/>
                  <a:gd name="connsiteY5" fmla="*/ 15348 h 107190"/>
                  <a:gd name="connsiteX6" fmla="*/ 38044 w 53462"/>
                  <a:gd name="connsiteY6" fmla="*/ 15348 h 107190"/>
                  <a:gd name="connsiteX7" fmla="*/ 38044 w 53462"/>
                  <a:gd name="connsiteY7" fmla="*/ 108114 h 107190"/>
                  <a:gd name="connsiteX8" fmla="*/ 18459 w 53462"/>
                  <a:gd name="connsiteY8"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459" y="108114"/>
                    </a:moveTo>
                    <a:lnTo>
                      <a:pt x="18459" y="15348"/>
                    </a:lnTo>
                    <a:lnTo>
                      <a:pt x="1388" y="15348"/>
                    </a:lnTo>
                    <a:lnTo>
                      <a:pt x="1388" y="923"/>
                    </a:lnTo>
                    <a:lnTo>
                      <a:pt x="54850" y="923"/>
                    </a:lnTo>
                    <a:lnTo>
                      <a:pt x="54850" y="15348"/>
                    </a:lnTo>
                    <a:lnTo>
                      <a:pt x="38044" y="15348"/>
                    </a:lnTo>
                    <a:lnTo>
                      <a:pt x="38044" y="108114"/>
                    </a:lnTo>
                    <a:lnTo>
                      <a:pt x="18459"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6" name="Freeform: Shape 375">
                <a:extLst>
                  <a:ext uri="{FF2B5EF4-FFF2-40B4-BE49-F238E27FC236}">
                    <a16:creationId xmlns:a16="http://schemas.microsoft.com/office/drawing/2014/main" id="{F2B9D3DC-3AFD-E507-6606-2A8D6BB9C2AC}"/>
                  </a:ext>
                </a:extLst>
              </p:cNvPr>
              <p:cNvSpPr/>
              <p:nvPr/>
            </p:nvSpPr>
            <p:spPr>
              <a:xfrm>
                <a:off x="7781806" y="2986533"/>
                <a:ext cx="19320" cy="107190"/>
              </a:xfrm>
              <a:custGeom>
                <a:avLst/>
                <a:gdLst>
                  <a:gd name="connsiteX0" fmla="*/ 1399 w 19320"/>
                  <a:gd name="connsiteY0" fmla="*/ 923 h 107190"/>
                  <a:gd name="connsiteX1" fmla="*/ 20719 w 19320"/>
                  <a:gd name="connsiteY1" fmla="*/ 923 h 107190"/>
                  <a:gd name="connsiteX2" fmla="*/ 20719 w 19320"/>
                  <a:gd name="connsiteY2" fmla="*/ 108114 h 107190"/>
                  <a:gd name="connsiteX3" fmla="*/ 1399 w 19320"/>
                  <a:gd name="connsiteY3" fmla="*/ 108114 h 107190"/>
                </a:gdLst>
                <a:ahLst/>
                <a:cxnLst>
                  <a:cxn ang="0">
                    <a:pos x="connsiteX0" y="connsiteY0"/>
                  </a:cxn>
                  <a:cxn ang="0">
                    <a:pos x="connsiteX1" y="connsiteY1"/>
                  </a:cxn>
                  <a:cxn ang="0">
                    <a:pos x="connsiteX2" y="connsiteY2"/>
                  </a:cxn>
                  <a:cxn ang="0">
                    <a:pos x="connsiteX3" y="connsiteY3"/>
                  </a:cxn>
                </a:cxnLst>
                <a:rect l="l" t="t" r="r" b="b"/>
                <a:pathLst>
                  <a:path w="19320" h="107190">
                    <a:moveTo>
                      <a:pt x="1399" y="923"/>
                    </a:moveTo>
                    <a:lnTo>
                      <a:pt x="20719" y="923"/>
                    </a:lnTo>
                    <a:lnTo>
                      <a:pt x="20719" y="108114"/>
                    </a:lnTo>
                    <a:lnTo>
                      <a:pt x="1399"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7" name="Freeform: Shape 376">
                <a:extLst>
                  <a:ext uri="{FF2B5EF4-FFF2-40B4-BE49-F238E27FC236}">
                    <a16:creationId xmlns:a16="http://schemas.microsoft.com/office/drawing/2014/main" id="{EC5E8DCB-DF3A-28B3-DF41-DFF1A7268BA5}"/>
                  </a:ext>
                </a:extLst>
              </p:cNvPr>
              <p:cNvSpPr/>
              <p:nvPr/>
            </p:nvSpPr>
            <p:spPr>
              <a:xfrm>
                <a:off x="7809609" y="2985342"/>
                <a:ext cx="61667" cy="109837"/>
              </a:xfrm>
              <a:custGeom>
                <a:avLst/>
                <a:gdLst>
                  <a:gd name="connsiteX0" fmla="*/ 32113 w 61667"/>
                  <a:gd name="connsiteY0" fmla="*/ 110761 h 109837"/>
                  <a:gd name="connsiteX1" fmla="*/ 13984 w 61667"/>
                  <a:gd name="connsiteY1" fmla="*/ 106526 h 109837"/>
                  <a:gd name="connsiteX2" fmla="*/ 4323 w 61667"/>
                  <a:gd name="connsiteY2" fmla="*/ 94351 h 109837"/>
                  <a:gd name="connsiteX3" fmla="*/ 1412 w 61667"/>
                  <a:gd name="connsiteY3" fmla="*/ 75560 h 109837"/>
                  <a:gd name="connsiteX4" fmla="*/ 1412 w 61667"/>
                  <a:gd name="connsiteY4" fmla="*/ 35463 h 109837"/>
                  <a:gd name="connsiteX5" fmla="*/ 4323 w 61667"/>
                  <a:gd name="connsiteY5" fmla="*/ 16936 h 109837"/>
                  <a:gd name="connsiteX6" fmla="*/ 13984 w 61667"/>
                  <a:gd name="connsiteY6" fmla="*/ 5026 h 109837"/>
                  <a:gd name="connsiteX7" fmla="*/ 32113 w 61667"/>
                  <a:gd name="connsiteY7" fmla="*/ 923 h 109837"/>
                  <a:gd name="connsiteX8" fmla="*/ 50375 w 61667"/>
                  <a:gd name="connsiteY8" fmla="*/ 5026 h 109837"/>
                  <a:gd name="connsiteX9" fmla="*/ 60036 w 61667"/>
                  <a:gd name="connsiteY9" fmla="*/ 16936 h 109837"/>
                  <a:gd name="connsiteX10" fmla="*/ 63079 w 61667"/>
                  <a:gd name="connsiteY10" fmla="*/ 35463 h 109837"/>
                  <a:gd name="connsiteX11" fmla="*/ 63079 w 61667"/>
                  <a:gd name="connsiteY11" fmla="*/ 75692 h 109837"/>
                  <a:gd name="connsiteX12" fmla="*/ 60036 w 61667"/>
                  <a:gd name="connsiteY12" fmla="*/ 94351 h 109837"/>
                  <a:gd name="connsiteX13" fmla="*/ 50375 w 61667"/>
                  <a:gd name="connsiteY13" fmla="*/ 106526 h 109837"/>
                  <a:gd name="connsiteX14" fmla="*/ 32113 w 61667"/>
                  <a:gd name="connsiteY14" fmla="*/ 110761 h 109837"/>
                  <a:gd name="connsiteX15" fmla="*/ 32113 w 61667"/>
                  <a:gd name="connsiteY15" fmla="*/ 96336 h 109837"/>
                  <a:gd name="connsiteX16" fmla="*/ 39259 w 61667"/>
                  <a:gd name="connsiteY16" fmla="*/ 94219 h 109837"/>
                  <a:gd name="connsiteX17" fmla="*/ 42435 w 61667"/>
                  <a:gd name="connsiteY17" fmla="*/ 88396 h 109837"/>
                  <a:gd name="connsiteX18" fmla="*/ 43229 w 61667"/>
                  <a:gd name="connsiteY18" fmla="*/ 80324 h 109837"/>
                  <a:gd name="connsiteX19" fmla="*/ 43229 w 61667"/>
                  <a:gd name="connsiteY19" fmla="*/ 30963 h 109837"/>
                  <a:gd name="connsiteX20" fmla="*/ 42435 w 61667"/>
                  <a:gd name="connsiteY20" fmla="*/ 22891 h 109837"/>
                  <a:gd name="connsiteX21" fmla="*/ 39259 w 61667"/>
                  <a:gd name="connsiteY21" fmla="*/ 17333 h 109837"/>
                  <a:gd name="connsiteX22" fmla="*/ 32113 w 61667"/>
                  <a:gd name="connsiteY22" fmla="*/ 15215 h 109837"/>
                  <a:gd name="connsiteX23" fmla="*/ 25100 w 61667"/>
                  <a:gd name="connsiteY23" fmla="*/ 17333 h 109837"/>
                  <a:gd name="connsiteX24" fmla="*/ 21924 w 61667"/>
                  <a:gd name="connsiteY24" fmla="*/ 22891 h 109837"/>
                  <a:gd name="connsiteX25" fmla="*/ 21130 w 61667"/>
                  <a:gd name="connsiteY25" fmla="*/ 30963 h 109837"/>
                  <a:gd name="connsiteX26" fmla="*/ 21130 w 61667"/>
                  <a:gd name="connsiteY26" fmla="*/ 80324 h 109837"/>
                  <a:gd name="connsiteX27" fmla="*/ 21791 w 61667"/>
                  <a:gd name="connsiteY27" fmla="*/ 88396 h 109837"/>
                  <a:gd name="connsiteX28" fmla="*/ 24967 w 61667"/>
                  <a:gd name="connsiteY28" fmla="*/ 94219 h 109837"/>
                  <a:gd name="connsiteX29" fmla="*/ 32113 w 61667"/>
                  <a:gd name="connsiteY29" fmla="*/ 96336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2113" y="110761"/>
                    </a:moveTo>
                    <a:cubicBezTo>
                      <a:pt x="24570" y="110761"/>
                      <a:pt x="18483" y="109305"/>
                      <a:pt x="13984" y="106526"/>
                    </a:cubicBezTo>
                    <a:cubicBezTo>
                      <a:pt x="9484" y="103747"/>
                      <a:pt x="6308" y="99645"/>
                      <a:pt x="4323" y="94351"/>
                    </a:cubicBezTo>
                    <a:cubicBezTo>
                      <a:pt x="2338" y="89058"/>
                      <a:pt x="1412" y="82838"/>
                      <a:pt x="1412" y="75560"/>
                    </a:cubicBezTo>
                    <a:lnTo>
                      <a:pt x="1412" y="35463"/>
                    </a:lnTo>
                    <a:cubicBezTo>
                      <a:pt x="1412" y="28184"/>
                      <a:pt x="2338" y="22097"/>
                      <a:pt x="4323" y="16936"/>
                    </a:cubicBezTo>
                    <a:cubicBezTo>
                      <a:pt x="6308" y="11775"/>
                      <a:pt x="9484" y="7805"/>
                      <a:pt x="13984" y="5026"/>
                    </a:cubicBezTo>
                    <a:cubicBezTo>
                      <a:pt x="18483" y="2247"/>
                      <a:pt x="24570" y="923"/>
                      <a:pt x="32113" y="923"/>
                    </a:cubicBezTo>
                    <a:cubicBezTo>
                      <a:pt x="39921" y="923"/>
                      <a:pt x="46008" y="2247"/>
                      <a:pt x="50375" y="5026"/>
                    </a:cubicBezTo>
                    <a:cubicBezTo>
                      <a:pt x="54875" y="7805"/>
                      <a:pt x="58051" y="11775"/>
                      <a:pt x="60036" y="16936"/>
                    </a:cubicBezTo>
                    <a:cubicBezTo>
                      <a:pt x="62021" y="22097"/>
                      <a:pt x="63079" y="28184"/>
                      <a:pt x="63079" y="35463"/>
                    </a:cubicBezTo>
                    <a:lnTo>
                      <a:pt x="63079" y="75692"/>
                    </a:lnTo>
                    <a:cubicBezTo>
                      <a:pt x="63079" y="82838"/>
                      <a:pt x="62021" y="89058"/>
                      <a:pt x="60036" y="94351"/>
                    </a:cubicBezTo>
                    <a:cubicBezTo>
                      <a:pt x="58051" y="99512"/>
                      <a:pt x="54875" y="103615"/>
                      <a:pt x="50375" y="106526"/>
                    </a:cubicBezTo>
                    <a:cubicBezTo>
                      <a:pt x="46008" y="109305"/>
                      <a:pt x="39921" y="110761"/>
                      <a:pt x="32113" y="110761"/>
                    </a:cubicBezTo>
                    <a:close/>
                    <a:moveTo>
                      <a:pt x="32113" y="96336"/>
                    </a:moveTo>
                    <a:cubicBezTo>
                      <a:pt x="35422" y="96336"/>
                      <a:pt x="37804" y="95675"/>
                      <a:pt x="39259" y="94219"/>
                    </a:cubicBezTo>
                    <a:cubicBezTo>
                      <a:pt x="40847" y="92763"/>
                      <a:pt x="41906" y="90911"/>
                      <a:pt x="42435" y="88396"/>
                    </a:cubicBezTo>
                    <a:cubicBezTo>
                      <a:pt x="42965" y="85882"/>
                      <a:pt x="43229" y="83235"/>
                      <a:pt x="43229" y="80324"/>
                    </a:cubicBezTo>
                    <a:lnTo>
                      <a:pt x="43229" y="30963"/>
                    </a:lnTo>
                    <a:cubicBezTo>
                      <a:pt x="43229" y="27920"/>
                      <a:pt x="42965" y="25273"/>
                      <a:pt x="42435" y="22891"/>
                    </a:cubicBezTo>
                    <a:cubicBezTo>
                      <a:pt x="41906" y="20509"/>
                      <a:pt x="40847" y="18656"/>
                      <a:pt x="39259" y="17333"/>
                    </a:cubicBezTo>
                    <a:cubicBezTo>
                      <a:pt x="37804" y="15877"/>
                      <a:pt x="35422" y="15215"/>
                      <a:pt x="32113" y="15215"/>
                    </a:cubicBezTo>
                    <a:cubicBezTo>
                      <a:pt x="29070" y="15215"/>
                      <a:pt x="26688" y="15877"/>
                      <a:pt x="25100" y="17333"/>
                    </a:cubicBezTo>
                    <a:cubicBezTo>
                      <a:pt x="23512" y="18656"/>
                      <a:pt x="22453" y="20509"/>
                      <a:pt x="21924" y="22891"/>
                    </a:cubicBezTo>
                    <a:cubicBezTo>
                      <a:pt x="21394" y="25273"/>
                      <a:pt x="21130" y="27920"/>
                      <a:pt x="21130" y="30963"/>
                    </a:cubicBezTo>
                    <a:lnTo>
                      <a:pt x="21130" y="80324"/>
                    </a:lnTo>
                    <a:cubicBezTo>
                      <a:pt x="21130" y="83235"/>
                      <a:pt x="21394" y="85882"/>
                      <a:pt x="21791" y="88396"/>
                    </a:cubicBezTo>
                    <a:cubicBezTo>
                      <a:pt x="22321" y="90911"/>
                      <a:pt x="23379" y="92763"/>
                      <a:pt x="24967" y="94219"/>
                    </a:cubicBezTo>
                    <a:cubicBezTo>
                      <a:pt x="26555" y="95675"/>
                      <a:pt x="28937" y="96336"/>
                      <a:pt x="32113" y="96336"/>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8" name="Freeform: Shape 377">
                <a:extLst>
                  <a:ext uri="{FF2B5EF4-FFF2-40B4-BE49-F238E27FC236}">
                    <a16:creationId xmlns:a16="http://schemas.microsoft.com/office/drawing/2014/main" id="{73263181-290A-70BB-D80A-549E3C7D3B2C}"/>
                  </a:ext>
                </a:extLst>
              </p:cNvPr>
              <p:cNvSpPr/>
              <p:nvPr/>
            </p:nvSpPr>
            <p:spPr>
              <a:xfrm>
                <a:off x="7879230" y="2986533"/>
                <a:ext cx="55844" cy="107190"/>
              </a:xfrm>
              <a:custGeom>
                <a:avLst/>
                <a:gdLst>
                  <a:gd name="connsiteX0" fmla="*/ 1430 w 55844"/>
                  <a:gd name="connsiteY0" fmla="*/ 108114 h 107190"/>
                  <a:gd name="connsiteX1" fmla="*/ 1430 w 55844"/>
                  <a:gd name="connsiteY1" fmla="*/ 923 h 107190"/>
                  <a:gd name="connsiteX2" fmla="*/ 15061 w 55844"/>
                  <a:gd name="connsiteY2" fmla="*/ 923 h 107190"/>
                  <a:gd name="connsiteX3" fmla="*/ 41130 w 55844"/>
                  <a:gd name="connsiteY3" fmla="*/ 62062 h 107190"/>
                  <a:gd name="connsiteX4" fmla="*/ 41130 w 55844"/>
                  <a:gd name="connsiteY4" fmla="*/ 923 h 107190"/>
                  <a:gd name="connsiteX5" fmla="*/ 57275 w 55844"/>
                  <a:gd name="connsiteY5" fmla="*/ 923 h 107190"/>
                  <a:gd name="connsiteX6" fmla="*/ 57275 w 55844"/>
                  <a:gd name="connsiteY6" fmla="*/ 108114 h 107190"/>
                  <a:gd name="connsiteX7" fmla="*/ 44306 w 55844"/>
                  <a:gd name="connsiteY7" fmla="*/ 108114 h 107190"/>
                  <a:gd name="connsiteX8" fmla="*/ 18104 w 55844"/>
                  <a:gd name="connsiteY8" fmla="*/ 44064 h 107190"/>
                  <a:gd name="connsiteX9" fmla="*/ 18104 w 55844"/>
                  <a:gd name="connsiteY9" fmla="*/ 108114 h 107190"/>
                  <a:gd name="connsiteX10" fmla="*/ 1430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430" y="108114"/>
                    </a:moveTo>
                    <a:lnTo>
                      <a:pt x="1430" y="923"/>
                    </a:lnTo>
                    <a:lnTo>
                      <a:pt x="15061" y="923"/>
                    </a:lnTo>
                    <a:lnTo>
                      <a:pt x="41130" y="62062"/>
                    </a:lnTo>
                    <a:lnTo>
                      <a:pt x="41130" y="923"/>
                    </a:lnTo>
                    <a:lnTo>
                      <a:pt x="57275" y="923"/>
                    </a:lnTo>
                    <a:lnTo>
                      <a:pt x="57275" y="108114"/>
                    </a:lnTo>
                    <a:lnTo>
                      <a:pt x="44306" y="108114"/>
                    </a:lnTo>
                    <a:lnTo>
                      <a:pt x="18104" y="44064"/>
                    </a:lnTo>
                    <a:lnTo>
                      <a:pt x="18104" y="108114"/>
                    </a:lnTo>
                    <a:lnTo>
                      <a:pt x="1430"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79" name="Freeform: Shape 378">
                <a:extLst>
                  <a:ext uri="{FF2B5EF4-FFF2-40B4-BE49-F238E27FC236}">
                    <a16:creationId xmlns:a16="http://schemas.microsoft.com/office/drawing/2014/main" id="{D5A4C900-A5B6-3974-DF9A-BBDC27B619B4}"/>
                  </a:ext>
                </a:extLst>
              </p:cNvPr>
              <p:cNvSpPr/>
              <p:nvPr/>
            </p:nvSpPr>
            <p:spPr>
              <a:xfrm>
                <a:off x="6879731" y="3161709"/>
                <a:ext cx="63784" cy="107190"/>
              </a:xfrm>
              <a:custGeom>
                <a:avLst/>
                <a:gdLst>
                  <a:gd name="connsiteX0" fmla="*/ 1157 w 63784"/>
                  <a:gd name="connsiteY0" fmla="*/ 108162 h 107190"/>
                  <a:gd name="connsiteX1" fmla="*/ 22595 w 63784"/>
                  <a:gd name="connsiteY1" fmla="*/ 971 h 107190"/>
                  <a:gd name="connsiteX2" fmla="*/ 43504 w 63784"/>
                  <a:gd name="connsiteY2" fmla="*/ 971 h 107190"/>
                  <a:gd name="connsiteX3" fmla="*/ 64942 w 63784"/>
                  <a:gd name="connsiteY3" fmla="*/ 108162 h 107190"/>
                  <a:gd name="connsiteX4" fmla="*/ 46812 w 63784"/>
                  <a:gd name="connsiteY4" fmla="*/ 108162 h 107190"/>
                  <a:gd name="connsiteX5" fmla="*/ 42577 w 63784"/>
                  <a:gd name="connsiteY5" fmla="*/ 83416 h 107190"/>
                  <a:gd name="connsiteX6" fmla="*/ 23918 w 63784"/>
                  <a:gd name="connsiteY6" fmla="*/ 83416 h 107190"/>
                  <a:gd name="connsiteX7" fmla="*/ 19551 w 63784"/>
                  <a:gd name="connsiteY7" fmla="*/ 108162 h 107190"/>
                  <a:gd name="connsiteX8" fmla="*/ 1157 w 63784"/>
                  <a:gd name="connsiteY8" fmla="*/ 108162 h 107190"/>
                  <a:gd name="connsiteX9" fmla="*/ 25903 w 63784"/>
                  <a:gd name="connsiteY9" fmla="*/ 70976 h 107190"/>
                  <a:gd name="connsiteX10" fmla="*/ 40460 w 63784"/>
                  <a:gd name="connsiteY10" fmla="*/ 70976 h 107190"/>
                  <a:gd name="connsiteX11" fmla="*/ 33182 w 63784"/>
                  <a:gd name="connsiteY11" fmla="*/ 25983 h 107190"/>
                  <a:gd name="connsiteX12" fmla="*/ 25903 w 63784"/>
                  <a:gd name="connsiteY12" fmla="*/ 70976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157" y="108162"/>
                    </a:moveTo>
                    <a:lnTo>
                      <a:pt x="22595" y="971"/>
                    </a:lnTo>
                    <a:lnTo>
                      <a:pt x="43504" y="971"/>
                    </a:lnTo>
                    <a:lnTo>
                      <a:pt x="64942" y="108162"/>
                    </a:lnTo>
                    <a:lnTo>
                      <a:pt x="46812" y="108162"/>
                    </a:lnTo>
                    <a:lnTo>
                      <a:pt x="42577" y="83416"/>
                    </a:lnTo>
                    <a:lnTo>
                      <a:pt x="23918" y="83416"/>
                    </a:lnTo>
                    <a:lnTo>
                      <a:pt x="19551" y="108162"/>
                    </a:lnTo>
                    <a:lnTo>
                      <a:pt x="1157" y="108162"/>
                    </a:lnTo>
                    <a:close/>
                    <a:moveTo>
                      <a:pt x="25903" y="70976"/>
                    </a:moveTo>
                    <a:lnTo>
                      <a:pt x="40460" y="70976"/>
                    </a:lnTo>
                    <a:lnTo>
                      <a:pt x="33182" y="25983"/>
                    </a:lnTo>
                    <a:lnTo>
                      <a:pt x="25903" y="70976"/>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0" name="Freeform: Shape 379">
                <a:extLst>
                  <a:ext uri="{FF2B5EF4-FFF2-40B4-BE49-F238E27FC236}">
                    <a16:creationId xmlns:a16="http://schemas.microsoft.com/office/drawing/2014/main" id="{767851F5-BA39-7ED5-A2F9-6D4E0B11DE21}"/>
                  </a:ext>
                </a:extLst>
              </p:cNvPr>
              <p:cNvSpPr/>
              <p:nvPr/>
            </p:nvSpPr>
            <p:spPr>
              <a:xfrm>
                <a:off x="6948704" y="3161709"/>
                <a:ext cx="55844" cy="107190"/>
              </a:xfrm>
              <a:custGeom>
                <a:avLst/>
                <a:gdLst>
                  <a:gd name="connsiteX0" fmla="*/ 1175 w 55844"/>
                  <a:gd name="connsiteY0" fmla="*/ 108162 h 107190"/>
                  <a:gd name="connsiteX1" fmla="*/ 1175 w 55844"/>
                  <a:gd name="connsiteY1" fmla="*/ 971 h 107190"/>
                  <a:gd name="connsiteX2" fmla="*/ 14805 w 55844"/>
                  <a:gd name="connsiteY2" fmla="*/ 971 h 107190"/>
                  <a:gd name="connsiteX3" fmla="*/ 40875 w 55844"/>
                  <a:gd name="connsiteY3" fmla="*/ 62110 h 107190"/>
                  <a:gd name="connsiteX4" fmla="*/ 40875 w 55844"/>
                  <a:gd name="connsiteY4" fmla="*/ 971 h 107190"/>
                  <a:gd name="connsiteX5" fmla="*/ 57019 w 55844"/>
                  <a:gd name="connsiteY5" fmla="*/ 971 h 107190"/>
                  <a:gd name="connsiteX6" fmla="*/ 57019 w 55844"/>
                  <a:gd name="connsiteY6" fmla="*/ 108162 h 107190"/>
                  <a:gd name="connsiteX7" fmla="*/ 44051 w 55844"/>
                  <a:gd name="connsiteY7" fmla="*/ 108162 h 107190"/>
                  <a:gd name="connsiteX8" fmla="*/ 17849 w 55844"/>
                  <a:gd name="connsiteY8" fmla="*/ 44112 h 107190"/>
                  <a:gd name="connsiteX9" fmla="*/ 17849 w 55844"/>
                  <a:gd name="connsiteY9" fmla="*/ 108162 h 107190"/>
                  <a:gd name="connsiteX10" fmla="*/ 1175 w 55844"/>
                  <a:gd name="connsiteY10" fmla="*/ 10816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175" y="108162"/>
                    </a:moveTo>
                    <a:lnTo>
                      <a:pt x="1175" y="971"/>
                    </a:lnTo>
                    <a:lnTo>
                      <a:pt x="14805" y="971"/>
                    </a:lnTo>
                    <a:lnTo>
                      <a:pt x="40875" y="62110"/>
                    </a:lnTo>
                    <a:lnTo>
                      <a:pt x="40875" y="971"/>
                    </a:lnTo>
                    <a:lnTo>
                      <a:pt x="57019" y="971"/>
                    </a:lnTo>
                    <a:lnTo>
                      <a:pt x="57019" y="108162"/>
                    </a:lnTo>
                    <a:lnTo>
                      <a:pt x="44051" y="108162"/>
                    </a:lnTo>
                    <a:lnTo>
                      <a:pt x="17849" y="44112"/>
                    </a:lnTo>
                    <a:lnTo>
                      <a:pt x="17849" y="108162"/>
                    </a:lnTo>
                    <a:lnTo>
                      <a:pt x="1175"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1" name="Freeform: Shape 380">
                <a:extLst>
                  <a:ext uri="{FF2B5EF4-FFF2-40B4-BE49-F238E27FC236}">
                    <a16:creationId xmlns:a16="http://schemas.microsoft.com/office/drawing/2014/main" id="{904FDC5B-CAA1-0235-DDAE-E36497A9EF3A}"/>
                  </a:ext>
                </a:extLst>
              </p:cNvPr>
              <p:cNvSpPr/>
              <p:nvPr/>
            </p:nvSpPr>
            <p:spPr>
              <a:xfrm>
                <a:off x="7015297" y="3161709"/>
                <a:ext cx="59285" cy="107190"/>
              </a:xfrm>
              <a:custGeom>
                <a:avLst/>
                <a:gdLst>
                  <a:gd name="connsiteX0" fmla="*/ 1193 w 59285"/>
                  <a:gd name="connsiteY0" fmla="*/ 108162 h 107190"/>
                  <a:gd name="connsiteX1" fmla="*/ 1193 w 59285"/>
                  <a:gd name="connsiteY1" fmla="*/ 971 h 107190"/>
                  <a:gd name="connsiteX2" fmla="*/ 26469 w 59285"/>
                  <a:gd name="connsiteY2" fmla="*/ 971 h 107190"/>
                  <a:gd name="connsiteX3" fmla="*/ 46848 w 59285"/>
                  <a:gd name="connsiteY3" fmla="*/ 4544 h 107190"/>
                  <a:gd name="connsiteX4" fmla="*/ 57303 w 59285"/>
                  <a:gd name="connsiteY4" fmla="*/ 15528 h 107190"/>
                  <a:gd name="connsiteX5" fmla="*/ 60479 w 59285"/>
                  <a:gd name="connsiteY5" fmla="*/ 34320 h 107190"/>
                  <a:gd name="connsiteX6" fmla="*/ 60479 w 59285"/>
                  <a:gd name="connsiteY6" fmla="*/ 73491 h 107190"/>
                  <a:gd name="connsiteX7" fmla="*/ 57303 w 59285"/>
                  <a:gd name="connsiteY7" fmla="*/ 92944 h 107190"/>
                  <a:gd name="connsiteX8" fmla="*/ 46981 w 59285"/>
                  <a:gd name="connsiteY8" fmla="*/ 104457 h 107190"/>
                  <a:gd name="connsiteX9" fmla="*/ 27263 w 59285"/>
                  <a:gd name="connsiteY9" fmla="*/ 108162 h 107190"/>
                  <a:gd name="connsiteX10" fmla="*/ 1193 w 59285"/>
                  <a:gd name="connsiteY10" fmla="*/ 108162 h 107190"/>
                  <a:gd name="connsiteX11" fmla="*/ 20779 w 59285"/>
                  <a:gd name="connsiteY11" fmla="*/ 94532 h 107190"/>
                  <a:gd name="connsiteX12" fmla="*/ 26734 w 59285"/>
                  <a:gd name="connsiteY12" fmla="*/ 94532 h 107190"/>
                  <a:gd name="connsiteX13" fmla="*/ 36394 w 59285"/>
                  <a:gd name="connsiteY13" fmla="*/ 92150 h 107190"/>
                  <a:gd name="connsiteX14" fmla="*/ 39967 w 59285"/>
                  <a:gd name="connsiteY14" fmla="*/ 85268 h 107190"/>
                  <a:gd name="connsiteX15" fmla="*/ 40629 w 59285"/>
                  <a:gd name="connsiteY15" fmla="*/ 74020 h 107190"/>
                  <a:gd name="connsiteX16" fmla="*/ 40629 w 59285"/>
                  <a:gd name="connsiteY16" fmla="*/ 32996 h 107190"/>
                  <a:gd name="connsiteX17" fmla="*/ 39702 w 59285"/>
                  <a:gd name="connsiteY17" fmla="*/ 22542 h 107190"/>
                  <a:gd name="connsiteX18" fmla="*/ 35865 w 59285"/>
                  <a:gd name="connsiteY18" fmla="*/ 16719 h 107190"/>
                  <a:gd name="connsiteX19" fmla="*/ 26469 w 59285"/>
                  <a:gd name="connsiteY19" fmla="*/ 14867 h 107190"/>
                  <a:gd name="connsiteX20" fmla="*/ 20779 w 59285"/>
                  <a:gd name="connsiteY20" fmla="*/ 14867 h 107190"/>
                  <a:gd name="connsiteX21" fmla="*/ 20779 w 59285"/>
                  <a:gd name="connsiteY21" fmla="*/ 9453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1193" y="108162"/>
                    </a:moveTo>
                    <a:lnTo>
                      <a:pt x="1193" y="971"/>
                    </a:lnTo>
                    <a:lnTo>
                      <a:pt x="26469" y="971"/>
                    </a:lnTo>
                    <a:cubicBezTo>
                      <a:pt x="35203" y="971"/>
                      <a:pt x="41952" y="2162"/>
                      <a:pt x="46848" y="4544"/>
                    </a:cubicBezTo>
                    <a:cubicBezTo>
                      <a:pt x="51745" y="6927"/>
                      <a:pt x="55318" y="10632"/>
                      <a:pt x="57303" y="15528"/>
                    </a:cubicBezTo>
                    <a:cubicBezTo>
                      <a:pt x="59420" y="20425"/>
                      <a:pt x="60479" y="26777"/>
                      <a:pt x="60479" y="34320"/>
                    </a:cubicBezTo>
                    <a:lnTo>
                      <a:pt x="60479" y="73491"/>
                    </a:lnTo>
                    <a:cubicBezTo>
                      <a:pt x="60479" y="81298"/>
                      <a:pt x="59420" y="87783"/>
                      <a:pt x="57303" y="92944"/>
                    </a:cubicBezTo>
                    <a:cubicBezTo>
                      <a:pt x="55318" y="98105"/>
                      <a:pt x="51877" y="101942"/>
                      <a:pt x="46981" y="104457"/>
                    </a:cubicBezTo>
                    <a:cubicBezTo>
                      <a:pt x="42217" y="106971"/>
                      <a:pt x="35600" y="108162"/>
                      <a:pt x="27263" y="108162"/>
                    </a:cubicBezTo>
                    <a:lnTo>
                      <a:pt x="1193" y="108162"/>
                    </a:lnTo>
                    <a:close/>
                    <a:moveTo>
                      <a:pt x="20779" y="94532"/>
                    </a:moveTo>
                    <a:lnTo>
                      <a:pt x="26734" y="94532"/>
                    </a:lnTo>
                    <a:cubicBezTo>
                      <a:pt x="31233" y="94532"/>
                      <a:pt x="34409" y="93738"/>
                      <a:pt x="36394" y="92150"/>
                    </a:cubicBezTo>
                    <a:cubicBezTo>
                      <a:pt x="38379" y="90562"/>
                      <a:pt x="39570" y="88312"/>
                      <a:pt x="39967" y="85268"/>
                    </a:cubicBezTo>
                    <a:cubicBezTo>
                      <a:pt x="40364" y="82225"/>
                      <a:pt x="40629" y="78387"/>
                      <a:pt x="40629" y="74020"/>
                    </a:cubicBezTo>
                    <a:lnTo>
                      <a:pt x="40629" y="32996"/>
                    </a:lnTo>
                    <a:cubicBezTo>
                      <a:pt x="40629" y="28629"/>
                      <a:pt x="40364" y="25189"/>
                      <a:pt x="39702" y="22542"/>
                    </a:cubicBezTo>
                    <a:cubicBezTo>
                      <a:pt x="39041" y="19895"/>
                      <a:pt x="37850" y="17910"/>
                      <a:pt x="35865" y="16719"/>
                    </a:cubicBezTo>
                    <a:cubicBezTo>
                      <a:pt x="33880" y="15528"/>
                      <a:pt x="30836" y="14867"/>
                      <a:pt x="26469" y="14867"/>
                    </a:cubicBezTo>
                    <a:lnTo>
                      <a:pt x="20779" y="14867"/>
                    </a:lnTo>
                    <a:lnTo>
                      <a:pt x="20779" y="9453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2" name="Freeform: Shape 381">
                <a:extLst>
                  <a:ext uri="{FF2B5EF4-FFF2-40B4-BE49-F238E27FC236}">
                    <a16:creationId xmlns:a16="http://schemas.microsoft.com/office/drawing/2014/main" id="{B147AEE3-DAE3-0F26-A0BB-8C5EFF992099}"/>
                  </a:ext>
                </a:extLst>
              </p:cNvPr>
              <p:cNvSpPr/>
              <p:nvPr/>
            </p:nvSpPr>
            <p:spPr>
              <a:xfrm>
                <a:off x="7110636" y="3161709"/>
                <a:ext cx="19320" cy="107190"/>
              </a:xfrm>
              <a:custGeom>
                <a:avLst/>
                <a:gdLst>
                  <a:gd name="connsiteX0" fmla="*/ 1214 w 19320"/>
                  <a:gd name="connsiteY0" fmla="*/ 971 h 107190"/>
                  <a:gd name="connsiteX1" fmla="*/ 20535 w 19320"/>
                  <a:gd name="connsiteY1" fmla="*/ 971 h 107190"/>
                  <a:gd name="connsiteX2" fmla="*/ 20535 w 19320"/>
                  <a:gd name="connsiteY2" fmla="*/ 108162 h 107190"/>
                  <a:gd name="connsiteX3" fmla="*/ 1214 w 19320"/>
                  <a:gd name="connsiteY3" fmla="*/ 108162 h 107190"/>
                </a:gdLst>
                <a:ahLst/>
                <a:cxnLst>
                  <a:cxn ang="0">
                    <a:pos x="connsiteX0" y="connsiteY0"/>
                  </a:cxn>
                  <a:cxn ang="0">
                    <a:pos x="connsiteX1" y="connsiteY1"/>
                  </a:cxn>
                  <a:cxn ang="0">
                    <a:pos x="connsiteX2" y="connsiteY2"/>
                  </a:cxn>
                  <a:cxn ang="0">
                    <a:pos x="connsiteX3" y="connsiteY3"/>
                  </a:cxn>
                </a:cxnLst>
                <a:rect l="l" t="t" r="r" b="b"/>
                <a:pathLst>
                  <a:path w="19320" h="107190">
                    <a:moveTo>
                      <a:pt x="1214" y="971"/>
                    </a:moveTo>
                    <a:lnTo>
                      <a:pt x="20535" y="971"/>
                    </a:lnTo>
                    <a:lnTo>
                      <a:pt x="20535" y="108162"/>
                    </a:lnTo>
                    <a:lnTo>
                      <a:pt x="1214"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3" name="Freeform: Shape 382">
                <a:extLst>
                  <a:ext uri="{FF2B5EF4-FFF2-40B4-BE49-F238E27FC236}">
                    <a16:creationId xmlns:a16="http://schemas.microsoft.com/office/drawing/2014/main" id="{3F62F918-22EC-ABE0-B5C0-DA5D109A42C7}"/>
                  </a:ext>
                </a:extLst>
              </p:cNvPr>
              <p:cNvSpPr/>
              <p:nvPr/>
            </p:nvSpPr>
            <p:spPr>
              <a:xfrm>
                <a:off x="7140971" y="3161709"/>
                <a:ext cx="55844" cy="107190"/>
              </a:xfrm>
              <a:custGeom>
                <a:avLst/>
                <a:gdLst>
                  <a:gd name="connsiteX0" fmla="*/ 1228 w 55844"/>
                  <a:gd name="connsiteY0" fmla="*/ 108162 h 107190"/>
                  <a:gd name="connsiteX1" fmla="*/ 1228 w 55844"/>
                  <a:gd name="connsiteY1" fmla="*/ 971 h 107190"/>
                  <a:gd name="connsiteX2" fmla="*/ 14858 w 55844"/>
                  <a:gd name="connsiteY2" fmla="*/ 971 h 107190"/>
                  <a:gd name="connsiteX3" fmla="*/ 40928 w 55844"/>
                  <a:gd name="connsiteY3" fmla="*/ 62110 h 107190"/>
                  <a:gd name="connsiteX4" fmla="*/ 40928 w 55844"/>
                  <a:gd name="connsiteY4" fmla="*/ 971 h 107190"/>
                  <a:gd name="connsiteX5" fmla="*/ 57072 w 55844"/>
                  <a:gd name="connsiteY5" fmla="*/ 971 h 107190"/>
                  <a:gd name="connsiteX6" fmla="*/ 57072 w 55844"/>
                  <a:gd name="connsiteY6" fmla="*/ 108162 h 107190"/>
                  <a:gd name="connsiteX7" fmla="*/ 44104 w 55844"/>
                  <a:gd name="connsiteY7" fmla="*/ 108162 h 107190"/>
                  <a:gd name="connsiteX8" fmla="*/ 17902 w 55844"/>
                  <a:gd name="connsiteY8" fmla="*/ 44112 h 107190"/>
                  <a:gd name="connsiteX9" fmla="*/ 17902 w 55844"/>
                  <a:gd name="connsiteY9" fmla="*/ 108162 h 107190"/>
                  <a:gd name="connsiteX10" fmla="*/ 1228 w 55844"/>
                  <a:gd name="connsiteY10" fmla="*/ 10816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228" y="108162"/>
                    </a:moveTo>
                    <a:lnTo>
                      <a:pt x="1228" y="971"/>
                    </a:lnTo>
                    <a:lnTo>
                      <a:pt x="14858" y="971"/>
                    </a:lnTo>
                    <a:lnTo>
                      <a:pt x="40928" y="62110"/>
                    </a:lnTo>
                    <a:lnTo>
                      <a:pt x="40928" y="971"/>
                    </a:lnTo>
                    <a:lnTo>
                      <a:pt x="57072" y="971"/>
                    </a:lnTo>
                    <a:lnTo>
                      <a:pt x="57072" y="108162"/>
                    </a:lnTo>
                    <a:lnTo>
                      <a:pt x="44104" y="108162"/>
                    </a:lnTo>
                    <a:lnTo>
                      <a:pt x="17902" y="44112"/>
                    </a:lnTo>
                    <a:lnTo>
                      <a:pt x="17902" y="108162"/>
                    </a:lnTo>
                    <a:lnTo>
                      <a:pt x="1228"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4" name="Freeform: Shape 383">
                <a:extLst>
                  <a:ext uri="{FF2B5EF4-FFF2-40B4-BE49-F238E27FC236}">
                    <a16:creationId xmlns:a16="http://schemas.microsoft.com/office/drawing/2014/main" id="{1C988E0F-FA28-9518-C373-5EE44FFBAE85}"/>
                  </a:ext>
                </a:extLst>
              </p:cNvPr>
              <p:cNvSpPr/>
              <p:nvPr/>
            </p:nvSpPr>
            <p:spPr>
              <a:xfrm>
                <a:off x="7207561" y="3161709"/>
                <a:ext cx="44066" cy="107190"/>
              </a:xfrm>
              <a:custGeom>
                <a:avLst/>
                <a:gdLst>
                  <a:gd name="connsiteX0" fmla="*/ 1244 w 44066"/>
                  <a:gd name="connsiteY0" fmla="*/ 108162 h 107190"/>
                  <a:gd name="connsiteX1" fmla="*/ 1244 w 44066"/>
                  <a:gd name="connsiteY1" fmla="*/ 971 h 107190"/>
                  <a:gd name="connsiteX2" fmla="*/ 45311 w 44066"/>
                  <a:gd name="connsiteY2" fmla="*/ 971 h 107190"/>
                  <a:gd name="connsiteX3" fmla="*/ 45311 w 44066"/>
                  <a:gd name="connsiteY3" fmla="*/ 14470 h 107190"/>
                  <a:gd name="connsiteX4" fmla="*/ 20830 w 44066"/>
                  <a:gd name="connsiteY4" fmla="*/ 14470 h 107190"/>
                  <a:gd name="connsiteX5" fmla="*/ 20830 w 44066"/>
                  <a:gd name="connsiteY5" fmla="*/ 45700 h 107190"/>
                  <a:gd name="connsiteX6" fmla="*/ 40812 w 44066"/>
                  <a:gd name="connsiteY6" fmla="*/ 45700 h 107190"/>
                  <a:gd name="connsiteX7" fmla="*/ 40812 w 44066"/>
                  <a:gd name="connsiteY7" fmla="*/ 59331 h 107190"/>
                  <a:gd name="connsiteX8" fmla="*/ 20830 w 44066"/>
                  <a:gd name="connsiteY8" fmla="*/ 59331 h 107190"/>
                  <a:gd name="connsiteX9" fmla="*/ 20830 w 44066"/>
                  <a:gd name="connsiteY9" fmla="*/ 108162 h 107190"/>
                  <a:gd name="connsiteX10" fmla="*/ 1244 w 44066"/>
                  <a:gd name="connsiteY10" fmla="*/ 10816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066" h="107190">
                    <a:moveTo>
                      <a:pt x="1244" y="108162"/>
                    </a:moveTo>
                    <a:lnTo>
                      <a:pt x="1244" y="971"/>
                    </a:lnTo>
                    <a:lnTo>
                      <a:pt x="45311" y="971"/>
                    </a:lnTo>
                    <a:lnTo>
                      <a:pt x="45311" y="14470"/>
                    </a:lnTo>
                    <a:lnTo>
                      <a:pt x="20830" y="14470"/>
                    </a:lnTo>
                    <a:lnTo>
                      <a:pt x="20830" y="45700"/>
                    </a:lnTo>
                    <a:lnTo>
                      <a:pt x="40812" y="45700"/>
                    </a:lnTo>
                    <a:lnTo>
                      <a:pt x="40812" y="59331"/>
                    </a:lnTo>
                    <a:lnTo>
                      <a:pt x="20830" y="59331"/>
                    </a:lnTo>
                    <a:lnTo>
                      <a:pt x="20830" y="108162"/>
                    </a:lnTo>
                    <a:lnTo>
                      <a:pt x="1244"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5" name="Freeform: Shape 384">
                <a:extLst>
                  <a:ext uri="{FF2B5EF4-FFF2-40B4-BE49-F238E27FC236}">
                    <a16:creationId xmlns:a16="http://schemas.microsoft.com/office/drawing/2014/main" id="{29023A1B-A398-B7A5-E0F1-A27B59123585}"/>
                  </a:ext>
                </a:extLst>
              </p:cNvPr>
              <p:cNvSpPr/>
              <p:nvPr/>
            </p:nvSpPr>
            <p:spPr>
              <a:xfrm>
                <a:off x="7256685" y="3161709"/>
                <a:ext cx="61138" cy="107190"/>
              </a:xfrm>
              <a:custGeom>
                <a:avLst/>
                <a:gdLst>
                  <a:gd name="connsiteX0" fmla="*/ 1260 w 61138"/>
                  <a:gd name="connsiteY0" fmla="*/ 108162 h 107190"/>
                  <a:gd name="connsiteX1" fmla="*/ 1260 w 61138"/>
                  <a:gd name="connsiteY1" fmla="*/ 971 h 107190"/>
                  <a:gd name="connsiteX2" fmla="*/ 26933 w 61138"/>
                  <a:gd name="connsiteY2" fmla="*/ 971 h 107190"/>
                  <a:gd name="connsiteX3" fmla="*/ 45195 w 61138"/>
                  <a:gd name="connsiteY3" fmla="*/ 3618 h 107190"/>
                  <a:gd name="connsiteX4" fmla="*/ 56575 w 61138"/>
                  <a:gd name="connsiteY4" fmla="*/ 12352 h 107190"/>
                  <a:gd name="connsiteX5" fmla="*/ 60545 w 61138"/>
                  <a:gd name="connsiteY5" fmla="*/ 29291 h 107190"/>
                  <a:gd name="connsiteX6" fmla="*/ 59354 w 61138"/>
                  <a:gd name="connsiteY6" fmla="*/ 40936 h 107190"/>
                  <a:gd name="connsiteX7" fmla="*/ 55252 w 61138"/>
                  <a:gd name="connsiteY7" fmla="*/ 49803 h 107190"/>
                  <a:gd name="connsiteX8" fmla="*/ 47444 w 61138"/>
                  <a:gd name="connsiteY8" fmla="*/ 55361 h 107190"/>
                  <a:gd name="connsiteX9" fmla="*/ 62398 w 61138"/>
                  <a:gd name="connsiteY9" fmla="*/ 108162 h 107190"/>
                  <a:gd name="connsiteX10" fmla="*/ 42813 w 61138"/>
                  <a:gd name="connsiteY10" fmla="*/ 108162 h 107190"/>
                  <a:gd name="connsiteX11" fmla="*/ 29844 w 61138"/>
                  <a:gd name="connsiteY11" fmla="*/ 59066 h 107190"/>
                  <a:gd name="connsiteX12" fmla="*/ 20845 w 61138"/>
                  <a:gd name="connsiteY12" fmla="*/ 59066 h 107190"/>
                  <a:gd name="connsiteX13" fmla="*/ 20845 w 61138"/>
                  <a:gd name="connsiteY13" fmla="*/ 108162 h 107190"/>
                  <a:gd name="connsiteX14" fmla="*/ 1260 w 61138"/>
                  <a:gd name="connsiteY14" fmla="*/ 108162 h 107190"/>
                  <a:gd name="connsiteX15" fmla="*/ 20845 w 61138"/>
                  <a:gd name="connsiteY15" fmla="*/ 46759 h 107190"/>
                  <a:gd name="connsiteX16" fmla="*/ 26933 w 61138"/>
                  <a:gd name="connsiteY16" fmla="*/ 46759 h 107190"/>
                  <a:gd name="connsiteX17" fmla="*/ 35931 w 61138"/>
                  <a:gd name="connsiteY17" fmla="*/ 45171 h 107190"/>
                  <a:gd name="connsiteX18" fmla="*/ 40828 w 61138"/>
                  <a:gd name="connsiteY18" fmla="*/ 39878 h 107190"/>
                  <a:gd name="connsiteX19" fmla="*/ 42283 w 61138"/>
                  <a:gd name="connsiteY19" fmla="*/ 30482 h 107190"/>
                  <a:gd name="connsiteX20" fmla="*/ 39240 w 61138"/>
                  <a:gd name="connsiteY20" fmla="*/ 18440 h 107190"/>
                  <a:gd name="connsiteX21" fmla="*/ 27991 w 61138"/>
                  <a:gd name="connsiteY21" fmla="*/ 14337 h 107190"/>
                  <a:gd name="connsiteX22" fmla="*/ 20845 w 61138"/>
                  <a:gd name="connsiteY22" fmla="*/ 14337 h 107190"/>
                  <a:gd name="connsiteX23" fmla="*/ 20845 w 61138"/>
                  <a:gd name="connsiteY23" fmla="*/ 4675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1260" y="108162"/>
                    </a:moveTo>
                    <a:lnTo>
                      <a:pt x="1260" y="971"/>
                    </a:lnTo>
                    <a:lnTo>
                      <a:pt x="26933" y="971"/>
                    </a:lnTo>
                    <a:cubicBezTo>
                      <a:pt x="34211" y="971"/>
                      <a:pt x="40298" y="1898"/>
                      <a:pt x="45195" y="3618"/>
                    </a:cubicBezTo>
                    <a:cubicBezTo>
                      <a:pt x="50223" y="5338"/>
                      <a:pt x="54061" y="8250"/>
                      <a:pt x="56575" y="12352"/>
                    </a:cubicBezTo>
                    <a:cubicBezTo>
                      <a:pt x="59222" y="16455"/>
                      <a:pt x="60545" y="22145"/>
                      <a:pt x="60545" y="29291"/>
                    </a:cubicBezTo>
                    <a:cubicBezTo>
                      <a:pt x="60545" y="33658"/>
                      <a:pt x="60148" y="37496"/>
                      <a:pt x="59354" y="40936"/>
                    </a:cubicBezTo>
                    <a:cubicBezTo>
                      <a:pt x="58560" y="44377"/>
                      <a:pt x="57237" y="47288"/>
                      <a:pt x="55252" y="49803"/>
                    </a:cubicBezTo>
                    <a:cubicBezTo>
                      <a:pt x="53399" y="52185"/>
                      <a:pt x="50753" y="54037"/>
                      <a:pt x="47444" y="55361"/>
                    </a:cubicBezTo>
                    <a:lnTo>
                      <a:pt x="62398" y="108162"/>
                    </a:lnTo>
                    <a:lnTo>
                      <a:pt x="42813" y="108162"/>
                    </a:lnTo>
                    <a:lnTo>
                      <a:pt x="29844" y="59066"/>
                    </a:lnTo>
                    <a:lnTo>
                      <a:pt x="20845" y="59066"/>
                    </a:lnTo>
                    <a:lnTo>
                      <a:pt x="20845" y="108162"/>
                    </a:lnTo>
                    <a:lnTo>
                      <a:pt x="1260" y="108162"/>
                    </a:lnTo>
                    <a:close/>
                    <a:moveTo>
                      <a:pt x="20845" y="46759"/>
                    </a:moveTo>
                    <a:lnTo>
                      <a:pt x="26933" y="46759"/>
                    </a:lnTo>
                    <a:cubicBezTo>
                      <a:pt x="30770" y="46759"/>
                      <a:pt x="33682" y="46230"/>
                      <a:pt x="35931" y="45171"/>
                    </a:cubicBezTo>
                    <a:cubicBezTo>
                      <a:pt x="38181" y="43980"/>
                      <a:pt x="39901" y="42260"/>
                      <a:pt x="40828" y="39878"/>
                    </a:cubicBezTo>
                    <a:cubicBezTo>
                      <a:pt x="41754" y="37363"/>
                      <a:pt x="42283" y="34320"/>
                      <a:pt x="42283" y="30482"/>
                    </a:cubicBezTo>
                    <a:cubicBezTo>
                      <a:pt x="42283" y="25056"/>
                      <a:pt x="41225" y="21086"/>
                      <a:pt x="39240" y="18440"/>
                    </a:cubicBezTo>
                    <a:cubicBezTo>
                      <a:pt x="37255" y="15661"/>
                      <a:pt x="33549" y="14337"/>
                      <a:pt x="27991" y="14337"/>
                    </a:cubicBezTo>
                    <a:lnTo>
                      <a:pt x="20845" y="14337"/>
                    </a:lnTo>
                    <a:lnTo>
                      <a:pt x="20845" y="4675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6" name="Freeform: Shape 385">
                <a:extLst>
                  <a:ext uri="{FF2B5EF4-FFF2-40B4-BE49-F238E27FC236}">
                    <a16:creationId xmlns:a16="http://schemas.microsoft.com/office/drawing/2014/main" id="{C64585E3-AF5D-32F7-98BD-DE90543DE120}"/>
                  </a:ext>
                </a:extLst>
              </p:cNvPr>
              <p:cNvSpPr/>
              <p:nvPr/>
            </p:nvSpPr>
            <p:spPr>
              <a:xfrm>
                <a:off x="7319972" y="3161709"/>
                <a:ext cx="63784" cy="107190"/>
              </a:xfrm>
              <a:custGeom>
                <a:avLst/>
                <a:gdLst>
                  <a:gd name="connsiteX0" fmla="*/ 1278 w 63784"/>
                  <a:gd name="connsiteY0" fmla="*/ 108162 h 107190"/>
                  <a:gd name="connsiteX1" fmla="*/ 22716 w 63784"/>
                  <a:gd name="connsiteY1" fmla="*/ 971 h 107190"/>
                  <a:gd name="connsiteX2" fmla="*/ 43625 w 63784"/>
                  <a:gd name="connsiteY2" fmla="*/ 971 h 107190"/>
                  <a:gd name="connsiteX3" fmla="*/ 65063 w 63784"/>
                  <a:gd name="connsiteY3" fmla="*/ 108162 h 107190"/>
                  <a:gd name="connsiteX4" fmla="*/ 46933 w 63784"/>
                  <a:gd name="connsiteY4" fmla="*/ 108162 h 107190"/>
                  <a:gd name="connsiteX5" fmla="*/ 42698 w 63784"/>
                  <a:gd name="connsiteY5" fmla="*/ 83416 h 107190"/>
                  <a:gd name="connsiteX6" fmla="*/ 24039 w 63784"/>
                  <a:gd name="connsiteY6" fmla="*/ 83416 h 107190"/>
                  <a:gd name="connsiteX7" fmla="*/ 19672 w 63784"/>
                  <a:gd name="connsiteY7" fmla="*/ 108162 h 107190"/>
                  <a:gd name="connsiteX8" fmla="*/ 1278 w 63784"/>
                  <a:gd name="connsiteY8" fmla="*/ 108162 h 107190"/>
                  <a:gd name="connsiteX9" fmla="*/ 26024 w 63784"/>
                  <a:gd name="connsiteY9" fmla="*/ 70976 h 107190"/>
                  <a:gd name="connsiteX10" fmla="*/ 40581 w 63784"/>
                  <a:gd name="connsiteY10" fmla="*/ 70976 h 107190"/>
                  <a:gd name="connsiteX11" fmla="*/ 33303 w 63784"/>
                  <a:gd name="connsiteY11" fmla="*/ 25983 h 107190"/>
                  <a:gd name="connsiteX12" fmla="*/ 26024 w 63784"/>
                  <a:gd name="connsiteY12" fmla="*/ 70976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278" y="108162"/>
                    </a:moveTo>
                    <a:lnTo>
                      <a:pt x="22716" y="971"/>
                    </a:lnTo>
                    <a:lnTo>
                      <a:pt x="43625" y="971"/>
                    </a:lnTo>
                    <a:lnTo>
                      <a:pt x="65063" y="108162"/>
                    </a:lnTo>
                    <a:lnTo>
                      <a:pt x="46933" y="108162"/>
                    </a:lnTo>
                    <a:lnTo>
                      <a:pt x="42698" y="83416"/>
                    </a:lnTo>
                    <a:lnTo>
                      <a:pt x="24039" y="83416"/>
                    </a:lnTo>
                    <a:lnTo>
                      <a:pt x="19672" y="108162"/>
                    </a:lnTo>
                    <a:lnTo>
                      <a:pt x="1278" y="108162"/>
                    </a:lnTo>
                    <a:close/>
                    <a:moveTo>
                      <a:pt x="26024" y="70976"/>
                    </a:moveTo>
                    <a:lnTo>
                      <a:pt x="40581" y="70976"/>
                    </a:lnTo>
                    <a:lnTo>
                      <a:pt x="33303" y="25983"/>
                    </a:lnTo>
                    <a:lnTo>
                      <a:pt x="26024" y="70976"/>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7" name="Freeform: Shape 386">
                <a:extLst>
                  <a:ext uri="{FF2B5EF4-FFF2-40B4-BE49-F238E27FC236}">
                    <a16:creationId xmlns:a16="http://schemas.microsoft.com/office/drawing/2014/main" id="{B1D38C39-D0D4-763C-A7F7-414DEC059B2F}"/>
                  </a:ext>
                </a:extLst>
              </p:cNvPr>
              <p:cNvSpPr/>
              <p:nvPr/>
            </p:nvSpPr>
            <p:spPr>
              <a:xfrm>
                <a:off x="7385902" y="3160518"/>
                <a:ext cx="56506" cy="109837"/>
              </a:xfrm>
              <a:custGeom>
                <a:avLst/>
                <a:gdLst>
                  <a:gd name="connsiteX0" fmla="*/ 30938 w 56506"/>
                  <a:gd name="connsiteY0" fmla="*/ 110809 h 109837"/>
                  <a:gd name="connsiteX1" fmla="*/ 14793 w 56506"/>
                  <a:gd name="connsiteY1" fmla="*/ 107103 h 109837"/>
                  <a:gd name="connsiteX2" fmla="*/ 5000 w 56506"/>
                  <a:gd name="connsiteY2" fmla="*/ 95987 h 109837"/>
                  <a:gd name="connsiteX3" fmla="*/ 1295 w 56506"/>
                  <a:gd name="connsiteY3" fmla="*/ 78122 h 109837"/>
                  <a:gd name="connsiteX4" fmla="*/ 18101 w 56506"/>
                  <a:gd name="connsiteY4" fmla="*/ 74814 h 109837"/>
                  <a:gd name="connsiteX5" fmla="*/ 19557 w 56506"/>
                  <a:gd name="connsiteY5" fmla="*/ 85798 h 109837"/>
                  <a:gd name="connsiteX6" fmla="*/ 23395 w 56506"/>
                  <a:gd name="connsiteY6" fmla="*/ 93208 h 109837"/>
                  <a:gd name="connsiteX7" fmla="*/ 30276 w 56506"/>
                  <a:gd name="connsiteY7" fmla="*/ 95723 h 109837"/>
                  <a:gd name="connsiteX8" fmla="*/ 37025 w 56506"/>
                  <a:gd name="connsiteY8" fmla="*/ 92944 h 109837"/>
                  <a:gd name="connsiteX9" fmla="*/ 39010 w 56506"/>
                  <a:gd name="connsiteY9" fmla="*/ 85665 h 109837"/>
                  <a:gd name="connsiteX10" fmla="*/ 35834 w 56506"/>
                  <a:gd name="connsiteY10" fmla="*/ 74152 h 109837"/>
                  <a:gd name="connsiteX11" fmla="*/ 27365 w 56506"/>
                  <a:gd name="connsiteY11" fmla="*/ 65154 h 109837"/>
                  <a:gd name="connsiteX12" fmla="*/ 13867 w 56506"/>
                  <a:gd name="connsiteY12" fmla="*/ 53243 h 109837"/>
                  <a:gd name="connsiteX13" fmla="*/ 4736 w 56506"/>
                  <a:gd name="connsiteY13" fmla="*/ 42392 h 109837"/>
                  <a:gd name="connsiteX14" fmla="*/ 1427 w 56506"/>
                  <a:gd name="connsiteY14" fmla="*/ 27438 h 109837"/>
                  <a:gd name="connsiteX15" fmla="*/ 8838 w 56506"/>
                  <a:gd name="connsiteY15" fmla="*/ 7853 h 109837"/>
                  <a:gd name="connsiteX16" fmla="*/ 29085 w 56506"/>
                  <a:gd name="connsiteY16" fmla="*/ 972 h 109837"/>
                  <a:gd name="connsiteX17" fmla="*/ 41657 w 56506"/>
                  <a:gd name="connsiteY17" fmla="*/ 3354 h 109837"/>
                  <a:gd name="connsiteX18" fmla="*/ 49597 w 56506"/>
                  <a:gd name="connsiteY18" fmla="*/ 9706 h 109837"/>
                  <a:gd name="connsiteX19" fmla="*/ 54096 w 56506"/>
                  <a:gd name="connsiteY19" fmla="*/ 19101 h 109837"/>
                  <a:gd name="connsiteX20" fmla="*/ 55949 w 56506"/>
                  <a:gd name="connsiteY20" fmla="*/ 30085 h 109837"/>
                  <a:gd name="connsiteX21" fmla="*/ 39275 w 56506"/>
                  <a:gd name="connsiteY21" fmla="*/ 32996 h 109837"/>
                  <a:gd name="connsiteX22" fmla="*/ 38084 w 56506"/>
                  <a:gd name="connsiteY22" fmla="*/ 23998 h 109837"/>
                  <a:gd name="connsiteX23" fmla="*/ 35040 w 56506"/>
                  <a:gd name="connsiteY23" fmla="*/ 17778 h 109837"/>
                  <a:gd name="connsiteX24" fmla="*/ 28688 w 56506"/>
                  <a:gd name="connsiteY24" fmla="*/ 15528 h 109837"/>
                  <a:gd name="connsiteX25" fmla="*/ 21939 w 56506"/>
                  <a:gd name="connsiteY25" fmla="*/ 18440 h 109837"/>
                  <a:gd name="connsiteX26" fmla="*/ 19689 w 56506"/>
                  <a:gd name="connsiteY26" fmla="*/ 25453 h 109837"/>
                  <a:gd name="connsiteX27" fmla="*/ 21939 w 56506"/>
                  <a:gd name="connsiteY27" fmla="*/ 34452 h 109837"/>
                  <a:gd name="connsiteX28" fmla="*/ 28423 w 56506"/>
                  <a:gd name="connsiteY28" fmla="*/ 41598 h 109837"/>
                  <a:gd name="connsiteX29" fmla="*/ 41789 w 56506"/>
                  <a:gd name="connsiteY29" fmla="*/ 53376 h 109837"/>
                  <a:gd name="connsiteX30" fmla="*/ 53037 w 56506"/>
                  <a:gd name="connsiteY30" fmla="*/ 66477 h 109837"/>
                  <a:gd name="connsiteX31" fmla="*/ 57801 w 56506"/>
                  <a:gd name="connsiteY31" fmla="*/ 84474 h 109837"/>
                  <a:gd name="connsiteX32" fmla="*/ 54361 w 56506"/>
                  <a:gd name="connsiteY32" fmla="*/ 98105 h 109837"/>
                  <a:gd name="connsiteX33" fmla="*/ 44965 w 56506"/>
                  <a:gd name="connsiteY33" fmla="*/ 107500 h 109837"/>
                  <a:gd name="connsiteX34" fmla="*/ 30938 w 56506"/>
                  <a:gd name="connsiteY34"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06" h="109837">
                    <a:moveTo>
                      <a:pt x="30938" y="110809"/>
                    </a:moveTo>
                    <a:cubicBezTo>
                      <a:pt x="24453" y="110809"/>
                      <a:pt x="19160" y="109618"/>
                      <a:pt x="14793" y="107103"/>
                    </a:cubicBezTo>
                    <a:cubicBezTo>
                      <a:pt x="10426" y="104589"/>
                      <a:pt x="7250" y="100884"/>
                      <a:pt x="5000" y="95987"/>
                    </a:cubicBezTo>
                    <a:cubicBezTo>
                      <a:pt x="2751" y="91091"/>
                      <a:pt x="1560" y="85136"/>
                      <a:pt x="1295" y="78122"/>
                    </a:cubicBezTo>
                    <a:lnTo>
                      <a:pt x="18101" y="74814"/>
                    </a:lnTo>
                    <a:cubicBezTo>
                      <a:pt x="18234" y="78916"/>
                      <a:pt x="18763" y="82622"/>
                      <a:pt x="19557" y="85798"/>
                    </a:cubicBezTo>
                    <a:cubicBezTo>
                      <a:pt x="20483" y="88974"/>
                      <a:pt x="21674" y="91488"/>
                      <a:pt x="23395" y="93208"/>
                    </a:cubicBezTo>
                    <a:cubicBezTo>
                      <a:pt x="25115" y="94929"/>
                      <a:pt x="27497" y="95723"/>
                      <a:pt x="30276" y="95723"/>
                    </a:cubicBezTo>
                    <a:cubicBezTo>
                      <a:pt x="33452" y="95723"/>
                      <a:pt x="35702" y="94796"/>
                      <a:pt x="37025" y="92944"/>
                    </a:cubicBezTo>
                    <a:cubicBezTo>
                      <a:pt x="38348" y="90959"/>
                      <a:pt x="39010" y="88577"/>
                      <a:pt x="39010" y="85665"/>
                    </a:cubicBezTo>
                    <a:cubicBezTo>
                      <a:pt x="39010" y="81034"/>
                      <a:pt x="37951" y="77196"/>
                      <a:pt x="35834" y="74152"/>
                    </a:cubicBezTo>
                    <a:cubicBezTo>
                      <a:pt x="33717" y="71109"/>
                      <a:pt x="30938" y="68197"/>
                      <a:pt x="27365" y="65154"/>
                    </a:cubicBezTo>
                    <a:lnTo>
                      <a:pt x="13867" y="53243"/>
                    </a:lnTo>
                    <a:cubicBezTo>
                      <a:pt x="10029" y="49935"/>
                      <a:pt x="6985" y="46362"/>
                      <a:pt x="4736" y="42392"/>
                    </a:cubicBezTo>
                    <a:cubicBezTo>
                      <a:pt x="2486" y="38290"/>
                      <a:pt x="1427" y="33393"/>
                      <a:pt x="1427" y="27438"/>
                    </a:cubicBezTo>
                    <a:cubicBezTo>
                      <a:pt x="1427" y="18969"/>
                      <a:pt x="3942" y="12485"/>
                      <a:pt x="8838" y="7853"/>
                    </a:cubicBezTo>
                    <a:cubicBezTo>
                      <a:pt x="13734" y="3221"/>
                      <a:pt x="20483" y="972"/>
                      <a:pt x="29085" y="972"/>
                    </a:cubicBezTo>
                    <a:cubicBezTo>
                      <a:pt x="34114" y="972"/>
                      <a:pt x="38348" y="1766"/>
                      <a:pt x="41657" y="3354"/>
                    </a:cubicBezTo>
                    <a:cubicBezTo>
                      <a:pt x="44965" y="4809"/>
                      <a:pt x="47612" y="6927"/>
                      <a:pt x="49597" y="9706"/>
                    </a:cubicBezTo>
                    <a:cubicBezTo>
                      <a:pt x="51582" y="12485"/>
                      <a:pt x="53170" y="15528"/>
                      <a:pt x="54096" y="19101"/>
                    </a:cubicBezTo>
                    <a:cubicBezTo>
                      <a:pt x="55022" y="22542"/>
                      <a:pt x="55684" y="26247"/>
                      <a:pt x="55949" y="30085"/>
                    </a:cubicBezTo>
                    <a:lnTo>
                      <a:pt x="39275" y="32996"/>
                    </a:lnTo>
                    <a:cubicBezTo>
                      <a:pt x="39142" y="29688"/>
                      <a:pt x="38745" y="26644"/>
                      <a:pt x="38084" y="23998"/>
                    </a:cubicBezTo>
                    <a:cubicBezTo>
                      <a:pt x="37554" y="21351"/>
                      <a:pt x="36496" y="19234"/>
                      <a:pt x="35040" y="17778"/>
                    </a:cubicBezTo>
                    <a:cubicBezTo>
                      <a:pt x="33584" y="16322"/>
                      <a:pt x="31467" y="15528"/>
                      <a:pt x="28688" y="15528"/>
                    </a:cubicBezTo>
                    <a:cubicBezTo>
                      <a:pt x="25777" y="15528"/>
                      <a:pt x="23527" y="16455"/>
                      <a:pt x="21939" y="18440"/>
                    </a:cubicBezTo>
                    <a:cubicBezTo>
                      <a:pt x="20483" y="20292"/>
                      <a:pt x="19689" y="22674"/>
                      <a:pt x="19689" y="25453"/>
                    </a:cubicBezTo>
                    <a:cubicBezTo>
                      <a:pt x="19689" y="29026"/>
                      <a:pt x="20483" y="32070"/>
                      <a:pt x="21939" y="34452"/>
                    </a:cubicBezTo>
                    <a:cubicBezTo>
                      <a:pt x="23395" y="36702"/>
                      <a:pt x="25644" y="39084"/>
                      <a:pt x="28423" y="41598"/>
                    </a:cubicBezTo>
                    <a:lnTo>
                      <a:pt x="41789" y="53376"/>
                    </a:lnTo>
                    <a:cubicBezTo>
                      <a:pt x="46156" y="57081"/>
                      <a:pt x="49994" y="61448"/>
                      <a:pt x="53037" y="66477"/>
                    </a:cubicBezTo>
                    <a:cubicBezTo>
                      <a:pt x="56213" y="71373"/>
                      <a:pt x="57801" y="77461"/>
                      <a:pt x="57801" y="84474"/>
                    </a:cubicBezTo>
                    <a:cubicBezTo>
                      <a:pt x="57801" y="89635"/>
                      <a:pt x="56610" y="94135"/>
                      <a:pt x="54361" y="98105"/>
                    </a:cubicBezTo>
                    <a:cubicBezTo>
                      <a:pt x="52111" y="102075"/>
                      <a:pt x="49067" y="105251"/>
                      <a:pt x="44965" y="107500"/>
                    </a:cubicBezTo>
                    <a:cubicBezTo>
                      <a:pt x="40995" y="109750"/>
                      <a:pt x="36363" y="110809"/>
                      <a:pt x="30938"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8" name="Freeform: Shape 387">
                <a:extLst>
                  <a:ext uri="{FF2B5EF4-FFF2-40B4-BE49-F238E27FC236}">
                    <a16:creationId xmlns:a16="http://schemas.microsoft.com/office/drawing/2014/main" id="{0FE605A6-B94E-493B-0697-647582D8FFD8}"/>
                  </a:ext>
                </a:extLst>
              </p:cNvPr>
              <p:cNvSpPr/>
              <p:nvPr/>
            </p:nvSpPr>
            <p:spPr>
              <a:xfrm>
                <a:off x="7442040" y="3161709"/>
                <a:ext cx="53462" cy="107190"/>
              </a:xfrm>
              <a:custGeom>
                <a:avLst/>
                <a:gdLst>
                  <a:gd name="connsiteX0" fmla="*/ 18381 w 53462"/>
                  <a:gd name="connsiteY0" fmla="*/ 108162 h 107190"/>
                  <a:gd name="connsiteX1" fmla="*/ 18381 w 53462"/>
                  <a:gd name="connsiteY1" fmla="*/ 15396 h 107190"/>
                  <a:gd name="connsiteX2" fmla="*/ 1310 w 53462"/>
                  <a:gd name="connsiteY2" fmla="*/ 15396 h 107190"/>
                  <a:gd name="connsiteX3" fmla="*/ 1310 w 53462"/>
                  <a:gd name="connsiteY3" fmla="*/ 971 h 107190"/>
                  <a:gd name="connsiteX4" fmla="*/ 54773 w 53462"/>
                  <a:gd name="connsiteY4" fmla="*/ 971 h 107190"/>
                  <a:gd name="connsiteX5" fmla="*/ 54773 w 53462"/>
                  <a:gd name="connsiteY5" fmla="*/ 15396 h 107190"/>
                  <a:gd name="connsiteX6" fmla="*/ 37966 w 53462"/>
                  <a:gd name="connsiteY6" fmla="*/ 15396 h 107190"/>
                  <a:gd name="connsiteX7" fmla="*/ 37966 w 53462"/>
                  <a:gd name="connsiteY7" fmla="*/ 108162 h 107190"/>
                  <a:gd name="connsiteX8" fmla="*/ 18381 w 53462"/>
                  <a:gd name="connsiteY8" fmla="*/ 10816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381" y="108162"/>
                    </a:moveTo>
                    <a:lnTo>
                      <a:pt x="18381" y="15396"/>
                    </a:lnTo>
                    <a:lnTo>
                      <a:pt x="1310" y="15396"/>
                    </a:lnTo>
                    <a:lnTo>
                      <a:pt x="1310" y="971"/>
                    </a:lnTo>
                    <a:lnTo>
                      <a:pt x="54773" y="971"/>
                    </a:lnTo>
                    <a:lnTo>
                      <a:pt x="54773" y="15396"/>
                    </a:lnTo>
                    <a:lnTo>
                      <a:pt x="37966" y="15396"/>
                    </a:lnTo>
                    <a:lnTo>
                      <a:pt x="37966" y="108162"/>
                    </a:lnTo>
                    <a:lnTo>
                      <a:pt x="18381"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89" name="Freeform: Shape 388">
                <a:extLst>
                  <a:ext uri="{FF2B5EF4-FFF2-40B4-BE49-F238E27FC236}">
                    <a16:creationId xmlns:a16="http://schemas.microsoft.com/office/drawing/2014/main" id="{7DDA503A-521A-5DD6-3315-340FE906B9A6}"/>
                  </a:ext>
                </a:extLst>
              </p:cNvPr>
              <p:cNvSpPr/>
              <p:nvPr/>
            </p:nvSpPr>
            <p:spPr>
              <a:xfrm>
                <a:off x="7499768" y="3161709"/>
                <a:ext cx="61138" cy="107190"/>
              </a:xfrm>
              <a:custGeom>
                <a:avLst/>
                <a:gdLst>
                  <a:gd name="connsiteX0" fmla="*/ 1327 w 61138"/>
                  <a:gd name="connsiteY0" fmla="*/ 108162 h 107190"/>
                  <a:gd name="connsiteX1" fmla="*/ 1327 w 61138"/>
                  <a:gd name="connsiteY1" fmla="*/ 971 h 107190"/>
                  <a:gd name="connsiteX2" fmla="*/ 27000 w 61138"/>
                  <a:gd name="connsiteY2" fmla="*/ 971 h 107190"/>
                  <a:gd name="connsiteX3" fmla="*/ 45262 w 61138"/>
                  <a:gd name="connsiteY3" fmla="*/ 3618 h 107190"/>
                  <a:gd name="connsiteX4" fmla="*/ 56642 w 61138"/>
                  <a:gd name="connsiteY4" fmla="*/ 12352 h 107190"/>
                  <a:gd name="connsiteX5" fmla="*/ 60612 w 61138"/>
                  <a:gd name="connsiteY5" fmla="*/ 29291 h 107190"/>
                  <a:gd name="connsiteX6" fmla="*/ 59421 w 61138"/>
                  <a:gd name="connsiteY6" fmla="*/ 40936 h 107190"/>
                  <a:gd name="connsiteX7" fmla="*/ 55319 w 61138"/>
                  <a:gd name="connsiteY7" fmla="*/ 49803 h 107190"/>
                  <a:gd name="connsiteX8" fmla="*/ 47511 w 61138"/>
                  <a:gd name="connsiteY8" fmla="*/ 55361 h 107190"/>
                  <a:gd name="connsiteX9" fmla="*/ 62465 w 61138"/>
                  <a:gd name="connsiteY9" fmla="*/ 108162 h 107190"/>
                  <a:gd name="connsiteX10" fmla="*/ 42880 w 61138"/>
                  <a:gd name="connsiteY10" fmla="*/ 108162 h 107190"/>
                  <a:gd name="connsiteX11" fmla="*/ 29911 w 61138"/>
                  <a:gd name="connsiteY11" fmla="*/ 59066 h 107190"/>
                  <a:gd name="connsiteX12" fmla="*/ 20912 w 61138"/>
                  <a:gd name="connsiteY12" fmla="*/ 59066 h 107190"/>
                  <a:gd name="connsiteX13" fmla="*/ 20912 w 61138"/>
                  <a:gd name="connsiteY13" fmla="*/ 108162 h 107190"/>
                  <a:gd name="connsiteX14" fmla="*/ 1327 w 61138"/>
                  <a:gd name="connsiteY14" fmla="*/ 108162 h 107190"/>
                  <a:gd name="connsiteX15" fmla="*/ 20912 w 61138"/>
                  <a:gd name="connsiteY15" fmla="*/ 46759 h 107190"/>
                  <a:gd name="connsiteX16" fmla="*/ 27000 w 61138"/>
                  <a:gd name="connsiteY16" fmla="*/ 46759 h 107190"/>
                  <a:gd name="connsiteX17" fmla="*/ 35998 w 61138"/>
                  <a:gd name="connsiteY17" fmla="*/ 45171 h 107190"/>
                  <a:gd name="connsiteX18" fmla="*/ 40895 w 61138"/>
                  <a:gd name="connsiteY18" fmla="*/ 39878 h 107190"/>
                  <a:gd name="connsiteX19" fmla="*/ 42350 w 61138"/>
                  <a:gd name="connsiteY19" fmla="*/ 30482 h 107190"/>
                  <a:gd name="connsiteX20" fmla="*/ 39307 w 61138"/>
                  <a:gd name="connsiteY20" fmla="*/ 18440 h 107190"/>
                  <a:gd name="connsiteX21" fmla="*/ 28058 w 61138"/>
                  <a:gd name="connsiteY21" fmla="*/ 14337 h 107190"/>
                  <a:gd name="connsiteX22" fmla="*/ 20912 w 61138"/>
                  <a:gd name="connsiteY22" fmla="*/ 14337 h 107190"/>
                  <a:gd name="connsiteX23" fmla="*/ 20912 w 61138"/>
                  <a:gd name="connsiteY23" fmla="*/ 4675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1327" y="108162"/>
                    </a:moveTo>
                    <a:lnTo>
                      <a:pt x="1327" y="971"/>
                    </a:lnTo>
                    <a:lnTo>
                      <a:pt x="27000" y="971"/>
                    </a:lnTo>
                    <a:cubicBezTo>
                      <a:pt x="34278" y="971"/>
                      <a:pt x="40365" y="1898"/>
                      <a:pt x="45262" y="3618"/>
                    </a:cubicBezTo>
                    <a:cubicBezTo>
                      <a:pt x="50290" y="5338"/>
                      <a:pt x="54128" y="8250"/>
                      <a:pt x="56642" y="12352"/>
                    </a:cubicBezTo>
                    <a:cubicBezTo>
                      <a:pt x="59289" y="16455"/>
                      <a:pt x="60612" y="22145"/>
                      <a:pt x="60612" y="29291"/>
                    </a:cubicBezTo>
                    <a:cubicBezTo>
                      <a:pt x="60612" y="33658"/>
                      <a:pt x="60215" y="37496"/>
                      <a:pt x="59421" y="40936"/>
                    </a:cubicBezTo>
                    <a:cubicBezTo>
                      <a:pt x="58627" y="44377"/>
                      <a:pt x="57304" y="47288"/>
                      <a:pt x="55319" y="49803"/>
                    </a:cubicBezTo>
                    <a:cubicBezTo>
                      <a:pt x="53466" y="52185"/>
                      <a:pt x="50820" y="54037"/>
                      <a:pt x="47511" y="55361"/>
                    </a:cubicBezTo>
                    <a:lnTo>
                      <a:pt x="62465" y="108162"/>
                    </a:lnTo>
                    <a:lnTo>
                      <a:pt x="42880" y="108162"/>
                    </a:lnTo>
                    <a:lnTo>
                      <a:pt x="29911" y="59066"/>
                    </a:lnTo>
                    <a:lnTo>
                      <a:pt x="20912" y="59066"/>
                    </a:lnTo>
                    <a:lnTo>
                      <a:pt x="20912" y="108162"/>
                    </a:lnTo>
                    <a:lnTo>
                      <a:pt x="1327" y="108162"/>
                    </a:lnTo>
                    <a:close/>
                    <a:moveTo>
                      <a:pt x="20912" y="46759"/>
                    </a:moveTo>
                    <a:lnTo>
                      <a:pt x="27000" y="46759"/>
                    </a:lnTo>
                    <a:cubicBezTo>
                      <a:pt x="30837" y="46759"/>
                      <a:pt x="33749" y="46230"/>
                      <a:pt x="35998" y="45171"/>
                    </a:cubicBezTo>
                    <a:cubicBezTo>
                      <a:pt x="38248" y="43980"/>
                      <a:pt x="39968" y="42260"/>
                      <a:pt x="40895" y="39878"/>
                    </a:cubicBezTo>
                    <a:cubicBezTo>
                      <a:pt x="41821" y="37363"/>
                      <a:pt x="42350" y="34320"/>
                      <a:pt x="42350" y="30482"/>
                    </a:cubicBezTo>
                    <a:cubicBezTo>
                      <a:pt x="42350" y="25056"/>
                      <a:pt x="41292" y="21086"/>
                      <a:pt x="39307" y="18440"/>
                    </a:cubicBezTo>
                    <a:cubicBezTo>
                      <a:pt x="37322" y="15661"/>
                      <a:pt x="33616" y="14337"/>
                      <a:pt x="28058" y="14337"/>
                    </a:cubicBezTo>
                    <a:lnTo>
                      <a:pt x="20912" y="14337"/>
                    </a:lnTo>
                    <a:lnTo>
                      <a:pt x="20912" y="4675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0" name="Freeform: Shape 389">
                <a:extLst>
                  <a:ext uri="{FF2B5EF4-FFF2-40B4-BE49-F238E27FC236}">
                    <a16:creationId xmlns:a16="http://schemas.microsoft.com/office/drawing/2014/main" id="{07AA6922-1470-3E78-A601-58FBBAD11AEE}"/>
                  </a:ext>
                </a:extLst>
              </p:cNvPr>
              <p:cNvSpPr/>
              <p:nvPr/>
            </p:nvSpPr>
            <p:spPr>
              <a:xfrm>
                <a:off x="7567418" y="3161709"/>
                <a:ext cx="60343" cy="108646"/>
              </a:xfrm>
              <a:custGeom>
                <a:avLst/>
                <a:gdLst>
                  <a:gd name="connsiteX0" fmla="*/ 31517 w 60343"/>
                  <a:gd name="connsiteY0" fmla="*/ 109618 h 108646"/>
                  <a:gd name="connsiteX1" fmla="*/ 12991 w 60343"/>
                  <a:gd name="connsiteY1" fmla="*/ 105251 h 108646"/>
                  <a:gd name="connsiteX2" fmla="*/ 3860 w 60343"/>
                  <a:gd name="connsiteY2" fmla="*/ 92811 h 108646"/>
                  <a:gd name="connsiteX3" fmla="*/ 1345 w 60343"/>
                  <a:gd name="connsiteY3" fmla="*/ 73491 h 108646"/>
                  <a:gd name="connsiteX4" fmla="*/ 1345 w 60343"/>
                  <a:gd name="connsiteY4" fmla="*/ 972 h 108646"/>
                  <a:gd name="connsiteX5" fmla="*/ 20401 w 60343"/>
                  <a:gd name="connsiteY5" fmla="*/ 972 h 108646"/>
                  <a:gd name="connsiteX6" fmla="*/ 20401 w 60343"/>
                  <a:gd name="connsiteY6" fmla="*/ 75740 h 108646"/>
                  <a:gd name="connsiteX7" fmla="*/ 21063 w 60343"/>
                  <a:gd name="connsiteY7" fmla="*/ 85268 h 108646"/>
                  <a:gd name="connsiteX8" fmla="*/ 24107 w 60343"/>
                  <a:gd name="connsiteY8" fmla="*/ 92414 h 108646"/>
                  <a:gd name="connsiteX9" fmla="*/ 31517 w 60343"/>
                  <a:gd name="connsiteY9" fmla="*/ 95061 h 108646"/>
                  <a:gd name="connsiteX10" fmla="*/ 38928 w 60343"/>
                  <a:gd name="connsiteY10" fmla="*/ 92414 h 108646"/>
                  <a:gd name="connsiteX11" fmla="*/ 41972 w 60343"/>
                  <a:gd name="connsiteY11" fmla="*/ 85268 h 108646"/>
                  <a:gd name="connsiteX12" fmla="*/ 42766 w 60343"/>
                  <a:gd name="connsiteY12" fmla="*/ 75740 h 108646"/>
                  <a:gd name="connsiteX13" fmla="*/ 42766 w 60343"/>
                  <a:gd name="connsiteY13" fmla="*/ 972 h 108646"/>
                  <a:gd name="connsiteX14" fmla="*/ 61689 w 60343"/>
                  <a:gd name="connsiteY14" fmla="*/ 972 h 108646"/>
                  <a:gd name="connsiteX15" fmla="*/ 61689 w 60343"/>
                  <a:gd name="connsiteY15" fmla="*/ 73491 h 108646"/>
                  <a:gd name="connsiteX16" fmla="*/ 59175 w 60343"/>
                  <a:gd name="connsiteY16" fmla="*/ 92811 h 108646"/>
                  <a:gd name="connsiteX17" fmla="*/ 50044 w 60343"/>
                  <a:gd name="connsiteY17" fmla="*/ 105251 h 108646"/>
                  <a:gd name="connsiteX18" fmla="*/ 31517 w 60343"/>
                  <a:gd name="connsiteY18" fmla="*/ 109618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1517" y="109618"/>
                    </a:moveTo>
                    <a:cubicBezTo>
                      <a:pt x="23577" y="109618"/>
                      <a:pt x="17358" y="108162"/>
                      <a:pt x="12991" y="105251"/>
                    </a:cubicBezTo>
                    <a:cubicBezTo>
                      <a:pt x="8624" y="102340"/>
                      <a:pt x="5580" y="98237"/>
                      <a:pt x="3860" y="92811"/>
                    </a:cubicBezTo>
                    <a:cubicBezTo>
                      <a:pt x="2139" y="87386"/>
                      <a:pt x="1345" y="81034"/>
                      <a:pt x="1345" y="73491"/>
                    </a:cubicBezTo>
                    <a:lnTo>
                      <a:pt x="1345" y="972"/>
                    </a:lnTo>
                    <a:lnTo>
                      <a:pt x="20401" y="972"/>
                    </a:lnTo>
                    <a:lnTo>
                      <a:pt x="20401" y="75740"/>
                    </a:lnTo>
                    <a:cubicBezTo>
                      <a:pt x="20401" y="79049"/>
                      <a:pt x="20666" y="82225"/>
                      <a:pt x="21063" y="85268"/>
                    </a:cubicBezTo>
                    <a:cubicBezTo>
                      <a:pt x="21460" y="88180"/>
                      <a:pt x="22519" y="90562"/>
                      <a:pt x="24107" y="92414"/>
                    </a:cubicBezTo>
                    <a:cubicBezTo>
                      <a:pt x="25827" y="94135"/>
                      <a:pt x="28209" y="95061"/>
                      <a:pt x="31517" y="95061"/>
                    </a:cubicBezTo>
                    <a:cubicBezTo>
                      <a:pt x="34958" y="95061"/>
                      <a:pt x="37472" y="94135"/>
                      <a:pt x="38928" y="92414"/>
                    </a:cubicBezTo>
                    <a:cubicBezTo>
                      <a:pt x="40516" y="90562"/>
                      <a:pt x="41575" y="88180"/>
                      <a:pt x="41972" y="85268"/>
                    </a:cubicBezTo>
                    <a:cubicBezTo>
                      <a:pt x="42501" y="82225"/>
                      <a:pt x="42766" y="79049"/>
                      <a:pt x="42766" y="75740"/>
                    </a:cubicBezTo>
                    <a:lnTo>
                      <a:pt x="42766" y="972"/>
                    </a:lnTo>
                    <a:lnTo>
                      <a:pt x="61689" y="972"/>
                    </a:lnTo>
                    <a:lnTo>
                      <a:pt x="61689" y="73491"/>
                    </a:lnTo>
                    <a:cubicBezTo>
                      <a:pt x="61689" y="81034"/>
                      <a:pt x="60895" y="87386"/>
                      <a:pt x="59175" y="92811"/>
                    </a:cubicBezTo>
                    <a:cubicBezTo>
                      <a:pt x="57455" y="98237"/>
                      <a:pt x="54411" y="102340"/>
                      <a:pt x="50044" y="105251"/>
                    </a:cubicBezTo>
                    <a:cubicBezTo>
                      <a:pt x="45677" y="108162"/>
                      <a:pt x="39590" y="109618"/>
                      <a:pt x="31517" y="109618"/>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1" name="Freeform: Shape 390">
                <a:extLst>
                  <a:ext uri="{FF2B5EF4-FFF2-40B4-BE49-F238E27FC236}">
                    <a16:creationId xmlns:a16="http://schemas.microsoft.com/office/drawing/2014/main" id="{F5E02B2F-9C8A-D4D7-74F9-339A5BA954C3}"/>
                  </a:ext>
                </a:extLst>
              </p:cNvPr>
              <p:cNvSpPr/>
              <p:nvPr/>
            </p:nvSpPr>
            <p:spPr>
              <a:xfrm>
                <a:off x="7635996" y="3160518"/>
                <a:ext cx="59417" cy="109837"/>
              </a:xfrm>
              <a:custGeom>
                <a:avLst/>
                <a:gdLst>
                  <a:gd name="connsiteX0" fmla="*/ 31801 w 59417"/>
                  <a:gd name="connsiteY0" fmla="*/ 110809 h 109837"/>
                  <a:gd name="connsiteX1" fmla="*/ 13274 w 59417"/>
                  <a:gd name="connsiteY1" fmla="*/ 106177 h 109837"/>
                  <a:gd name="connsiteX2" fmla="*/ 4011 w 59417"/>
                  <a:gd name="connsiteY2" fmla="*/ 93605 h 109837"/>
                  <a:gd name="connsiteX3" fmla="*/ 1364 w 59417"/>
                  <a:gd name="connsiteY3" fmla="*/ 75079 h 109837"/>
                  <a:gd name="connsiteX4" fmla="*/ 1364 w 59417"/>
                  <a:gd name="connsiteY4" fmla="*/ 36834 h 109837"/>
                  <a:gd name="connsiteX5" fmla="*/ 4011 w 59417"/>
                  <a:gd name="connsiteY5" fmla="*/ 17778 h 109837"/>
                  <a:gd name="connsiteX6" fmla="*/ 13274 w 59417"/>
                  <a:gd name="connsiteY6" fmla="*/ 5339 h 109837"/>
                  <a:gd name="connsiteX7" fmla="*/ 31801 w 59417"/>
                  <a:gd name="connsiteY7" fmla="*/ 972 h 109837"/>
                  <a:gd name="connsiteX8" fmla="*/ 49136 w 59417"/>
                  <a:gd name="connsiteY8" fmla="*/ 4809 h 109837"/>
                  <a:gd name="connsiteX9" fmla="*/ 58135 w 59417"/>
                  <a:gd name="connsiteY9" fmla="*/ 15528 h 109837"/>
                  <a:gd name="connsiteX10" fmla="*/ 60782 w 59417"/>
                  <a:gd name="connsiteY10" fmla="*/ 31805 h 109837"/>
                  <a:gd name="connsiteX11" fmla="*/ 60782 w 59417"/>
                  <a:gd name="connsiteY11" fmla="*/ 40804 h 109837"/>
                  <a:gd name="connsiteX12" fmla="*/ 41990 w 59417"/>
                  <a:gd name="connsiteY12" fmla="*/ 40804 h 109837"/>
                  <a:gd name="connsiteX13" fmla="*/ 41990 w 59417"/>
                  <a:gd name="connsiteY13" fmla="*/ 31541 h 109837"/>
                  <a:gd name="connsiteX14" fmla="*/ 41461 w 59417"/>
                  <a:gd name="connsiteY14" fmla="*/ 23336 h 109837"/>
                  <a:gd name="connsiteX15" fmla="*/ 38947 w 59417"/>
                  <a:gd name="connsiteY15" fmla="*/ 17513 h 109837"/>
                  <a:gd name="connsiteX16" fmla="*/ 31933 w 59417"/>
                  <a:gd name="connsiteY16" fmla="*/ 15264 h 109837"/>
                  <a:gd name="connsiteX17" fmla="*/ 24522 w 59417"/>
                  <a:gd name="connsiteY17" fmla="*/ 17646 h 109837"/>
                  <a:gd name="connsiteX18" fmla="*/ 21611 w 59417"/>
                  <a:gd name="connsiteY18" fmla="*/ 23865 h 109837"/>
                  <a:gd name="connsiteX19" fmla="*/ 20949 w 59417"/>
                  <a:gd name="connsiteY19" fmla="*/ 32599 h 109837"/>
                  <a:gd name="connsiteX20" fmla="*/ 20949 w 59417"/>
                  <a:gd name="connsiteY20" fmla="*/ 79181 h 109837"/>
                  <a:gd name="connsiteX21" fmla="*/ 21876 w 59417"/>
                  <a:gd name="connsiteY21" fmla="*/ 88841 h 109837"/>
                  <a:gd name="connsiteX22" fmla="*/ 25184 w 59417"/>
                  <a:gd name="connsiteY22" fmla="*/ 94532 h 109837"/>
                  <a:gd name="connsiteX23" fmla="*/ 31933 w 59417"/>
                  <a:gd name="connsiteY23" fmla="*/ 96384 h 109837"/>
                  <a:gd name="connsiteX24" fmla="*/ 38814 w 59417"/>
                  <a:gd name="connsiteY24" fmla="*/ 94135 h 109837"/>
                  <a:gd name="connsiteX25" fmla="*/ 41461 w 59417"/>
                  <a:gd name="connsiteY25" fmla="*/ 87915 h 109837"/>
                  <a:gd name="connsiteX26" fmla="*/ 41990 w 59417"/>
                  <a:gd name="connsiteY26" fmla="*/ 79313 h 109837"/>
                  <a:gd name="connsiteX27" fmla="*/ 41990 w 59417"/>
                  <a:gd name="connsiteY27" fmla="*/ 69653 h 109837"/>
                  <a:gd name="connsiteX28" fmla="*/ 60782 w 59417"/>
                  <a:gd name="connsiteY28" fmla="*/ 69653 h 109837"/>
                  <a:gd name="connsiteX29" fmla="*/ 60782 w 59417"/>
                  <a:gd name="connsiteY29" fmla="*/ 78255 h 109837"/>
                  <a:gd name="connsiteX30" fmla="*/ 58267 w 59417"/>
                  <a:gd name="connsiteY30" fmla="*/ 95193 h 109837"/>
                  <a:gd name="connsiteX31" fmla="*/ 49401 w 59417"/>
                  <a:gd name="connsiteY31" fmla="*/ 106706 h 109837"/>
                  <a:gd name="connsiteX32" fmla="*/ 31801 w 59417"/>
                  <a:gd name="connsiteY32"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1801" y="110809"/>
                    </a:moveTo>
                    <a:cubicBezTo>
                      <a:pt x="23993" y="110809"/>
                      <a:pt x="17773" y="109221"/>
                      <a:pt x="13274" y="106177"/>
                    </a:cubicBezTo>
                    <a:cubicBezTo>
                      <a:pt x="8907" y="103133"/>
                      <a:pt x="5731" y="98899"/>
                      <a:pt x="4011" y="93605"/>
                    </a:cubicBezTo>
                    <a:cubicBezTo>
                      <a:pt x="2290" y="88180"/>
                      <a:pt x="1364" y="82092"/>
                      <a:pt x="1364" y="75079"/>
                    </a:cubicBezTo>
                    <a:lnTo>
                      <a:pt x="1364" y="36834"/>
                    </a:lnTo>
                    <a:cubicBezTo>
                      <a:pt x="1364" y="29556"/>
                      <a:pt x="2290" y="23204"/>
                      <a:pt x="4011" y="17778"/>
                    </a:cubicBezTo>
                    <a:cubicBezTo>
                      <a:pt x="5731" y="12352"/>
                      <a:pt x="8907" y="8250"/>
                      <a:pt x="13274" y="5339"/>
                    </a:cubicBezTo>
                    <a:cubicBezTo>
                      <a:pt x="17773" y="2427"/>
                      <a:pt x="23993" y="972"/>
                      <a:pt x="31801" y="972"/>
                    </a:cubicBezTo>
                    <a:cubicBezTo>
                      <a:pt x="39211" y="972"/>
                      <a:pt x="45034" y="2295"/>
                      <a:pt x="49136" y="4809"/>
                    </a:cubicBezTo>
                    <a:cubicBezTo>
                      <a:pt x="53371" y="7324"/>
                      <a:pt x="56415" y="10897"/>
                      <a:pt x="58135" y="15528"/>
                    </a:cubicBezTo>
                    <a:cubicBezTo>
                      <a:pt x="59855" y="20160"/>
                      <a:pt x="60782" y="25586"/>
                      <a:pt x="60782" y="31805"/>
                    </a:cubicBezTo>
                    <a:lnTo>
                      <a:pt x="60782" y="40804"/>
                    </a:lnTo>
                    <a:lnTo>
                      <a:pt x="41990" y="40804"/>
                    </a:lnTo>
                    <a:lnTo>
                      <a:pt x="41990" y="31541"/>
                    </a:lnTo>
                    <a:cubicBezTo>
                      <a:pt x="41990" y="28497"/>
                      <a:pt x="41858" y="25850"/>
                      <a:pt x="41461" y="23336"/>
                    </a:cubicBezTo>
                    <a:cubicBezTo>
                      <a:pt x="41196" y="20822"/>
                      <a:pt x="40402" y="18969"/>
                      <a:pt x="38947" y="17513"/>
                    </a:cubicBezTo>
                    <a:cubicBezTo>
                      <a:pt x="37623" y="16058"/>
                      <a:pt x="35241" y="15264"/>
                      <a:pt x="31933" y="15264"/>
                    </a:cubicBezTo>
                    <a:cubicBezTo>
                      <a:pt x="28625" y="15264"/>
                      <a:pt x="26110" y="16058"/>
                      <a:pt x="24522" y="17646"/>
                    </a:cubicBezTo>
                    <a:cubicBezTo>
                      <a:pt x="23067" y="19101"/>
                      <a:pt x="22008" y="21219"/>
                      <a:pt x="21611" y="23865"/>
                    </a:cubicBezTo>
                    <a:cubicBezTo>
                      <a:pt x="21214" y="26380"/>
                      <a:pt x="20949" y="29291"/>
                      <a:pt x="20949" y="32599"/>
                    </a:cubicBezTo>
                    <a:lnTo>
                      <a:pt x="20949" y="79181"/>
                    </a:lnTo>
                    <a:cubicBezTo>
                      <a:pt x="20949" y="83019"/>
                      <a:pt x="21214" y="86327"/>
                      <a:pt x="21876" y="88841"/>
                    </a:cubicBezTo>
                    <a:cubicBezTo>
                      <a:pt x="22537" y="91356"/>
                      <a:pt x="23596" y="93208"/>
                      <a:pt x="25184" y="94532"/>
                    </a:cubicBezTo>
                    <a:cubicBezTo>
                      <a:pt x="26904" y="95723"/>
                      <a:pt x="29154" y="96384"/>
                      <a:pt x="31933" y="96384"/>
                    </a:cubicBezTo>
                    <a:cubicBezTo>
                      <a:pt x="35241" y="96384"/>
                      <a:pt x="37491" y="95590"/>
                      <a:pt x="38814" y="94135"/>
                    </a:cubicBezTo>
                    <a:cubicBezTo>
                      <a:pt x="40270" y="92547"/>
                      <a:pt x="41064" y="90429"/>
                      <a:pt x="41461" y="87915"/>
                    </a:cubicBezTo>
                    <a:cubicBezTo>
                      <a:pt x="41858" y="85401"/>
                      <a:pt x="41990" y="82489"/>
                      <a:pt x="41990" y="79313"/>
                    </a:cubicBezTo>
                    <a:lnTo>
                      <a:pt x="41990" y="69653"/>
                    </a:lnTo>
                    <a:lnTo>
                      <a:pt x="60782" y="69653"/>
                    </a:lnTo>
                    <a:lnTo>
                      <a:pt x="60782" y="78255"/>
                    </a:lnTo>
                    <a:cubicBezTo>
                      <a:pt x="60782" y="84607"/>
                      <a:pt x="59988" y="90297"/>
                      <a:pt x="58267" y="95193"/>
                    </a:cubicBezTo>
                    <a:cubicBezTo>
                      <a:pt x="56547" y="100090"/>
                      <a:pt x="53636" y="103927"/>
                      <a:pt x="49401" y="106706"/>
                    </a:cubicBezTo>
                    <a:cubicBezTo>
                      <a:pt x="45299" y="109485"/>
                      <a:pt x="39344" y="110809"/>
                      <a:pt x="31801"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2" name="Freeform: Shape 391">
                <a:extLst>
                  <a:ext uri="{FF2B5EF4-FFF2-40B4-BE49-F238E27FC236}">
                    <a16:creationId xmlns:a16="http://schemas.microsoft.com/office/drawing/2014/main" id="{D72102E9-500F-B0FF-973C-02C7313A5F2E}"/>
                  </a:ext>
                </a:extLst>
              </p:cNvPr>
              <p:cNvSpPr/>
              <p:nvPr/>
            </p:nvSpPr>
            <p:spPr>
              <a:xfrm>
                <a:off x="7697162" y="3161709"/>
                <a:ext cx="53462" cy="107190"/>
              </a:xfrm>
              <a:custGeom>
                <a:avLst/>
                <a:gdLst>
                  <a:gd name="connsiteX0" fmla="*/ 18451 w 53462"/>
                  <a:gd name="connsiteY0" fmla="*/ 108162 h 107190"/>
                  <a:gd name="connsiteX1" fmla="*/ 18451 w 53462"/>
                  <a:gd name="connsiteY1" fmla="*/ 15396 h 107190"/>
                  <a:gd name="connsiteX2" fmla="*/ 1380 w 53462"/>
                  <a:gd name="connsiteY2" fmla="*/ 15396 h 107190"/>
                  <a:gd name="connsiteX3" fmla="*/ 1380 w 53462"/>
                  <a:gd name="connsiteY3" fmla="*/ 971 h 107190"/>
                  <a:gd name="connsiteX4" fmla="*/ 54843 w 53462"/>
                  <a:gd name="connsiteY4" fmla="*/ 971 h 107190"/>
                  <a:gd name="connsiteX5" fmla="*/ 54843 w 53462"/>
                  <a:gd name="connsiteY5" fmla="*/ 15396 h 107190"/>
                  <a:gd name="connsiteX6" fmla="*/ 38036 w 53462"/>
                  <a:gd name="connsiteY6" fmla="*/ 15396 h 107190"/>
                  <a:gd name="connsiteX7" fmla="*/ 38036 w 53462"/>
                  <a:gd name="connsiteY7" fmla="*/ 108162 h 107190"/>
                  <a:gd name="connsiteX8" fmla="*/ 18451 w 53462"/>
                  <a:gd name="connsiteY8" fmla="*/ 10816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451" y="108162"/>
                    </a:moveTo>
                    <a:lnTo>
                      <a:pt x="18451" y="15396"/>
                    </a:lnTo>
                    <a:lnTo>
                      <a:pt x="1380" y="15396"/>
                    </a:lnTo>
                    <a:lnTo>
                      <a:pt x="1380" y="971"/>
                    </a:lnTo>
                    <a:lnTo>
                      <a:pt x="54843" y="971"/>
                    </a:lnTo>
                    <a:lnTo>
                      <a:pt x="54843" y="15396"/>
                    </a:lnTo>
                    <a:lnTo>
                      <a:pt x="38036" y="15396"/>
                    </a:lnTo>
                    <a:lnTo>
                      <a:pt x="38036" y="108162"/>
                    </a:lnTo>
                    <a:lnTo>
                      <a:pt x="18451"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3" name="Freeform: Shape 392">
                <a:extLst>
                  <a:ext uri="{FF2B5EF4-FFF2-40B4-BE49-F238E27FC236}">
                    <a16:creationId xmlns:a16="http://schemas.microsoft.com/office/drawing/2014/main" id="{95CC41FB-984C-8C62-4845-77E0872A59A6}"/>
                  </a:ext>
                </a:extLst>
              </p:cNvPr>
              <p:cNvSpPr/>
              <p:nvPr/>
            </p:nvSpPr>
            <p:spPr>
              <a:xfrm>
                <a:off x="7754096" y="3161709"/>
                <a:ext cx="60343" cy="108646"/>
              </a:xfrm>
              <a:custGeom>
                <a:avLst/>
                <a:gdLst>
                  <a:gd name="connsiteX0" fmla="*/ 31569 w 60343"/>
                  <a:gd name="connsiteY0" fmla="*/ 109618 h 108646"/>
                  <a:gd name="connsiteX1" fmla="*/ 13042 w 60343"/>
                  <a:gd name="connsiteY1" fmla="*/ 105251 h 108646"/>
                  <a:gd name="connsiteX2" fmla="*/ 3911 w 60343"/>
                  <a:gd name="connsiteY2" fmla="*/ 92811 h 108646"/>
                  <a:gd name="connsiteX3" fmla="*/ 1397 w 60343"/>
                  <a:gd name="connsiteY3" fmla="*/ 73491 h 108646"/>
                  <a:gd name="connsiteX4" fmla="*/ 1397 w 60343"/>
                  <a:gd name="connsiteY4" fmla="*/ 972 h 108646"/>
                  <a:gd name="connsiteX5" fmla="*/ 20453 w 60343"/>
                  <a:gd name="connsiteY5" fmla="*/ 972 h 108646"/>
                  <a:gd name="connsiteX6" fmla="*/ 20453 w 60343"/>
                  <a:gd name="connsiteY6" fmla="*/ 75740 h 108646"/>
                  <a:gd name="connsiteX7" fmla="*/ 21114 w 60343"/>
                  <a:gd name="connsiteY7" fmla="*/ 85268 h 108646"/>
                  <a:gd name="connsiteX8" fmla="*/ 24158 w 60343"/>
                  <a:gd name="connsiteY8" fmla="*/ 92414 h 108646"/>
                  <a:gd name="connsiteX9" fmla="*/ 31569 w 60343"/>
                  <a:gd name="connsiteY9" fmla="*/ 95061 h 108646"/>
                  <a:gd name="connsiteX10" fmla="*/ 38979 w 60343"/>
                  <a:gd name="connsiteY10" fmla="*/ 92414 h 108646"/>
                  <a:gd name="connsiteX11" fmla="*/ 42023 w 60343"/>
                  <a:gd name="connsiteY11" fmla="*/ 85268 h 108646"/>
                  <a:gd name="connsiteX12" fmla="*/ 42817 w 60343"/>
                  <a:gd name="connsiteY12" fmla="*/ 75740 h 108646"/>
                  <a:gd name="connsiteX13" fmla="*/ 42817 w 60343"/>
                  <a:gd name="connsiteY13" fmla="*/ 972 h 108646"/>
                  <a:gd name="connsiteX14" fmla="*/ 61741 w 60343"/>
                  <a:gd name="connsiteY14" fmla="*/ 972 h 108646"/>
                  <a:gd name="connsiteX15" fmla="*/ 61741 w 60343"/>
                  <a:gd name="connsiteY15" fmla="*/ 73491 h 108646"/>
                  <a:gd name="connsiteX16" fmla="*/ 59226 w 60343"/>
                  <a:gd name="connsiteY16" fmla="*/ 92811 h 108646"/>
                  <a:gd name="connsiteX17" fmla="*/ 50095 w 60343"/>
                  <a:gd name="connsiteY17" fmla="*/ 105251 h 108646"/>
                  <a:gd name="connsiteX18" fmla="*/ 31569 w 60343"/>
                  <a:gd name="connsiteY18" fmla="*/ 109618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1569" y="109618"/>
                    </a:moveTo>
                    <a:cubicBezTo>
                      <a:pt x="23629" y="109618"/>
                      <a:pt x="17409" y="108162"/>
                      <a:pt x="13042" y="105251"/>
                    </a:cubicBezTo>
                    <a:cubicBezTo>
                      <a:pt x="8675" y="102340"/>
                      <a:pt x="5631" y="98237"/>
                      <a:pt x="3911" y="92811"/>
                    </a:cubicBezTo>
                    <a:cubicBezTo>
                      <a:pt x="2191" y="87386"/>
                      <a:pt x="1397" y="81034"/>
                      <a:pt x="1397" y="73491"/>
                    </a:cubicBezTo>
                    <a:lnTo>
                      <a:pt x="1397" y="972"/>
                    </a:lnTo>
                    <a:lnTo>
                      <a:pt x="20453" y="972"/>
                    </a:lnTo>
                    <a:lnTo>
                      <a:pt x="20453" y="75740"/>
                    </a:lnTo>
                    <a:cubicBezTo>
                      <a:pt x="20453" y="79049"/>
                      <a:pt x="20717" y="82225"/>
                      <a:pt x="21114" y="85268"/>
                    </a:cubicBezTo>
                    <a:cubicBezTo>
                      <a:pt x="21511" y="88180"/>
                      <a:pt x="22570" y="90562"/>
                      <a:pt x="24158" y="92414"/>
                    </a:cubicBezTo>
                    <a:cubicBezTo>
                      <a:pt x="25878" y="94135"/>
                      <a:pt x="28260" y="95061"/>
                      <a:pt x="31569" y="95061"/>
                    </a:cubicBezTo>
                    <a:cubicBezTo>
                      <a:pt x="35009" y="95061"/>
                      <a:pt x="37524" y="94135"/>
                      <a:pt x="38979" y="92414"/>
                    </a:cubicBezTo>
                    <a:cubicBezTo>
                      <a:pt x="40567" y="90562"/>
                      <a:pt x="41626" y="88180"/>
                      <a:pt x="42023" y="85268"/>
                    </a:cubicBezTo>
                    <a:cubicBezTo>
                      <a:pt x="42552" y="82225"/>
                      <a:pt x="42817" y="79049"/>
                      <a:pt x="42817" y="75740"/>
                    </a:cubicBezTo>
                    <a:lnTo>
                      <a:pt x="42817" y="972"/>
                    </a:lnTo>
                    <a:lnTo>
                      <a:pt x="61741" y="972"/>
                    </a:lnTo>
                    <a:lnTo>
                      <a:pt x="61741" y="73491"/>
                    </a:lnTo>
                    <a:cubicBezTo>
                      <a:pt x="61741" y="81034"/>
                      <a:pt x="60947" y="87386"/>
                      <a:pt x="59226" y="92811"/>
                    </a:cubicBezTo>
                    <a:cubicBezTo>
                      <a:pt x="57506" y="98237"/>
                      <a:pt x="54462" y="102340"/>
                      <a:pt x="50095" y="105251"/>
                    </a:cubicBezTo>
                    <a:cubicBezTo>
                      <a:pt x="45728" y="108162"/>
                      <a:pt x="39641" y="109618"/>
                      <a:pt x="31569" y="109618"/>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4" name="Freeform: Shape 393">
                <a:extLst>
                  <a:ext uri="{FF2B5EF4-FFF2-40B4-BE49-F238E27FC236}">
                    <a16:creationId xmlns:a16="http://schemas.microsoft.com/office/drawing/2014/main" id="{57187B1E-7E89-A7AB-5D54-E119F65F8E09}"/>
                  </a:ext>
                </a:extLst>
              </p:cNvPr>
              <p:cNvSpPr/>
              <p:nvPr/>
            </p:nvSpPr>
            <p:spPr>
              <a:xfrm>
                <a:off x="7824262" y="3161709"/>
                <a:ext cx="61138" cy="107190"/>
              </a:xfrm>
              <a:custGeom>
                <a:avLst/>
                <a:gdLst>
                  <a:gd name="connsiteX0" fmla="*/ 1416 w 61138"/>
                  <a:gd name="connsiteY0" fmla="*/ 108162 h 107190"/>
                  <a:gd name="connsiteX1" fmla="*/ 1416 w 61138"/>
                  <a:gd name="connsiteY1" fmla="*/ 971 h 107190"/>
                  <a:gd name="connsiteX2" fmla="*/ 27089 w 61138"/>
                  <a:gd name="connsiteY2" fmla="*/ 971 h 107190"/>
                  <a:gd name="connsiteX3" fmla="*/ 45351 w 61138"/>
                  <a:gd name="connsiteY3" fmla="*/ 3618 h 107190"/>
                  <a:gd name="connsiteX4" fmla="*/ 56731 w 61138"/>
                  <a:gd name="connsiteY4" fmla="*/ 12352 h 107190"/>
                  <a:gd name="connsiteX5" fmla="*/ 60701 w 61138"/>
                  <a:gd name="connsiteY5" fmla="*/ 29291 h 107190"/>
                  <a:gd name="connsiteX6" fmla="*/ 59510 w 61138"/>
                  <a:gd name="connsiteY6" fmla="*/ 40936 h 107190"/>
                  <a:gd name="connsiteX7" fmla="*/ 55408 w 61138"/>
                  <a:gd name="connsiteY7" fmla="*/ 49803 h 107190"/>
                  <a:gd name="connsiteX8" fmla="*/ 47600 w 61138"/>
                  <a:gd name="connsiteY8" fmla="*/ 55361 h 107190"/>
                  <a:gd name="connsiteX9" fmla="*/ 62554 w 61138"/>
                  <a:gd name="connsiteY9" fmla="*/ 108162 h 107190"/>
                  <a:gd name="connsiteX10" fmla="*/ 42969 w 61138"/>
                  <a:gd name="connsiteY10" fmla="*/ 108162 h 107190"/>
                  <a:gd name="connsiteX11" fmla="*/ 30000 w 61138"/>
                  <a:gd name="connsiteY11" fmla="*/ 59066 h 107190"/>
                  <a:gd name="connsiteX12" fmla="*/ 21001 w 61138"/>
                  <a:gd name="connsiteY12" fmla="*/ 59066 h 107190"/>
                  <a:gd name="connsiteX13" fmla="*/ 21001 w 61138"/>
                  <a:gd name="connsiteY13" fmla="*/ 108162 h 107190"/>
                  <a:gd name="connsiteX14" fmla="*/ 1416 w 61138"/>
                  <a:gd name="connsiteY14" fmla="*/ 108162 h 107190"/>
                  <a:gd name="connsiteX15" fmla="*/ 21001 w 61138"/>
                  <a:gd name="connsiteY15" fmla="*/ 46759 h 107190"/>
                  <a:gd name="connsiteX16" fmla="*/ 27089 w 61138"/>
                  <a:gd name="connsiteY16" fmla="*/ 46759 h 107190"/>
                  <a:gd name="connsiteX17" fmla="*/ 36087 w 61138"/>
                  <a:gd name="connsiteY17" fmla="*/ 45171 h 107190"/>
                  <a:gd name="connsiteX18" fmla="*/ 40984 w 61138"/>
                  <a:gd name="connsiteY18" fmla="*/ 39878 h 107190"/>
                  <a:gd name="connsiteX19" fmla="*/ 42439 w 61138"/>
                  <a:gd name="connsiteY19" fmla="*/ 30482 h 107190"/>
                  <a:gd name="connsiteX20" fmla="*/ 39396 w 61138"/>
                  <a:gd name="connsiteY20" fmla="*/ 18440 h 107190"/>
                  <a:gd name="connsiteX21" fmla="*/ 28147 w 61138"/>
                  <a:gd name="connsiteY21" fmla="*/ 14337 h 107190"/>
                  <a:gd name="connsiteX22" fmla="*/ 21001 w 61138"/>
                  <a:gd name="connsiteY22" fmla="*/ 14337 h 107190"/>
                  <a:gd name="connsiteX23" fmla="*/ 21001 w 61138"/>
                  <a:gd name="connsiteY23" fmla="*/ 4675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138" h="107190">
                    <a:moveTo>
                      <a:pt x="1416" y="108162"/>
                    </a:moveTo>
                    <a:lnTo>
                      <a:pt x="1416" y="971"/>
                    </a:lnTo>
                    <a:lnTo>
                      <a:pt x="27089" y="971"/>
                    </a:lnTo>
                    <a:cubicBezTo>
                      <a:pt x="34367" y="971"/>
                      <a:pt x="40454" y="1898"/>
                      <a:pt x="45351" y="3618"/>
                    </a:cubicBezTo>
                    <a:cubicBezTo>
                      <a:pt x="50379" y="5338"/>
                      <a:pt x="54217" y="8250"/>
                      <a:pt x="56731" y="12352"/>
                    </a:cubicBezTo>
                    <a:cubicBezTo>
                      <a:pt x="59378" y="16455"/>
                      <a:pt x="60701" y="22145"/>
                      <a:pt x="60701" y="29291"/>
                    </a:cubicBezTo>
                    <a:cubicBezTo>
                      <a:pt x="60701" y="33658"/>
                      <a:pt x="60304" y="37496"/>
                      <a:pt x="59510" y="40936"/>
                    </a:cubicBezTo>
                    <a:cubicBezTo>
                      <a:pt x="58716" y="44377"/>
                      <a:pt x="57393" y="47288"/>
                      <a:pt x="55408" y="49803"/>
                    </a:cubicBezTo>
                    <a:cubicBezTo>
                      <a:pt x="53555" y="52185"/>
                      <a:pt x="50909" y="54037"/>
                      <a:pt x="47600" y="55361"/>
                    </a:cubicBezTo>
                    <a:lnTo>
                      <a:pt x="62554" y="108162"/>
                    </a:lnTo>
                    <a:lnTo>
                      <a:pt x="42969" y="108162"/>
                    </a:lnTo>
                    <a:lnTo>
                      <a:pt x="30000" y="59066"/>
                    </a:lnTo>
                    <a:lnTo>
                      <a:pt x="21001" y="59066"/>
                    </a:lnTo>
                    <a:lnTo>
                      <a:pt x="21001" y="108162"/>
                    </a:lnTo>
                    <a:lnTo>
                      <a:pt x="1416" y="108162"/>
                    </a:lnTo>
                    <a:close/>
                    <a:moveTo>
                      <a:pt x="21001" y="46759"/>
                    </a:moveTo>
                    <a:lnTo>
                      <a:pt x="27089" y="46759"/>
                    </a:lnTo>
                    <a:cubicBezTo>
                      <a:pt x="30926" y="46759"/>
                      <a:pt x="33838" y="46230"/>
                      <a:pt x="36087" y="45171"/>
                    </a:cubicBezTo>
                    <a:cubicBezTo>
                      <a:pt x="38337" y="43980"/>
                      <a:pt x="40057" y="42260"/>
                      <a:pt x="40984" y="39878"/>
                    </a:cubicBezTo>
                    <a:cubicBezTo>
                      <a:pt x="41910" y="37363"/>
                      <a:pt x="42439" y="34320"/>
                      <a:pt x="42439" y="30482"/>
                    </a:cubicBezTo>
                    <a:cubicBezTo>
                      <a:pt x="42439" y="25056"/>
                      <a:pt x="41381" y="21086"/>
                      <a:pt x="39396" y="18440"/>
                    </a:cubicBezTo>
                    <a:cubicBezTo>
                      <a:pt x="37411" y="15661"/>
                      <a:pt x="33705" y="14337"/>
                      <a:pt x="28147" y="14337"/>
                    </a:cubicBezTo>
                    <a:lnTo>
                      <a:pt x="21001" y="14337"/>
                    </a:lnTo>
                    <a:lnTo>
                      <a:pt x="21001" y="4675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5" name="Freeform: Shape 394">
                <a:extLst>
                  <a:ext uri="{FF2B5EF4-FFF2-40B4-BE49-F238E27FC236}">
                    <a16:creationId xmlns:a16="http://schemas.microsoft.com/office/drawing/2014/main" id="{22D14B65-6205-2934-A397-DE3582E200C3}"/>
                  </a:ext>
                </a:extLst>
              </p:cNvPr>
              <p:cNvSpPr/>
              <p:nvPr/>
            </p:nvSpPr>
            <p:spPr>
              <a:xfrm>
                <a:off x="7892971" y="3161709"/>
                <a:ext cx="45257" cy="107190"/>
              </a:xfrm>
              <a:custGeom>
                <a:avLst/>
                <a:gdLst>
                  <a:gd name="connsiteX0" fmla="*/ 1433 w 45257"/>
                  <a:gd name="connsiteY0" fmla="*/ 108162 h 107190"/>
                  <a:gd name="connsiteX1" fmla="*/ 1433 w 45257"/>
                  <a:gd name="connsiteY1" fmla="*/ 971 h 107190"/>
                  <a:gd name="connsiteX2" fmla="*/ 46426 w 45257"/>
                  <a:gd name="connsiteY2" fmla="*/ 971 h 107190"/>
                  <a:gd name="connsiteX3" fmla="*/ 46426 w 45257"/>
                  <a:gd name="connsiteY3" fmla="*/ 14734 h 107190"/>
                  <a:gd name="connsiteX4" fmla="*/ 21018 w 45257"/>
                  <a:gd name="connsiteY4" fmla="*/ 14734 h 107190"/>
                  <a:gd name="connsiteX5" fmla="*/ 21018 w 45257"/>
                  <a:gd name="connsiteY5" fmla="*/ 45568 h 107190"/>
                  <a:gd name="connsiteX6" fmla="*/ 41000 w 45257"/>
                  <a:gd name="connsiteY6" fmla="*/ 45568 h 107190"/>
                  <a:gd name="connsiteX7" fmla="*/ 41000 w 45257"/>
                  <a:gd name="connsiteY7" fmla="*/ 59198 h 107190"/>
                  <a:gd name="connsiteX8" fmla="*/ 21018 w 45257"/>
                  <a:gd name="connsiteY8" fmla="*/ 59198 h 107190"/>
                  <a:gd name="connsiteX9" fmla="*/ 21018 w 45257"/>
                  <a:gd name="connsiteY9" fmla="*/ 94664 h 107190"/>
                  <a:gd name="connsiteX10" fmla="*/ 46691 w 45257"/>
                  <a:gd name="connsiteY10" fmla="*/ 94664 h 107190"/>
                  <a:gd name="connsiteX11" fmla="*/ 46691 w 45257"/>
                  <a:gd name="connsiteY11" fmla="*/ 108162 h 107190"/>
                  <a:gd name="connsiteX12" fmla="*/ 1433 w 45257"/>
                  <a:gd name="connsiteY12" fmla="*/ 10816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1433" y="108162"/>
                    </a:moveTo>
                    <a:lnTo>
                      <a:pt x="1433" y="971"/>
                    </a:lnTo>
                    <a:lnTo>
                      <a:pt x="46426" y="971"/>
                    </a:lnTo>
                    <a:lnTo>
                      <a:pt x="46426" y="14734"/>
                    </a:lnTo>
                    <a:lnTo>
                      <a:pt x="21018" y="14734"/>
                    </a:lnTo>
                    <a:lnTo>
                      <a:pt x="21018" y="45568"/>
                    </a:lnTo>
                    <a:lnTo>
                      <a:pt x="41000" y="45568"/>
                    </a:lnTo>
                    <a:lnTo>
                      <a:pt x="41000" y="59198"/>
                    </a:lnTo>
                    <a:lnTo>
                      <a:pt x="21018" y="59198"/>
                    </a:lnTo>
                    <a:lnTo>
                      <a:pt x="21018" y="94664"/>
                    </a:lnTo>
                    <a:lnTo>
                      <a:pt x="46691" y="94664"/>
                    </a:lnTo>
                    <a:lnTo>
                      <a:pt x="46691" y="108162"/>
                    </a:lnTo>
                    <a:lnTo>
                      <a:pt x="1433" y="10816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396" name="Group 395">
            <a:extLst>
              <a:ext uri="{FF2B5EF4-FFF2-40B4-BE49-F238E27FC236}">
                <a16:creationId xmlns:a16="http://schemas.microsoft.com/office/drawing/2014/main" id="{E0C4671C-8929-96D4-7FC7-5C32E632C739}"/>
              </a:ext>
            </a:extLst>
          </p:cNvPr>
          <p:cNvGrpSpPr>
            <a:grpSpLocks/>
          </p:cNvGrpSpPr>
          <p:nvPr/>
        </p:nvGrpSpPr>
        <p:grpSpPr>
          <a:xfrm>
            <a:off x="9403614" y="4222741"/>
            <a:ext cx="432000" cy="432000"/>
            <a:chOff x="8205836" y="1212263"/>
            <a:chExt cx="1470982" cy="1470983"/>
          </a:xfrm>
        </p:grpSpPr>
        <p:sp>
          <p:nvSpPr>
            <p:cNvPr id="397" name="Freeform: Shape 396">
              <a:extLst>
                <a:ext uri="{FF2B5EF4-FFF2-40B4-BE49-F238E27FC236}">
                  <a16:creationId xmlns:a16="http://schemas.microsoft.com/office/drawing/2014/main" id="{091A42D8-95EA-00B5-10CA-89370C2237BC}"/>
                </a:ext>
              </a:extLst>
            </p:cNvPr>
            <p:cNvSpPr/>
            <p:nvPr/>
          </p:nvSpPr>
          <p:spPr>
            <a:xfrm rot="10800000" flipV="1">
              <a:off x="8205836" y="1212263"/>
              <a:ext cx="1470982" cy="1470983"/>
            </a:xfrm>
            <a:custGeom>
              <a:avLst/>
              <a:gdLst>
                <a:gd name="connsiteX0" fmla="*/ 1256 w 1470982"/>
                <a:gd name="connsiteY0" fmla="*/ 208 h 1470983"/>
                <a:gd name="connsiteX1" fmla="*/ 1472239 w 1470982"/>
                <a:gd name="connsiteY1" fmla="*/ 208 h 1470983"/>
                <a:gd name="connsiteX2" fmla="*/ 1472239 w 1470982"/>
                <a:gd name="connsiteY2" fmla="*/ 1471191 h 1470983"/>
                <a:gd name="connsiteX3" fmla="*/ 1256 w 1470982"/>
                <a:gd name="connsiteY3" fmla="*/ 1471191 h 1470983"/>
              </a:gdLst>
              <a:ahLst/>
              <a:cxnLst>
                <a:cxn ang="0">
                  <a:pos x="connsiteX0" y="connsiteY0"/>
                </a:cxn>
                <a:cxn ang="0">
                  <a:pos x="connsiteX1" y="connsiteY1"/>
                </a:cxn>
                <a:cxn ang="0">
                  <a:pos x="connsiteX2" y="connsiteY2"/>
                </a:cxn>
                <a:cxn ang="0">
                  <a:pos x="connsiteX3" y="connsiteY3"/>
                </a:cxn>
              </a:cxnLst>
              <a:rect l="l" t="t" r="r" b="b"/>
              <a:pathLst>
                <a:path w="1470982" h="1470983">
                  <a:moveTo>
                    <a:pt x="1256" y="208"/>
                  </a:moveTo>
                  <a:lnTo>
                    <a:pt x="1472239" y="208"/>
                  </a:lnTo>
                  <a:lnTo>
                    <a:pt x="1472239" y="1471191"/>
                  </a:lnTo>
                  <a:lnTo>
                    <a:pt x="1256" y="1471191"/>
                  </a:lnTo>
                  <a:close/>
                </a:path>
              </a:pathLst>
            </a:custGeom>
            <a:solidFill>
              <a:srgbClr val="C21F33"/>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8" name="Freeform: Shape 397">
              <a:extLst>
                <a:ext uri="{FF2B5EF4-FFF2-40B4-BE49-F238E27FC236}">
                  <a16:creationId xmlns:a16="http://schemas.microsoft.com/office/drawing/2014/main" id="{E8B23226-0FB7-B59E-CD6A-F31DD228E447}"/>
                </a:ext>
              </a:extLst>
            </p:cNvPr>
            <p:cNvSpPr/>
            <p:nvPr/>
          </p:nvSpPr>
          <p:spPr>
            <a:xfrm>
              <a:off x="8318202" y="1340201"/>
              <a:ext cx="161020" cy="280489"/>
            </a:xfrm>
            <a:custGeom>
              <a:avLst/>
              <a:gdLst>
                <a:gd name="connsiteX0" fmla="*/ 86063 w 161020"/>
                <a:gd name="connsiteY0" fmla="*/ 214491 h 280489"/>
                <a:gd name="connsiteX1" fmla="*/ 1566 w 161020"/>
                <a:gd name="connsiteY1" fmla="*/ 214491 h 280489"/>
                <a:gd name="connsiteX2" fmla="*/ 1566 w 161020"/>
                <a:gd name="connsiteY2" fmla="*/ 172243 h 280489"/>
                <a:gd name="connsiteX3" fmla="*/ 74633 w 161020"/>
                <a:gd name="connsiteY3" fmla="*/ 489 h 280489"/>
                <a:gd name="connsiteX4" fmla="*/ 134542 w 161020"/>
                <a:gd name="connsiteY4" fmla="*/ 489 h 280489"/>
                <a:gd name="connsiteX5" fmla="*/ 134542 w 161020"/>
                <a:gd name="connsiteY5" fmla="*/ 173971 h 280489"/>
                <a:gd name="connsiteX6" fmla="*/ 162587 w 161020"/>
                <a:gd name="connsiteY6" fmla="*/ 173971 h 280489"/>
                <a:gd name="connsiteX7" fmla="*/ 162587 w 161020"/>
                <a:gd name="connsiteY7" fmla="*/ 214491 h 280489"/>
                <a:gd name="connsiteX8" fmla="*/ 134542 w 161020"/>
                <a:gd name="connsiteY8" fmla="*/ 214491 h 280489"/>
                <a:gd name="connsiteX9" fmla="*/ 134542 w 161020"/>
                <a:gd name="connsiteY9" fmla="*/ 280979 h 280489"/>
                <a:gd name="connsiteX10" fmla="*/ 86063 w 161020"/>
                <a:gd name="connsiteY10" fmla="*/ 280979 h 280489"/>
                <a:gd name="connsiteX11" fmla="*/ 86063 w 161020"/>
                <a:gd name="connsiteY11" fmla="*/ 214491 h 280489"/>
                <a:gd name="connsiteX12" fmla="*/ 86063 w 161020"/>
                <a:gd name="connsiteY12" fmla="*/ 173971 h 280489"/>
                <a:gd name="connsiteX13" fmla="*/ 86063 w 161020"/>
                <a:gd name="connsiteY13" fmla="*/ 54850 h 280489"/>
                <a:gd name="connsiteX14" fmla="*/ 43466 w 161020"/>
                <a:gd name="connsiteY14" fmla="*/ 173971 h 280489"/>
                <a:gd name="connsiteX15" fmla="*/ 86063 w 161020"/>
                <a:gd name="connsiteY15" fmla="*/ 173971 h 28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1020" h="280489">
                  <a:moveTo>
                    <a:pt x="86063" y="214491"/>
                  </a:moveTo>
                  <a:lnTo>
                    <a:pt x="1566" y="214491"/>
                  </a:lnTo>
                  <a:lnTo>
                    <a:pt x="1566" y="172243"/>
                  </a:lnTo>
                  <a:lnTo>
                    <a:pt x="74633" y="489"/>
                  </a:lnTo>
                  <a:lnTo>
                    <a:pt x="134542" y="489"/>
                  </a:lnTo>
                  <a:lnTo>
                    <a:pt x="134542" y="173971"/>
                  </a:lnTo>
                  <a:lnTo>
                    <a:pt x="162587" y="173971"/>
                  </a:lnTo>
                  <a:lnTo>
                    <a:pt x="162587" y="214491"/>
                  </a:lnTo>
                  <a:lnTo>
                    <a:pt x="134542" y="214491"/>
                  </a:lnTo>
                  <a:lnTo>
                    <a:pt x="134542" y="280979"/>
                  </a:lnTo>
                  <a:lnTo>
                    <a:pt x="86063" y="280979"/>
                  </a:lnTo>
                  <a:lnTo>
                    <a:pt x="86063" y="214491"/>
                  </a:lnTo>
                  <a:close/>
                  <a:moveTo>
                    <a:pt x="86063" y="173971"/>
                  </a:moveTo>
                  <a:lnTo>
                    <a:pt x="86063" y="54850"/>
                  </a:lnTo>
                  <a:lnTo>
                    <a:pt x="43466" y="173971"/>
                  </a:lnTo>
                  <a:lnTo>
                    <a:pt x="86063" y="173971"/>
                  </a:ln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399" name="Freeform: Shape 398">
              <a:extLst>
                <a:ext uri="{FF2B5EF4-FFF2-40B4-BE49-F238E27FC236}">
                  <a16:creationId xmlns:a16="http://schemas.microsoft.com/office/drawing/2014/main" id="{615B5B23-8C32-DB2C-CD11-4B5CEEA06982}"/>
                </a:ext>
              </a:extLst>
            </p:cNvPr>
            <p:cNvSpPr/>
            <p:nvPr/>
          </p:nvSpPr>
          <p:spPr>
            <a:xfrm>
              <a:off x="8528638" y="1804302"/>
              <a:ext cx="825545" cy="674220"/>
            </a:xfrm>
            <a:custGeom>
              <a:avLst/>
              <a:gdLst>
                <a:gd name="connsiteX0" fmla="*/ 313905 w 825545"/>
                <a:gd name="connsiteY0" fmla="*/ 196760 h 674220"/>
                <a:gd name="connsiteX1" fmla="*/ 313905 w 825545"/>
                <a:gd name="connsiteY1" fmla="*/ 618763 h 674220"/>
                <a:gd name="connsiteX2" fmla="*/ 48863 w 825545"/>
                <a:gd name="connsiteY2" fmla="*/ 538784 h 674220"/>
                <a:gd name="connsiteX3" fmla="*/ 48863 w 825545"/>
                <a:gd name="connsiteY3" fmla="*/ 43730 h 674220"/>
                <a:gd name="connsiteX4" fmla="*/ 313905 w 825545"/>
                <a:gd name="connsiteY4" fmla="*/ 196760 h 674220"/>
                <a:gd name="connsiteX5" fmla="*/ 343046 w 825545"/>
                <a:gd name="connsiteY5" fmla="*/ 197776 h 674220"/>
                <a:gd name="connsiteX6" fmla="*/ 609800 w 825545"/>
                <a:gd name="connsiteY6" fmla="*/ 43745 h 674220"/>
                <a:gd name="connsiteX7" fmla="*/ 609800 w 825545"/>
                <a:gd name="connsiteY7" fmla="*/ 538722 h 674220"/>
                <a:gd name="connsiteX8" fmla="*/ 343046 w 825545"/>
                <a:gd name="connsiteY8" fmla="*/ 618930 h 674220"/>
                <a:gd name="connsiteX9" fmla="*/ 343046 w 825545"/>
                <a:gd name="connsiteY9" fmla="*/ 197776 h 674220"/>
                <a:gd name="connsiteX10" fmla="*/ 817832 w 825545"/>
                <a:gd name="connsiteY10" fmla="*/ 530012 h 674220"/>
                <a:gd name="connsiteX11" fmla="*/ 786509 w 825545"/>
                <a:gd name="connsiteY11" fmla="*/ 639613 h 674220"/>
                <a:gd name="connsiteX12" fmla="*/ 755147 w 825545"/>
                <a:gd name="connsiteY12" fmla="*/ 530012 h 674220"/>
                <a:gd name="connsiteX13" fmla="*/ 755108 w 825545"/>
                <a:gd name="connsiteY13" fmla="*/ 530012 h 674220"/>
                <a:gd name="connsiteX14" fmla="*/ 755108 w 825545"/>
                <a:gd name="connsiteY14" fmla="*/ 89546 h 674220"/>
                <a:gd name="connsiteX15" fmla="*/ 817832 w 825545"/>
                <a:gd name="connsiteY15" fmla="*/ 89546 h 674220"/>
                <a:gd name="connsiteX16" fmla="*/ 817832 w 825545"/>
                <a:gd name="connsiteY16" fmla="*/ 530012 h 674220"/>
                <a:gd name="connsiteX17" fmla="*/ 666736 w 825545"/>
                <a:gd name="connsiteY17" fmla="*/ 64992 h 674220"/>
                <a:gd name="connsiteX18" fmla="*/ 666736 w 825545"/>
                <a:gd name="connsiteY18" fmla="*/ 572565 h 674220"/>
                <a:gd name="connsiteX19" fmla="*/ 640615 w 825545"/>
                <a:gd name="connsiteY19" fmla="*/ 580252 h 674220"/>
                <a:gd name="connsiteX20" fmla="*/ 345156 w 825545"/>
                <a:gd name="connsiteY20" fmla="*/ 674056 h 674220"/>
                <a:gd name="connsiteX21" fmla="*/ 312523 w 825545"/>
                <a:gd name="connsiteY21" fmla="*/ 674056 h 674220"/>
                <a:gd name="connsiteX22" fmla="*/ -7714 w 825545"/>
                <a:gd name="connsiteY22" fmla="*/ 585404 h 674220"/>
                <a:gd name="connsiteX23" fmla="*/ -7714 w 825545"/>
                <a:gd name="connsiteY23" fmla="*/ 64992 h 674220"/>
                <a:gd name="connsiteX24" fmla="*/ 20738 w 825545"/>
                <a:gd name="connsiteY24" fmla="*/ 42541 h 674220"/>
                <a:gd name="connsiteX25" fmla="*/ 20738 w 825545"/>
                <a:gd name="connsiteY25" fmla="*/ 565470 h 674220"/>
                <a:gd name="connsiteX26" fmla="*/ 313905 w 825545"/>
                <a:gd name="connsiteY26" fmla="*/ 647377 h 674220"/>
                <a:gd name="connsiteX27" fmla="*/ 343845 w 825545"/>
                <a:gd name="connsiteY27" fmla="*/ 647377 h 674220"/>
                <a:gd name="connsiteX28" fmla="*/ 638323 w 825545"/>
                <a:gd name="connsiteY28" fmla="*/ 552205 h 674220"/>
                <a:gd name="connsiteX29" fmla="*/ 638323 w 825545"/>
                <a:gd name="connsiteY29" fmla="*/ 42541 h 674220"/>
                <a:gd name="connsiteX30" fmla="*/ 666736 w 825545"/>
                <a:gd name="connsiteY30" fmla="*/ 64992 h 674220"/>
                <a:gd name="connsiteX31" fmla="*/ 817832 w 825545"/>
                <a:gd name="connsiteY31" fmla="*/ 31200 h 674220"/>
                <a:gd name="connsiteX32" fmla="*/ 817832 w 825545"/>
                <a:gd name="connsiteY32" fmla="*/ 64989 h 674220"/>
                <a:gd name="connsiteX33" fmla="*/ 755147 w 825545"/>
                <a:gd name="connsiteY33" fmla="*/ 64989 h 674220"/>
                <a:gd name="connsiteX34" fmla="*/ 755147 w 825545"/>
                <a:gd name="connsiteY34" fmla="*/ 31200 h 674220"/>
                <a:gd name="connsiteX35" fmla="*/ 786509 w 825545"/>
                <a:gd name="connsiteY35" fmla="*/ -164 h 674220"/>
                <a:gd name="connsiteX36" fmla="*/ 817832 w 825545"/>
                <a:gd name="connsiteY36" fmla="*/ 31200 h 674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25545" h="674220">
                  <a:moveTo>
                    <a:pt x="313905" y="196760"/>
                  </a:moveTo>
                  <a:lnTo>
                    <a:pt x="313905" y="618763"/>
                  </a:lnTo>
                  <a:lnTo>
                    <a:pt x="48863" y="538784"/>
                  </a:lnTo>
                  <a:lnTo>
                    <a:pt x="48863" y="43730"/>
                  </a:lnTo>
                  <a:lnTo>
                    <a:pt x="313905" y="196760"/>
                  </a:lnTo>
                  <a:close/>
                  <a:moveTo>
                    <a:pt x="343046" y="197776"/>
                  </a:moveTo>
                  <a:lnTo>
                    <a:pt x="609800" y="43745"/>
                  </a:lnTo>
                  <a:lnTo>
                    <a:pt x="609800" y="538722"/>
                  </a:lnTo>
                  <a:lnTo>
                    <a:pt x="343046" y="618930"/>
                  </a:lnTo>
                  <a:lnTo>
                    <a:pt x="343046" y="197776"/>
                  </a:lnTo>
                  <a:close/>
                  <a:moveTo>
                    <a:pt x="817832" y="530012"/>
                  </a:moveTo>
                  <a:lnTo>
                    <a:pt x="786509" y="639613"/>
                  </a:lnTo>
                  <a:lnTo>
                    <a:pt x="755147" y="530012"/>
                  </a:lnTo>
                  <a:lnTo>
                    <a:pt x="755108" y="530012"/>
                  </a:lnTo>
                  <a:lnTo>
                    <a:pt x="755108" y="89546"/>
                  </a:lnTo>
                  <a:lnTo>
                    <a:pt x="817832" y="89546"/>
                  </a:lnTo>
                  <a:lnTo>
                    <a:pt x="817832" y="530012"/>
                  </a:lnTo>
                  <a:close/>
                  <a:moveTo>
                    <a:pt x="666736" y="64992"/>
                  </a:moveTo>
                  <a:lnTo>
                    <a:pt x="666736" y="572565"/>
                  </a:lnTo>
                  <a:lnTo>
                    <a:pt x="640615" y="580252"/>
                  </a:lnTo>
                  <a:lnTo>
                    <a:pt x="345156" y="674056"/>
                  </a:lnTo>
                  <a:lnTo>
                    <a:pt x="312523" y="674056"/>
                  </a:lnTo>
                  <a:lnTo>
                    <a:pt x="-7714" y="585404"/>
                  </a:lnTo>
                  <a:lnTo>
                    <a:pt x="-7714" y="64992"/>
                  </a:lnTo>
                  <a:lnTo>
                    <a:pt x="20738" y="42541"/>
                  </a:lnTo>
                  <a:lnTo>
                    <a:pt x="20738" y="565470"/>
                  </a:lnTo>
                  <a:lnTo>
                    <a:pt x="313905" y="647377"/>
                  </a:lnTo>
                  <a:lnTo>
                    <a:pt x="343845" y="647377"/>
                  </a:lnTo>
                  <a:lnTo>
                    <a:pt x="638323" y="552205"/>
                  </a:lnTo>
                  <a:lnTo>
                    <a:pt x="638323" y="42541"/>
                  </a:lnTo>
                  <a:lnTo>
                    <a:pt x="666736" y="64992"/>
                  </a:lnTo>
                  <a:close/>
                  <a:moveTo>
                    <a:pt x="817832" y="31200"/>
                  </a:moveTo>
                  <a:lnTo>
                    <a:pt x="817832" y="64989"/>
                  </a:lnTo>
                  <a:lnTo>
                    <a:pt x="755147" y="64989"/>
                  </a:lnTo>
                  <a:lnTo>
                    <a:pt x="755147" y="31200"/>
                  </a:lnTo>
                  <a:cubicBezTo>
                    <a:pt x="755147" y="13857"/>
                    <a:pt x="769153" y="-164"/>
                    <a:pt x="786509" y="-164"/>
                  </a:cubicBezTo>
                  <a:cubicBezTo>
                    <a:pt x="803826" y="-164"/>
                    <a:pt x="817832" y="13857"/>
                    <a:pt x="817832" y="31200"/>
                  </a:cubicBezTo>
                  <a:close/>
                </a:path>
              </a:pathLst>
            </a:custGeom>
            <a:solidFill>
              <a:srgbClr val="FFFFFF"/>
            </a:solidFill>
            <a:ln w="363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00" name="Graphic 82">
              <a:extLst>
                <a:ext uri="{FF2B5EF4-FFF2-40B4-BE49-F238E27FC236}">
                  <a16:creationId xmlns:a16="http://schemas.microsoft.com/office/drawing/2014/main" id="{B811C634-9872-F77C-2BE4-821FD160FE06}"/>
                </a:ext>
              </a:extLst>
            </p:cNvPr>
            <p:cNvGrpSpPr/>
            <p:nvPr/>
          </p:nvGrpSpPr>
          <p:grpSpPr>
            <a:xfrm>
              <a:off x="8591091" y="1338860"/>
              <a:ext cx="559239" cy="285013"/>
              <a:chOff x="8591091" y="1338860"/>
              <a:chExt cx="559239" cy="285013"/>
            </a:xfrm>
            <a:solidFill>
              <a:srgbClr val="FFFFFF"/>
            </a:solidFill>
          </p:grpSpPr>
          <p:sp>
            <p:nvSpPr>
              <p:cNvPr id="401" name="Freeform: Shape 400">
                <a:extLst>
                  <a:ext uri="{FF2B5EF4-FFF2-40B4-BE49-F238E27FC236}">
                    <a16:creationId xmlns:a16="http://schemas.microsoft.com/office/drawing/2014/main" id="{15188A8F-6F20-DF04-4EB5-93A649F0D8E4}"/>
                  </a:ext>
                </a:extLst>
              </p:cNvPr>
              <p:cNvSpPr/>
              <p:nvPr/>
            </p:nvSpPr>
            <p:spPr>
              <a:xfrm>
                <a:off x="8591091" y="1338860"/>
                <a:ext cx="61667" cy="129687"/>
              </a:xfrm>
              <a:custGeom>
                <a:avLst/>
                <a:gdLst>
                  <a:gd name="connsiteX0" fmla="*/ 55487 w 61667"/>
                  <a:gd name="connsiteY0" fmla="*/ 130161 h 129687"/>
                  <a:gd name="connsiteX1" fmla="*/ 48341 w 61667"/>
                  <a:gd name="connsiteY1" fmla="*/ 125397 h 129687"/>
                  <a:gd name="connsiteX2" fmla="*/ 40930 w 61667"/>
                  <a:gd name="connsiteY2" fmla="*/ 118118 h 129687"/>
                  <a:gd name="connsiteX3" fmla="*/ 34710 w 61667"/>
                  <a:gd name="connsiteY3" fmla="*/ 110178 h 129687"/>
                  <a:gd name="connsiteX4" fmla="*/ 33519 w 61667"/>
                  <a:gd name="connsiteY4" fmla="*/ 110311 h 129687"/>
                  <a:gd name="connsiteX5" fmla="*/ 32328 w 61667"/>
                  <a:gd name="connsiteY5" fmla="*/ 110311 h 129687"/>
                  <a:gd name="connsiteX6" fmla="*/ 14199 w 61667"/>
                  <a:gd name="connsiteY6" fmla="*/ 106076 h 129687"/>
                  <a:gd name="connsiteX7" fmla="*/ 4538 w 61667"/>
                  <a:gd name="connsiteY7" fmla="*/ 93901 h 129687"/>
                  <a:gd name="connsiteX8" fmla="*/ 1627 w 61667"/>
                  <a:gd name="connsiteY8" fmla="*/ 75110 h 129687"/>
                  <a:gd name="connsiteX9" fmla="*/ 1627 w 61667"/>
                  <a:gd name="connsiteY9" fmla="*/ 35013 h 129687"/>
                  <a:gd name="connsiteX10" fmla="*/ 4538 w 61667"/>
                  <a:gd name="connsiteY10" fmla="*/ 16486 h 129687"/>
                  <a:gd name="connsiteX11" fmla="*/ 14199 w 61667"/>
                  <a:gd name="connsiteY11" fmla="*/ 4576 h 129687"/>
                  <a:gd name="connsiteX12" fmla="*/ 32328 w 61667"/>
                  <a:gd name="connsiteY12" fmla="*/ 473 h 129687"/>
                  <a:gd name="connsiteX13" fmla="*/ 50723 w 61667"/>
                  <a:gd name="connsiteY13" fmla="*/ 4576 h 129687"/>
                  <a:gd name="connsiteX14" fmla="*/ 60383 w 61667"/>
                  <a:gd name="connsiteY14" fmla="*/ 16486 h 129687"/>
                  <a:gd name="connsiteX15" fmla="*/ 63294 w 61667"/>
                  <a:gd name="connsiteY15" fmla="*/ 35013 h 129687"/>
                  <a:gd name="connsiteX16" fmla="*/ 63294 w 61667"/>
                  <a:gd name="connsiteY16" fmla="*/ 75242 h 129687"/>
                  <a:gd name="connsiteX17" fmla="*/ 61839 w 61667"/>
                  <a:gd name="connsiteY17" fmla="*/ 89137 h 129687"/>
                  <a:gd name="connsiteX18" fmla="*/ 57075 w 61667"/>
                  <a:gd name="connsiteY18" fmla="*/ 99989 h 129687"/>
                  <a:gd name="connsiteX19" fmla="*/ 48341 w 61667"/>
                  <a:gd name="connsiteY19" fmla="*/ 107002 h 129687"/>
                  <a:gd name="connsiteX20" fmla="*/ 51914 w 61667"/>
                  <a:gd name="connsiteY20" fmla="*/ 110840 h 129687"/>
                  <a:gd name="connsiteX21" fmla="*/ 55619 w 61667"/>
                  <a:gd name="connsiteY21" fmla="*/ 114545 h 129687"/>
                  <a:gd name="connsiteX22" fmla="*/ 59192 w 61667"/>
                  <a:gd name="connsiteY22" fmla="*/ 117324 h 129687"/>
                  <a:gd name="connsiteX23" fmla="*/ 55487 w 61667"/>
                  <a:gd name="connsiteY23" fmla="*/ 130161 h 129687"/>
                  <a:gd name="connsiteX24" fmla="*/ 32328 w 61667"/>
                  <a:gd name="connsiteY24" fmla="*/ 95886 h 129687"/>
                  <a:gd name="connsiteX25" fmla="*/ 39607 w 61667"/>
                  <a:gd name="connsiteY25" fmla="*/ 93769 h 129687"/>
                  <a:gd name="connsiteX26" fmla="*/ 42783 w 61667"/>
                  <a:gd name="connsiteY26" fmla="*/ 87946 h 129687"/>
                  <a:gd name="connsiteX27" fmla="*/ 43577 w 61667"/>
                  <a:gd name="connsiteY27" fmla="*/ 79874 h 129687"/>
                  <a:gd name="connsiteX28" fmla="*/ 43577 w 61667"/>
                  <a:gd name="connsiteY28" fmla="*/ 30513 h 129687"/>
                  <a:gd name="connsiteX29" fmla="*/ 42783 w 61667"/>
                  <a:gd name="connsiteY29" fmla="*/ 22441 h 129687"/>
                  <a:gd name="connsiteX30" fmla="*/ 39607 w 61667"/>
                  <a:gd name="connsiteY30" fmla="*/ 16883 h 129687"/>
                  <a:gd name="connsiteX31" fmla="*/ 32328 w 61667"/>
                  <a:gd name="connsiteY31" fmla="*/ 14766 h 129687"/>
                  <a:gd name="connsiteX32" fmla="*/ 25182 w 61667"/>
                  <a:gd name="connsiteY32" fmla="*/ 16883 h 129687"/>
                  <a:gd name="connsiteX33" fmla="*/ 22006 w 61667"/>
                  <a:gd name="connsiteY33" fmla="*/ 22441 h 129687"/>
                  <a:gd name="connsiteX34" fmla="*/ 21345 w 61667"/>
                  <a:gd name="connsiteY34" fmla="*/ 30513 h 129687"/>
                  <a:gd name="connsiteX35" fmla="*/ 21345 w 61667"/>
                  <a:gd name="connsiteY35" fmla="*/ 79874 h 129687"/>
                  <a:gd name="connsiteX36" fmla="*/ 22006 w 61667"/>
                  <a:gd name="connsiteY36" fmla="*/ 87946 h 129687"/>
                  <a:gd name="connsiteX37" fmla="*/ 25182 w 61667"/>
                  <a:gd name="connsiteY37" fmla="*/ 93769 h 129687"/>
                  <a:gd name="connsiteX38" fmla="*/ 32328 w 61667"/>
                  <a:gd name="connsiteY38" fmla="*/ 95886 h 12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667" h="129687">
                    <a:moveTo>
                      <a:pt x="55487" y="130161"/>
                    </a:moveTo>
                    <a:cubicBezTo>
                      <a:pt x="53237" y="129102"/>
                      <a:pt x="50855" y="127514"/>
                      <a:pt x="48341" y="125397"/>
                    </a:cubicBezTo>
                    <a:cubicBezTo>
                      <a:pt x="45826" y="123279"/>
                      <a:pt x="43444" y="120897"/>
                      <a:pt x="40930" y="118118"/>
                    </a:cubicBezTo>
                    <a:cubicBezTo>
                      <a:pt x="38548" y="115472"/>
                      <a:pt x="36431" y="112825"/>
                      <a:pt x="34710" y="110178"/>
                    </a:cubicBezTo>
                    <a:cubicBezTo>
                      <a:pt x="34313" y="110311"/>
                      <a:pt x="33916" y="110311"/>
                      <a:pt x="33519" y="110311"/>
                    </a:cubicBezTo>
                    <a:lnTo>
                      <a:pt x="32328" y="110311"/>
                    </a:lnTo>
                    <a:cubicBezTo>
                      <a:pt x="24785" y="110311"/>
                      <a:pt x="18698" y="108855"/>
                      <a:pt x="14199" y="106076"/>
                    </a:cubicBezTo>
                    <a:cubicBezTo>
                      <a:pt x="9699" y="103297"/>
                      <a:pt x="6523" y="99195"/>
                      <a:pt x="4538" y="93901"/>
                    </a:cubicBezTo>
                    <a:cubicBezTo>
                      <a:pt x="2553" y="88608"/>
                      <a:pt x="1627" y="82388"/>
                      <a:pt x="1627" y="75110"/>
                    </a:cubicBezTo>
                    <a:lnTo>
                      <a:pt x="1627" y="35013"/>
                    </a:lnTo>
                    <a:cubicBezTo>
                      <a:pt x="1627" y="27734"/>
                      <a:pt x="2553" y="21647"/>
                      <a:pt x="4538" y="16486"/>
                    </a:cubicBezTo>
                    <a:cubicBezTo>
                      <a:pt x="6523" y="11325"/>
                      <a:pt x="9699" y="7355"/>
                      <a:pt x="14199" y="4576"/>
                    </a:cubicBezTo>
                    <a:cubicBezTo>
                      <a:pt x="18698" y="1797"/>
                      <a:pt x="24785" y="473"/>
                      <a:pt x="32328" y="473"/>
                    </a:cubicBezTo>
                    <a:cubicBezTo>
                      <a:pt x="40136" y="473"/>
                      <a:pt x="46223" y="1797"/>
                      <a:pt x="50723" y="4576"/>
                    </a:cubicBezTo>
                    <a:cubicBezTo>
                      <a:pt x="55222" y="7355"/>
                      <a:pt x="58398" y="11325"/>
                      <a:pt x="60383" y="16486"/>
                    </a:cubicBezTo>
                    <a:cubicBezTo>
                      <a:pt x="62368" y="21647"/>
                      <a:pt x="63294" y="27734"/>
                      <a:pt x="63294" y="35013"/>
                    </a:cubicBezTo>
                    <a:lnTo>
                      <a:pt x="63294" y="75242"/>
                    </a:lnTo>
                    <a:cubicBezTo>
                      <a:pt x="63294" y="80403"/>
                      <a:pt x="62765" y="85035"/>
                      <a:pt x="61839" y="89137"/>
                    </a:cubicBezTo>
                    <a:cubicBezTo>
                      <a:pt x="60912" y="93240"/>
                      <a:pt x="59324" y="96945"/>
                      <a:pt x="57075" y="99989"/>
                    </a:cubicBezTo>
                    <a:cubicBezTo>
                      <a:pt x="54825" y="103032"/>
                      <a:pt x="51914" y="105282"/>
                      <a:pt x="48341" y="107002"/>
                    </a:cubicBezTo>
                    <a:cubicBezTo>
                      <a:pt x="49532" y="108193"/>
                      <a:pt x="50723" y="109517"/>
                      <a:pt x="51914" y="110840"/>
                    </a:cubicBezTo>
                    <a:cubicBezTo>
                      <a:pt x="53105" y="112163"/>
                      <a:pt x="54428" y="113354"/>
                      <a:pt x="55619" y="114545"/>
                    </a:cubicBezTo>
                    <a:cubicBezTo>
                      <a:pt x="56810" y="115736"/>
                      <a:pt x="58001" y="116663"/>
                      <a:pt x="59192" y="117324"/>
                    </a:cubicBezTo>
                    <a:lnTo>
                      <a:pt x="55487" y="130161"/>
                    </a:lnTo>
                    <a:close/>
                    <a:moveTo>
                      <a:pt x="32328" y="95886"/>
                    </a:moveTo>
                    <a:cubicBezTo>
                      <a:pt x="35637" y="95886"/>
                      <a:pt x="38019" y="95225"/>
                      <a:pt x="39607" y="93769"/>
                    </a:cubicBezTo>
                    <a:cubicBezTo>
                      <a:pt x="41195" y="92313"/>
                      <a:pt x="42253" y="90461"/>
                      <a:pt x="42783" y="87946"/>
                    </a:cubicBezTo>
                    <a:cubicBezTo>
                      <a:pt x="43312" y="85432"/>
                      <a:pt x="43577" y="82785"/>
                      <a:pt x="43577" y="79874"/>
                    </a:cubicBezTo>
                    <a:lnTo>
                      <a:pt x="43577" y="30513"/>
                    </a:lnTo>
                    <a:cubicBezTo>
                      <a:pt x="43577" y="27470"/>
                      <a:pt x="43312" y="24823"/>
                      <a:pt x="42783" y="22441"/>
                    </a:cubicBezTo>
                    <a:cubicBezTo>
                      <a:pt x="42253" y="20059"/>
                      <a:pt x="41195" y="18206"/>
                      <a:pt x="39607" y="16883"/>
                    </a:cubicBezTo>
                    <a:cubicBezTo>
                      <a:pt x="38019" y="15427"/>
                      <a:pt x="35637" y="14766"/>
                      <a:pt x="32328" y="14766"/>
                    </a:cubicBezTo>
                    <a:cubicBezTo>
                      <a:pt x="29152" y="14766"/>
                      <a:pt x="26770" y="15427"/>
                      <a:pt x="25182" y="16883"/>
                    </a:cubicBezTo>
                    <a:cubicBezTo>
                      <a:pt x="23594" y="18206"/>
                      <a:pt x="22536" y="20059"/>
                      <a:pt x="22006" y="22441"/>
                    </a:cubicBezTo>
                    <a:cubicBezTo>
                      <a:pt x="21609" y="24823"/>
                      <a:pt x="21345" y="27470"/>
                      <a:pt x="21345" y="30513"/>
                    </a:cubicBezTo>
                    <a:lnTo>
                      <a:pt x="21345" y="79874"/>
                    </a:lnTo>
                    <a:cubicBezTo>
                      <a:pt x="21345" y="82785"/>
                      <a:pt x="21609" y="85432"/>
                      <a:pt x="22006" y="87946"/>
                    </a:cubicBezTo>
                    <a:cubicBezTo>
                      <a:pt x="22536" y="90461"/>
                      <a:pt x="23594" y="92313"/>
                      <a:pt x="25182" y="93769"/>
                    </a:cubicBezTo>
                    <a:cubicBezTo>
                      <a:pt x="26770" y="95225"/>
                      <a:pt x="29152" y="95886"/>
                      <a:pt x="32328" y="95886"/>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2" name="Freeform: Shape 401">
                <a:extLst>
                  <a:ext uri="{FF2B5EF4-FFF2-40B4-BE49-F238E27FC236}">
                    <a16:creationId xmlns:a16="http://schemas.microsoft.com/office/drawing/2014/main" id="{022649B8-8A2E-71EB-CFEC-A30160378DC8}"/>
                  </a:ext>
                </a:extLst>
              </p:cNvPr>
              <p:cNvSpPr/>
              <p:nvPr/>
            </p:nvSpPr>
            <p:spPr>
              <a:xfrm>
                <a:off x="8665724" y="1340051"/>
                <a:ext cx="60343" cy="108646"/>
              </a:xfrm>
              <a:custGeom>
                <a:avLst/>
                <a:gdLst>
                  <a:gd name="connsiteX0" fmla="*/ 31819 w 60343"/>
                  <a:gd name="connsiteY0" fmla="*/ 109117 h 108646"/>
                  <a:gd name="connsiteX1" fmla="*/ 13293 w 60343"/>
                  <a:gd name="connsiteY1" fmla="*/ 104750 h 108646"/>
                  <a:gd name="connsiteX2" fmla="*/ 4162 w 60343"/>
                  <a:gd name="connsiteY2" fmla="*/ 92311 h 108646"/>
                  <a:gd name="connsiteX3" fmla="*/ 1647 w 60343"/>
                  <a:gd name="connsiteY3" fmla="*/ 72990 h 108646"/>
                  <a:gd name="connsiteX4" fmla="*/ 1647 w 60343"/>
                  <a:gd name="connsiteY4" fmla="*/ 471 h 108646"/>
                  <a:gd name="connsiteX5" fmla="*/ 20703 w 60343"/>
                  <a:gd name="connsiteY5" fmla="*/ 471 h 108646"/>
                  <a:gd name="connsiteX6" fmla="*/ 20703 w 60343"/>
                  <a:gd name="connsiteY6" fmla="*/ 75240 h 108646"/>
                  <a:gd name="connsiteX7" fmla="*/ 21365 w 60343"/>
                  <a:gd name="connsiteY7" fmla="*/ 84768 h 108646"/>
                  <a:gd name="connsiteX8" fmla="*/ 24409 w 60343"/>
                  <a:gd name="connsiteY8" fmla="*/ 91914 h 108646"/>
                  <a:gd name="connsiteX9" fmla="*/ 31819 w 60343"/>
                  <a:gd name="connsiteY9" fmla="*/ 94560 h 108646"/>
                  <a:gd name="connsiteX10" fmla="*/ 39230 w 60343"/>
                  <a:gd name="connsiteY10" fmla="*/ 91914 h 108646"/>
                  <a:gd name="connsiteX11" fmla="*/ 42274 w 60343"/>
                  <a:gd name="connsiteY11" fmla="*/ 84768 h 108646"/>
                  <a:gd name="connsiteX12" fmla="*/ 43068 w 60343"/>
                  <a:gd name="connsiteY12" fmla="*/ 75240 h 108646"/>
                  <a:gd name="connsiteX13" fmla="*/ 43068 w 60343"/>
                  <a:gd name="connsiteY13" fmla="*/ 471 h 108646"/>
                  <a:gd name="connsiteX14" fmla="*/ 61991 w 60343"/>
                  <a:gd name="connsiteY14" fmla="*/ 471 h 108646"/>
                  <a:gd name="connsiteX15" fmla="*/ 61991 w 60343"/>
                  <a:gd name="connsiteY15" fmla="*/ 72990 h 108646"/>
                  <a:gd name="connsiteX16" fmla="*/ 59477 w 60343"/>
                  <a:gd name="connsiteY16" fmla="*/ 92311 h 108646"/>
                  <a:gd name="connsiteX17" fmla="*/ 50346 w 60343"/>
                  <a:gd name="connsiteY17" fmla="*/ 104750 h 108646"/>
                  <a:gd name="connsiteX18" fmla="*/ 31819 w 60343"/>
                  <a:gd name="connsiteY18" fmla="*/ 109117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1819" y="109117"/>
                    </a:moveTo>
                    <a:cubicBezTo>
                      <a:pt x="23879" y="109117"/>
                      <a:pt x="17660" y="107662"/>
                      <a:pt x="13293" y="104750"/>
                    </a:cubicBezTo>
                    <a:cubicBezTo>
                      <a:pt x="8926" y="101839"/>
                      <a:pt x="5882" y="97736"/>
                      <a:pt x="4162" y="92311"/>
                    </a:cubicBezTo>
                    <a:cubicBezTo>
                      <a:pt x="2441" y="86885"/>
                      <a:pt x="1647" y="80533"/>
                      <a:pt x="1647" y="72990"/>
                    </a:cubicBezTo>
                    <a:lnTo>
                      <a:pt x="1647" y="471"/>
                    </a:lnTo>
                    <a:lnTo>
                      <a:pt x="20703" y="471"/>
                    </a:lnTo>
                    <a:lnTo>
                      <a:pt x="20703" y="75240"/>
                    </a:lnTo>
                    <a:cubicBezTo>
                      <a:pt x="20703" y="78548"/>
                      <a:pt x="20968" y="81724"/>
                      <a:pt x="21365" y="84768"/>
                    </a:cubicBezTo>
                    <a:cubicBezTo>
                      <a:pt x="21762" y="87679"/>
                      <a:pt x="22821" y="90061"/>
                      <a:pt x="24409" y="91914"/>
                    </a:cubicBezTo>
                    <a:cubicBezTo>
                      <a:pt x="26129" y="93634"/>
                      <a:pt x="28511" y="94560"/>
                      <a:pt x="31819" y="94560"/>
                    </a:cubicBezTo>
                    <a:cubicBezTo>
                      <a:pt x="35260" y="94560"/>
                      <a:pt x="37774" y="93634"/>
                      <a:pt x="39230" y="91914"/>
                    </a:cubicBezTo>
                    <a:cubicBezTo>
                      <a:pt x="40818" y="90061"/>
                      <a:pt x="41877" y="87679"/>
                      <a:pt x="42274" y="84768"/>
                    </a:cubicBezTo>
                    <a:cubicBezTo>
                      <a:pt x="42803" y="81724"/>
                      <a:pt x="43068" y="78548"/>
                      <a:pt x="43068" y="75240"/>
                    </a:cubicBezTo>
                    <a:lnTo>
                      <a:pt x="43068" y="471"/>
                    </a:lnTo>
                    <a:lnTo>
                      <a:pt x="61991" y="471"/>
                    </a:lnTo>
                    <a:lnTo>
                      <a:pt x="61991" y="72990"/>
                    </a:lnTo>
                    <a:cubicBezTo>
                      <a:pt x="61991" y="80533"/>
                      <a:pt x="61197" y="86885"/>
                      <a:pt x="59477" y="92311"/>
                    </a:cubicBezTo>
                    <a:cubicBezTo>
                      <a:pt x="57757" y="97736"/>
                      <a:pt x="54713" y="101839"/>
                      <a:pt x="50346" y="104750"/>
                    </a:cubicBezTo>
                    <a:cubicBezTo>
                      <a:pt x="45979" y="107662"/>
                      <a:pt x="39892" y="109117"/>
                      <a:pt x="31819" y="109117"/>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3" name="Freeform: Shape 402">
                <a:extLst>
                  <a:ext uri="{FF2B5EF4-FFF2-40B4-BE49-F238E27FC236}">
                    <a16:creationId xmlns:a16="http://schemas.microsoft.com/office/drawing/2014/main" id="{CDC9FD68-1679-CB23-648C-DCF43D8E4F67}"/>
                  </a:ext>
                </a:extLst>
              </p:cNvPr>
              <p:cNvSpPr/>
              <p:nvPr/>
            </p:nvSpPr>
            <p:spPr>
              <a:xfrm>
                <a:off x="8734803" y="1340051"/>
                <a:ext cx="63784" cy="107190"/>
              </a:xfrm>
              <a:custGeom>
                <a:avLst/>
                <a:gdLst>
                  <a:gd name="connsiteX0" fmla="*/ 1667 w 63784"/>
                  <a:gd name="connsiteY0" fmla="*/ 107661 h 107190"/>
                  <a:gd name="connsiteX1" fmla="*/ 23105 w 63784"/>
                  <a:gd name="connsiteY1" fmla="*/ 471 h 107190"/>
                  <a:gd name="connsiteX2" fmla="*/ 44013 w 63784"/>
                  <a:gd name="connsiteY2" fmla="*/ 471 h 107190"/>
                  <a:gd name="connsiteX3" fmla="*/ 65451 w 63784"/>
                  <a:gd name="connsiteY3" fmla="*/ 107661 h 107190"/>
                  <a:gd name="connsiteX4" fmla="*/ 47322 w 63784"/>
                  <a:gd name="connsiteY4" fmla="*/ 107661 h 107190"/>
                  <a:gd name="connsiteX5" fmla="*/ 43087 w 63784"/>
                  <a:gd name="connsiteY5" fmla="*/ 82915 h 107190"/>
                  <a:gd name="connsiteX6" fmla="*/ 24428 w 63784"/>
                  <a:gd name="connsiteY6" fmla="*/ 82915 h 107190"/>
                  <a:gd name="connsiteX7" fmla="*/ 20061 w 63784"/>
                  <a:gd name="connsiteY7" fmla="*/ 107661 h 107190"/>
                  <a:gd name="connsiteX8" fmla="*/ 1667 w 63784"/>
                  <a:gd name="connsiteY8" fmla="*/ 107661 h 107190"/>
                  <a:gd name="connsiteX9" fmla="*/ 26413 w 63784"/>
                  <a:gd name="connsiteY9" fmla="*/ 70475 h 107190"/>
                  <a:gd name="connsiteX10" fmla="*/ 40970 w 63784"/>
                  <a:gd name="connsiteY10" fmla="*/ 70475 h 107190"/>
                  <a:gd name="connsiteX11" fmla="*/ 33691 w 63784"/>
                  <a:gd name="connsiteY11" fmla="*/ 25482 h 107190"/>
                  <a:gd name="connsiteX12" fmla="*/ 26413 w 63784"/>
                  <a:gd name="connsiteY12" fmla="*/ 70475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667" y="107661"/>
                    </a:moveTo>
                    <a:lnTo>
                      <a:pt x="23105" y="471"/>
                    </a:lnTo>
                    <a:lnTo>
                      <a:pt x="44013" y="471"/>
                    </a:lnTo>
                    <a:lnTo>
                      <a:pt x="65451" y="107661"/>
                    </a:lnTo>
                    <a:lnTo>
                      <a:pt x="47322" y="107661"/>
                    </a:lnTo>
                    <a:lnTo>
                      <a:pt x="43087" y="82915"/>
                    </a:lnTo>
                    <a:lnTo>
                      <a:pt x="24428" y="82915"/>
                    </a:lnTo>
                    <a:lnTo>
                      <a:pt x="20061" y="107661"/>
                    </a:lnTo>
                    <a:lnTo>
                      <a:pt x="1667" y="107661"/>
                    </a:lnTo>
                    <a:close/>
                    <a:moveTo>
                      <a:pt x="26413" y="70475"/>
                    </a:moveTo>
                    <a:lnTo>
                      <a:pt x="40970" y="70475"/>
                    </a:lnTo>
                    <a:lnTo>
                      <a:pt x="33691" y="25482"/>
                    </a:lnTo>
                    <a:lnTo>
                      <a:pt x="26413" y="70475"/>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4" name="Freeform: Shape 403">
                <a:extLst>
                  <a:ext uri="{FF2B5EF4-FFF2-40B4-BE49-F238E27FC236}">
                    <a16:creationId xmlns:a16="http://schemas.microsoft.com/office/drawing/2014/main" id="{52396AC1-B089-7BE9-7FE7-63F9F3A9D32F}"/>
                  </a:ext>
                </a:extLst>
              </p:cNvPr>
              <p:cNvSpPr/>
              <p:nvPr/>
            </p:nvSpPr>
            <p:spPr>
              <a:xfrm>
                <a:off x="8808513" y="1340051"/>
                <a:ext cx="45522" cy="107190"/>
              </a:xfrm>
              <a:custGeom>
                <a:avLst/>
                <a:gdLst>
                  <a:gd name="connsiteX0" fmla="*/ 1685 w 45522"/>
                  <a:gd name="connsiteY0" fmla="*/ 107661 h 107190"/>
                  <a:gd name="connsiteX1" fmla="*/ 1685 w 45522"/>
                  <a:gd name="connsiteY1" fmla="*/ 471 h 107190"/>
                  <a:gd name="connsiteX2" fmla="*/ 21270 w 45522"/>
                  <a:gd name="connsiteY2" fmla="*/ 471 h 107190"/>
                  <a:gd name="connsiteX3" fmla="*/ 21270 w 45522"/>
                  <a:gd name="connsiteY3" fmla="*/ 94163 h 107190"/>
                  <a:gd name="connsiteX4" fmla="*/ 47207 w 45522"/>
                  <a:gd name="connsiteY4" fmla="*/ 94163 h 107190"/>
                  <a:gd name="connsiteX5" fmla="*/ 47207 w 45522"/>
                  <a:gd name="connsiteY5" fmla="*/ 107661 h 107190"/>
                  <a:gd name="connsiteX6" fmla="*/ 1685 w 45522"/>
                  <a:gd name="connsiteY6"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22" h="107190">
                    <a:moveTo>
                      <a:pt x="1685" y="107661"/>
                    </a:moveTo>
                    <a:lnTo>
                      <a:pt x="1685" y="471"/>
                    </a:lnTo>
                    <a:lnTo>
                      <a:pt x="21270" y="471"/>
                    </a:lnTo>
                    <a:lnTo>
                      <a:pt x="21270" y="94163"/>
                    </a:lnTo>
                    <a:lnTo>
                      <a:pt x="47207" y="94163"/>
                    </a:lnTo>
                    <a:lnTo>
                      <a:pt x="47207" y="107661"/>
                    </a:lnTo>
                    <a:lnTo>
                      <a:pt x="1685"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5" name="Freeform: Shape 404">
                <a:extLst>
                  <a:ext uri="{FF2B5EF4-FFF2-40B4-BE49-F238E27FC236}">
                    <a16:creationId xmlns:a16="http://schemas.microsoft.com/office/drawing/2014/main" id="{4B1D0AC0-94A4-65B9-7210-72902238E738}"/>
                  </a:ext>
                </a:extLst>
              </p:cNvPr>
              <p:cNvSpPr/>
              <p:nvPr/>
            </p:nvSpPr>
            <p:spPr>
              <a:xfrm>
                <a:off x="8863960" y="1340051"/>
                <a:ext cx="19320" cy="107190"/>
              </a:xfrm>
              <a:custGeom>
                <a:avLst/>
                <a:gdLst>
                  <a:gd name="connsiteX0" fmla="*/ 1696 w 19320"/>
                  <a:gd name="connsiteY0" fmla="*/ 471 h 107190"/>
                  <a:gd name="connsiteX1" fmla="*/ 21017 w 19320"/>
                  <a:gd name="connsiteY1" fmla="*/ 471 h 107190"/>
                  <a:gd name="connsiteX2" fmla="*/ 21017 w 19320"/>
                  <a:gd name="connsiteY2" fmla="*/ 107661 h 107190"/>
                  <a:gd name="connsiteX3" fmla="*/ 1696 w 19320"/>
                  <a:gd name="connsiteY3" fmla="*/ 107661 h 107190"/>
                </a:gdLst>
                <a:ahLst/>
                <a:cxnLst>
                  <a:cxn ang="0">
                    <a:pos x="connsiteX0" y="connsiteY0"/>
                  </a:cxn>
                  <a:cxn ang="0">
                    <a:pos x="connsiteX1" y="connsiteY1"/>
                  </a:cxn>
                  <a:cxn ang="0">
                    <a:pos x="connsiteX2" y="connsiteY2"/>
                  </a:cxn>
                  <a:cxn ang="0">
                    <a:pos x="connsiteX3" y="connsiteY3"/>
                  </a:cxn>
                </a:cxnLst>
                <a:rect l="l" t="t" r="r" b="b"/>
                <a:pathLst>
                  <a:path w="19320" h="107190">
                    <a:moveTo>
                      <a:pt x="1696" y="471"/>
                    </a:moveTo>
                    <a:lnTo>
                      <a:pt x="21017" y="471"/>
                    </a:lnTo>
                    <a:lnTo>
                      <a:pt x="21017" y="107661"/>
                    </a:lnTo>
                    <a:lnTo>
                      <a:pt x="1696"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6" name="Freeform: Shape 405">
                <a:extLst>
                  <a:ext uri="{FF2B5EF4-FFF2-40B4-BE49-F238E27FC236}">
                    <a16:creationId xmlns:a16="http://schemas.microsoft.com/office/drawing/2014/main" id="{A2818DF7-E20A-0B55-83E2-A6E6507E843F}"/>
                  </a:ext>
                </a:extLst>
              </p:cNvPr>
              <p:cNvSpPr/>
              <p:nvPr/>
            </p:nvSpPr>
            <p:spPr>
              <a:xfrm>
                <a:off x="8892677" y="1340051"/>
                <a:ext cx="53462" cy="107190"/>
              </a:xfrm>
              <a:custGeom>
                <a:avLst/>
                <a:gdLst>
                  <a:gd name="connsiteX0" fmla="*/ 18780 w 53462"/>
                  <a:gd name="connsiteY0" fmla="*/ 107661 h 107190"/>
                  <a:gd name="connsiteX1" fmla="*/ 18780 w 53462"/>
                  <a:gd name="connsiteY1" fmla="*/ 14895 h 107190"/>
                  <a:gd name="connsiteX2" fmla="*/ 1709 w 53462"/>
                  <a:gd name="connsiteY2" fmla="*/ 14895 h 107190"/>
                  <a:gd name="connsiteX3" fmla="*/ 1709 w 53462"/>
                  <a:gd name="connsiteY3" fmla="*/ 471 h 107190"/>
                  <a:gd name="connsiteX4" fmla="*/ 55171 w 53462"/>
                  <a:gd name="connsiteY4" fmla="*/ 471 h 107190"/>
                  <a:gd name="connsiteX5" fmla="*/ 55171 w 53462"/>
                  <a:gd name="connsiteY5" fmla="*/ 14895 h 107190"/>
                  <a:gd name="connsiteX6" fmla="*/ 38365 w 53462"/>
                  <a:gd name="connsiteY6" fmla="*/ 14895 h 107190"/>
                  <a:gd name="connsiteX7" fmla="*/ 38365 w 53462"/>
                  <a:gd name="connsiteY7" fmla="*/ 107661 h 107190"/>
                  <a:gd name="connsiteX8" fmla="*/ 18780 w 53462"/>
                  <a:gd name="connsiteY8"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780" y="107661"/>
                    </a:moveTo>
                    <a:lnTo>
                      <a:pt x="18780" y="14895"/>
                    </a:lnTo>
                    <a:lnTo>
                      <a:pt x="1709" y="14895"/>
                    </a:lnTo>
                    <a:lnTo>
                      <a:pt x="1709" y="471"/>
                    </a:lnTo>
                    <a:lnTo>
                      <a:pt x="55171" y="471"/>
                    </a:lnTo>
                    <a:lnTo>
                      <a:pt x="55171" y="14895"/>
                    </a:lnTo>
                    <a:lnTo>
                      <a:pt x="38365" y="14895"/>
                    </a:lnTo>
                    <a:lnTo>
                      <a:pt x="38365" y="107661"/>
                    </a:lnTo>
                    <a:lnTo>
                      <a:pt x="18780"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7" name="Freeform: Shape 406">
                <a:extLst>
                  <a:ext uri="{FF2B5EF4-FFF2-40B4-BE49-F238E27FC236}">
                    <a16:creationId xmlns:a16="http://schemas.microsoft.com/office/drawing/2014/main" id="{0ECE27F5-B6C7-8B08-CF6A-B97F2828489B}"/>
                  </a:ext>
                </a:extLst>
              </p:cNvPr>
              <p:cNvSpPr/>
              <p:nvPr/>
            </p:nvSpPr>
            <p:spPr>
              <a:xfrm>
                <a:off x="8948389" y="1340051"/>
                <a:ext cx="61799" cy="107190"/>
              </a:xfrm>
              <a:custGeom>
                <a:avLst/>
                <a:gdLst>
                  <a:gd name="connsiteX0" fmla="*/ 23428 w 61799"/>
                  <a:gd name="connsiteY0" fmla="*/ 107661 h 107190"/>
                  <a:gd name="connsiteX1" fmla="*/ 23428 w 61799"/>
                  <a:gd name="connsiteY1" fmla="*/ 66770 h 107190"/>
                  <a:gd name="connsiteX2" fmla="*/ 1725 w 61799"/>
                  <a:gd name="connsiteY2" fmla="*/ 471 h 107190"/>
                  <a:gd name="connsiteX3" fmla="*/ 19987 w 61799"/>
                  <a:gd name="connsiteY3" fmla="*/ 471 h 107190"/>
                  <a:gd name="connsiteX4" fmla="*/ 33221 w 61799"/>
                  <a:gd name="connsiteY4" fmla="*/ 42950 h 107190"/>
                  <a:gd name="connsiteX5" fmla="*/ 45660 w 61799"/>
                  <a:gd name="connsiteY5" fmla="*/ 471 h 107190"/>
                  <a:gd name="connsiteX6" fmla="*/ 63525 w 61799"/>
                  <a:gd name="connsiteY6" fmla="*/ 471 h 107190"/>
                  <a:gd name="connsiteX7" fmla="*/ 42087 w 61799"/>
                  <a:gd name="connsiteY7" fmla="*/ 66770 h 107190"/>
                  <a:gd name="connsiteX8" fmla="*/ 42087 w 61799"/>
                  <a:gd name="connsiteY8" fmla="*/ 107661 h 107190"/>
                  <a:gd name="connsiteX9" fmla="*/ 23428 w 61799"/>
                  <a:gd name="connsiteY9" fmla="*/ 107661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99" h="107190">
                    <a:moveTo>
                      <a:pt x="23428" y="107661"/>
                    </a:moveTo>
                    <a:lnTo>
                      <a:pt x="23428" y="66770"/>
                    </a:lnTo>
                    <a:lnTo>
                      <a:pt x="1725" y="471"/>
                    </a:lnTo>
                    <a:lnTo>
                      <a:pt x="19987" y="471"/>
                    </a:lnTo>
                    <a:lnTo>
                      <a:pt x="33221" y="42950"/>
                    </a:lnTo>
                    <a:lnTo>
                      <a:pt x="45660" y="471"/>
                    </a:lnTo>
                    <a:lnTo>
                      <a:pt x="63525" y="471"/>
                    </a:lnTo>
                    <a:lnTo>
                      <a:pt x="42087" y="66770"/>
                    </a:lnTo>
                    <a:lnTo>
                      <a:pt x="42087" y="107661"/>
                    </a:lnTo>
                    <a:lnTo>
                      <a:pt x="23428" y="107661"/>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8" name="Freeform: Shape 407">
                <a:extLst>
                  <a:ext uri="{FF2B5EF4-FFF2-40B4-BE49-F238E27FC236}">
                    <a16:creationId xmlns:a16="http://schemas.microsoft.com/office/drawing/2014/main" id="{A0F2FA11-3923-C738-B069-9E86E3EEF07F}"/>
                  </a:ext>
                </a:extLst>
              </p:cNvPr>
              <p:cNvSpPr/>
              <p:nvPr/>
            </p:nvSpPr>
            <p:spPr>
              <a:xfrm>
                <a:off x="8592679" y="1515227"/>
                <a:ext cx="45257" cy="107190"/>
              </a:xfrm>
              <a:custGeom>
                <a:avLst/>
                <a:gdLst>
                  <a:gd name="connsiteX0" fmla="*/ 1625 w 45257"/>
                  <a:gd name="connsiteY0" fmla="*/ 107709 h 107190"/>
                  <a:gd name="connsiteX1" fmla="*/ 1625 w 45257"/>
                  <a:gd name="connsiteY1" fmla="*/ 519 h 107190"/>
                  <a:gd name="connsiteX2" fmla="*/ 46618 w 45257"/>
                  <a:gd name="connsiteY2" fmla="*/ 519 h 107190"/>
                  <a:gd name="connsiteX3" fmla="*/ 46618 w 45257"/>
                  <a:gd name="connsiteY3" fmla="*/ 14282 h 107190"/>
                  <a:gd name="connsiteX4" fmla="*/ 21210 w 45257"/>
                  <a:gd name="connsiteY4" fmla="*/ 14282 h 107190"/>
                  <a:gd name="connsiteX5" fmla="*/ 21210 w 45257"/>
                  <a:gd name="connsiteY5" fmla="*/ 45115 h 107190"/>
                  <a:gd name="connsiteX6" fmla="*/ 41193 w 45257"/>
                  <a:gd name="connsiteY6" fmla="*/ 45115 h 107190"/>
                  <a:gd name="connsiteX7" fmla="*/ 41193 w 45257"/>
                  <a:gd name="connsiteY7" fmla="*/ 58746 h 107190"/>
                  <a:gd name="connsiteX8" fmla="*/ 21210 w 45257"/>
                  <a:gd name="connsiteY8" fmla="*/ 58746 h 107190"/>
                  <a:gd name="connsiteX9" fmla="*/ 21210 w 45257"/>
                  <a:gd name="connsiteY9" fmla="*/ 94211 h 107190"/>
                  <a:gd name="connsiteX10" fmla="*/ 46883 w 45257"/>
                  <a:gd name="connsiteY10" fmla="*/ 94211 h 107190"/>
                  <a:gd name="connsiteX11" fmla="*/ 46883 w 45257"/>
                  <a:gd name="connsiteY11" fmla="*/ 107709 h 107190"/>
                  <a:gd name="connsiteX12" fmla="*/ 1625 w 45257"/>
                  <a:gd name="connsiteY12"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1625" y="107709"/>
                    </a:moveTo>
                    <a:lnTo>
                      <a:pt x="1625" y="519"/>
                    </a:lnTo>
                    <a:lnTo>
                      <a:pt x="46618" y="519"/>
                    </a:lnTo>
                    <a:lnTo>
                      <a:pt x="46618" y="14282"/>
                    </a:lnTo>
                    <a:lnTo>
                      <a:pt x="21210" y="14282"/>
                    </a:lnTo>
                    <a:lnTo>
                      <a:pt x="21210" y="45115"/>
                    </a:lnTo>
                    <a:lnTo>
                      <a:pt x="41193" y="45115"/>
                    </a:lnTo>
                    <a:lnTo>
                      <a:pt x="41193" y="58746"/>
                    </a:lnTo>
                    <a:lnTo>
                      <a:pt x="21210" y="58746"/>
                    </a:lnTo>
                    <a:lnTo>
                      <a:pt x="21210" y="94211"/>
                    </a:lnTo>
                    <a:lnTo>
                      <a:pt x="46883" y="94211"/>
                    </a:lnTo>
                    <a:lnTo>
                      <a:pt x="46883" y="107709"/>
                    </a:lnTo>
                    <a:lnTo>
                      <a:pt x="1625"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09" name="Freeform: Shape 408">
                <a:extLst>
                  <a:ext uri="{FF2B5EF4-FFF2-40B4-BE49-F238E27FC236}">
                    <a16:creationId xmlns:a16="http://schemas.microsoft.com/office/drawing/2014/main" id="{42CD19A1-3530-5AAD-BE28-B07987280878}"/>
                  </a:ext>
                </a:extLst>
              </p:cNvPr>
              <p:cNvSpPr/>
              <p:nvPr/>
            </p:nvSpPr>
            <p:spPr>
              <a:xfrm>
                <a:off x="8648521" y="1515227"/>
                <a:ext cx="59285" cy="107190"/>
              </a:xfrm>
              <a:custGeom>
                <a:avLst/>
                <a:gdLst>
                  <a:gd name="connsiteX0" fmla="*/ 1642 w 59285"/>
                  <a:gd name="connsiteY0" fmla="*/ 107709 h 107190"/>
                  <a:gd name="connsiteX1" fmla="*/ 1642 w 59285"/>
                  <a:gd name="connsiteY1" fmla="*/ 519 h 107190"/>
                  <a:gd name="connsiteX2" fmla="*/ 26918 w 59285"/>
                  <a:gd name="connsiteY2" fmla="*/ 519 h 107190"/>
                  <a:gd name="connsiteX3" fmla="*/ 47297 w 59285"/>
                  <a:gd name="connsiteY3" fmla="*/ 4092 h 107190"/>
                  <a:gd name="connsiteX4" fmla="*/ 57752 w 59285"/>
                  <a:gd name="connsiteY4" fmla="*/ 15076 h 107190"/>
                  <a:gd name="connsiteX5" fmla="*/ 60928 w 59285"/>
                  <a:gd name="connsiteY5" fmla="*/ 33867 h 107190"/>
                  <a:gd name="connsiteX6" fmla="*/ 60928 w 59285"/>
                  <a:gd name="connsiteY6" fmla="*/ 73038 h 107190"/>
                  <a:gd name="connsiteX7" fmla="*/ 57752 w 59285"/>
                  <a:gd name="connsiteY7" fmla="*/ 92491 h 107190"/>
                  <a:gd name="connsiteX8" fmla="*/ 47430 w 59285"/>
                  <a:gd name="connsiteY8" fmla="*/ 104004 h 107190"/>
                  <a:gd name="connsiteX9" fmla="*/ 27712 w 59285"/>
                  <a:gd name="connsiteY9" fmla="*/ 107709 h 107190"/>
                  <a:gd name="connsiteX10" fmla="*/ 1642 w 59285"/>
                  <a:gd name="connsiteY10" fmla="*/ 107709 h 107190"/>
                  <a:gd name="connsiteX11" fmla="*/ 21228 w 59285"/>
                  <a:gd name="connsiteY11" fmla="*/ 94079 h 107190"/>
                  <a:gd name="connsiteX12" fmla="*/ 27183 w 59285"/>
                  <a:gd name="connsiteY12" fmla="*/ 94079 h 107190"/>
                  <a:gd name="connsiteX13" fmla="*/ 36843 w 59285"/>
                  <a:gd name="connsiteY13" fmla="*/ 91697 h 107190"/>
                  <a:gd name="connsiteX14" fmla="*/ 40416 w 59285"/>
                  <a:gd name="connsiteY14" fmla="*/ 84816 h 107190"/>
                  <a:gd name="connsiteX15" fmla="*/ 41078 w 59285"/>
                  <a:gd name="connsiteY15" fmla="*/ 73567 h 107190"/>
                  <a:gd name="connsiteX16" fmla="*/ 41078 w 59285"/>
                  <a:gd name="connsiteY16" fmla="*/ 32544 h 107190"/>
                  <a:gd name="connsiteX17" fmla="*/ 40151 w 59285"/>
                  <a:gd name="connsiteY17" fmla="*/ 22089 h 107190"/>
                  <a:gd name="connsiteX18" fmla="*/ 36314 w 59285"/>
                  <a:gd name="connsiteY18" fmla="*/ 16267 h 107190"/>
                  <a:gd name="connsiteX19" fmla="*/ 26918 w 59285"/>
                  <a:gd name="connsiteY19" fmla="*/ 14414 h 107190"/>
                  <a:gd name="connsiteX20" fmla="*/ 21228 w 59285"/>
                  <a:gd name="connsiteY20" fmla="*/ 14414 h 107190"/>
                  <a:gd name="connsiteX21" fmla="*/ 21228 w 59285"/>
                  <a:gd name="connsiteY21" fmla="*/ 9407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1642" y="107709"/>
                    </a:moveTo>
                    <a:lnTo>
                      <a:pt x="1642" y="519"/>
                    </a:lnTo>
                    <a:lnTo>
                      <a:pt x="26918" y="519"/>
                    </a:lnTo>
                    <a:cubicBezTo>
                      <a:pt x="35652" y="519"/>
                      <a:pt x="42401" y="1710"/>
                      <a:pt x="47297" y="4092"/>
                    </a:cubicBezTo>
                    <a:cubicBezTo>
                      <a:pt x="52194" y="6474"/>
                      <a:pt x="55767" y="10179"/>
                      <a:pt x="57752" y="15076"/>
                    </a:cubicBezTo>
                    <a:cubicBezTo>
                      <a:pt x="59869" y="19972"/>
                      <a:pt x="60928" y="26324"/>
                      <a:pt x="60928" y="33867"/>
                    </a:cubicBezTo>
                    <a:lnTo>
                      <a:pt x="60928" y="73038"/>
                    </a:lnTo>
                    <a:cubicBezTo>
                      <a:pt x="60928" y="80846"/>
                      <a:pt x="59869" y="87330"/>
                      <a:pt x="57752" y="92491"/>
                    </a:cubicBezTo>
                    <a:cubicBezTo>
                      <a:pt x="55767" y="97652"/>
                      <a:pt x="52326" y="101490"/>
                      <a:pt x="47430" y="104004"/>
                    </a:cubicBezTo>
                    <a:cubicBezTo>
                      <a:pt x="42666" y="106518"/>
                      <a:pt x="36049" y="107709"/>
                      <a:pt x="27712" y="107709"/>
                    </a:cubicBezTo>
                    <a:lnTo>
                      <a:pt x="1642" y="107709"/>
                    </a:lnTo>
                    <a:close/>
                    <a:moveTo>
                      <a:pt x="21228" y="94079"/>
                    </a:moveTo>
                    <a:lnTo>
                      <a:pt x="27183" y="94079"/>
                    </a:lnTo>
                    <a:cubicBezTo>
                      <a:pt x="31682" y="94079"/>
                      <a:pt x="34858" y="93285"/>
                      <a:pt x="36843" y="91697"/>
                    </a:cubicBezTo>
                    <a:cubicBezTo>
                      <a:pt x="38828" y="90109"/>
                      <a:pt x="40019" y="87859"/>
                      <a:pt x="40416" y="84816"/>
                    </a:cubicBezTo>
                    <a:cubicBezTo>
                      <a:pt x="40813" y="81772"/>
                      <a:pt x="41078" y="77934"/>
                      <a:pt x="41078" y="73567"/>
                    </a:cubicBezTo>
                    <a:lnTo>
                      <a:pt x="41078" y="32544"/>
                    </a:lnTo>
                    <a:cubicBezTo>
                      <a:pt x="41078" y="28177"/>
                      <a:pt x="40813" y="24736"/>
                      <a:pt x="40151" y="22089"/>
                    </a:cubicBezTo>
                    <a:cubicBezTo>
                      <a:pt x="39490" y="19443"/>
                      <a:pt x="38299" y="17458"/>
                      <a:pt x="36314" y="16267"/>
                    </a:cubicBezTo>
                    <a:cubicBezTo>
                      <a:pt x="34329" y="15076"/>
                      <a:pt x="31285" y="14414"/>
                      <a:pt x="26918" y="14414"/>
                    </a:cubicBezTo>
                    <a:lnTo>
                      <a:pt x="21228" y="14414"/>
                    </a:lnTo>
                    <a:lnTo>
                      <a:pt x="21228" y="9407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0" name="Freeform: Shape 409">
                <a:extLst>
                  <a:ext uri="{FF2B5EF4-FFF2-40B4-BE49-F238E27FC236}">
                    <a16:creationId xmlns:a16="http://schemas.microsoft.com/office/drawing/2014/main" id="{4253E1CE-8E77-76DD-5A61-BD9DE2D92F2F}"/>
                  </a:ext>
                </a:extLst>
              </p:cNvPr>
              <p:cNvSpPr/>
              <p:nvPr/>
            </p:nvSpPr>
            <p:spPr>
              <a:xfrm>
                <a:off x="8720645" y="1515227"/>
                <a:ext cx="60343" cy="108646"/>
              </a:xfrm>
              <a:custGeom>
                <a:avLst/>
                <a:gdLst>
                  <a:gd name="connsiteX0" fmla="*/ 31834 w 60343"/>
                  <a:gd name="connsiteY0" fmla="*/ 109165 h 108646"/>
                  <a:gd name="connsiteX1" fmla="*/ 13308 w 60343"/>
                  <a:gd name="connsiteY1" fmla="*/ 104798 h 108646"/>
                  <a:gd name="connsiteX2" fmla="*/ 4177 w 60343"/>
                  <a:gd name="connsiteY2" fmla="*/ 92359 h 108646"/>
                  <a:gd name="connsiteX3" fmla="*/ 1662 w 60343"/>
                  <a:gd name="connsiteY3" fmla="*/ 73038 h 108646"/>
                  <a:gd name="connsiteX4" fmla="*/ 1662 w 60343"/>
                  <a:gd name="connsiteY4" fmla="*/ 519 h 108646"/>
                  <a:gd name="connsiteX5" fmla="*/ 20718 w 60343"/>
                  <a:gd name="connsiteY5" fmla="*/ 519 h 108646"/>
                  <a:gd name="connsiteX6" fmla="*/ 20718 w 60343"/>
                  <a:gd name="connsiteY6" fmla="*/ 75288 h 108646"/>
                  <a:gd name="connsiteX7" fmla="*/ 21380 w 60343"/>
                  <a:gd name="connsiteY7" fmla="*/ 84816 h 108646"/>
                  <a:gd name="connsiteX8" fmla="*/ 24424 w 60343"/>
                  <a:gd name="connsiteY8" fmla="*/ 91962 h 108646"/>
                  <a:gd name="connsiteX9" fmla="*/ 31834 w 60343"/>
                  <a:gd name="connsiteY9" fmla="*/ 94609 h 108646"/>
                  <a:gd name="connsiteX10" fmla="*/ 39245 w 60343"/>
                  <a:gd name="connsiteY10" fmla="*/ 91962 h 108646"/>
                  <a:gd name="connsiteX11" fmla="*/ 42289 w 60343"/>
                  <a:gd name="connsiteY11" fmla="*/ 84816 h 108646"/>
                  <a:gd name="connsiteX12" fmla="*/ 43083 w 60343"/>
                  <a:gd name="connsiteY12" fmla="*/ 75288 h 108646"/>
                  <a:gd name="connsiteX13" fmla="*/ 43083 w 60343"/>
                  <a:gd name="connsiteY13" fmla="*/ 519 h 108646"/>
                  <a:gd name="connsiteX14" fmla="*/ 62006 w 60343"/>
                  <a:gd name="connsiteY14" fmla="*/ 519 h 108646"/>
                  <a:gd name="connsiteX15" fmla="*/ 62006 w 60343"/>
                  <a:gd name="connsiteY15" fmla="*/ 73038 h 108646"/>
                  <a:gd name="connsiteX16" fmla="*/ 59492 w 60343"/>
                  <a:gd name="connsiteY16" fmla="*/ 92359 h 108646"/>
                  <a:gd name="connsiteX17" fmla="*/ 50361 w 60343"/>
                  <a:gd name="connsiteY17" fmla="*/ 104798 h 108646"/>
                  <a:gd name="connsiteX18" fmla="*/ 31834 w 60343"/>
                  <a:gd name="connsiteY18" fmla="*/ 109165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1834" y="109165"/>
                    </a:moveTo>
                    <a:cubicBezTo>
                      <a:pt x="23894" y="109165"/>
                      <a:pt x="17675" y="107710"/>
                      <a:pt x="13308" y="104798"/>
                    </a:cubicBezTo>
                    <a:cubicBezTo>
                      <a:pt x="8941" y="101887"/>
                      <a:pt x="5897" y="97785"/>
                      <a:pt x="4177" y="92359"/>
                    </a:cubicBezTo>
                    <a:cubicBezTo>
                      <a:pt x="2456" y="86933"/>
                      <a:pt x="1662" y="80581"/>
                      <a:pt x="1662" y="73038"/>
                    </a:cubicBezTo>
                    <a:lnTo>
                      <a:pt x="1662" y="519"/>
                    </a:lnTo>
                    <a:lnTo>
                      <a:pt x="20718" y="519"/>
                    </a:lnTo>
                    <a:lnTo>
                      <a:pt x="20718" y="75288"/>
                    </a:lnTo>
                    <a:cubicBezTo>
                      <a:pt x="20718" y="78596"/>
                      <a:pt x="20983" y="81772"/>
                      <a:pt x="21380" y="84816"/>
                    </a:cubicBezTo>
                    <a:cubicBezTo>
                      <a:pt x="21777" y="87727"/>
                      <a:pt x="22836" y="90109"/>
                      <a:pt x="24424" y="91962"/>
                    </a:cubicBezTo>
                    <a:cubicBezTo>
                      <a:pt x="26144" y="93682"/>
                      <a:pt x="28526" y="94609"/>
                      <a:pt x="31834" y="94609"/>
                    </a:cubicBezTo>
                    <a:cubicBezTo>
                      <a:pt x="35275" y="94609"/>
                      <a:pt x="37789" y="93682"/>
                      <a:pt x="39245" y="91962"/>
                    </a:cubicBezTo>
                    <a:cubicBezTo>
                      <a:pt x="40833" y="90109"/>
                      <a:pt x="41892" y="87727"/>
                      <a:pt x="42289" y="84816"/>
                    </a:cubicBezTo>
                    <a:cubicBezTo>
                      <a:pt x="42818" y="81772"/>
                      <a:pt x="43083" y="78596"/>
                      <a:pt x="43083" y="75288"/>
                    </a:cubicBezTo>
                    <a:lnTo>
                      <a:pt x="43083" y="519"/>
                    </a:lnTo>
                    <a:lnTo>
                      <a:pt x="62006" y="519"/>
                    </a:lnTo>
                    <a:lnTo>
                      <a:pt x="62006" y="73038"/>
                    </a:lnTo>
                    <a:cubicBezTo>
                      <a:pt x="62006" y="80581"/>
                      <a:pt x="61212" y="86933"/>
                      <a:pt x="59492" y="92359"/>
                    </a:cubicBezTo>
                    <a:cubicBezTo>
                      <a:pt x="57772" y="97785"/>
                      <a:pt x="54728" y="101887"/>
                      <a:pt x="50361" y="104798"/>
                    </a:cubicBezTo>
                    <a:cubicBezTo>
                      <a:pt x="45994" y="107710"/>
                      <a:pt x="39907" y="109165"/>
                      <a:pt x="31834" y="109165"/>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1" name="Freeform: Shape 410">
                <a:extLst>
                  <a:ext uri="{FF2B5EF4-FFF2-40B4-BE49-F238E27FC236}">
                    <a16:creationId xmlns:a16="http://schemas.microsoft.com/office/drawing/2014/main" id="{E2A53227-9DDF-B993-B970-AB9D6FC82E58}"/>
                  </a:ext>
                </a:extLst>
              </p:cNvPr>
              <p:cNvSpPr/>
              <p:nvPr/>
            </p:nvSpPr>
            <p:spPr>
              <a:xfrm>
                <a:off x="8793958" y="1514036"/>
                <a:ext cx="59417" cy="109837"/>
              </a:xfrm>
              <a:custGeom>
                <a:avLst/>
                <a:gdLst>
                  <a:gd name="connsiteX0" fmla="*/ 32119 w 59417"/>
                  <a:gd name="connsiteY0" fmla="*/ 110356 h 109837"/>
                  <a:gd name="connsiteX1" fmla="*/ 13592 w 59417"/>
                  <a:gd name="connsiteY1" fmla="*/ 105725 h 109837"/>
                  <a:gd name="connsiteX2" fmla="*/ 4329 w 59417"/>
                  <a:gd name="connsiteY2" fmla="*/ 93153 h 109837"/>
                  <a:gd name="connsiteX3" fmla="*/ 1682 w 59417"/>
                  <a:gd name="connsiteY3" fmla="*/ 74626 h 109837"/>
                  <a:gd name="connsiteX4" fmla="*/ 1682 w 59417"/>
                  <a:gd name="connsiteY4" fmla="*/ 36381 h 109837"/>
                  <a:gd name="connsiteX5" fmla="*/ 4329 w 59417"/>
                  <a:gd name="connsiteY5" fmla="*/ 17325 h 109837"/>
                  <a:gd name="connsiteX6" fmla="*/ 13592 w 59417"/>
                  <a:gd name="connsiteY6" fmla="*/ 4886 h 109837"/>
                  <a:gd name="connsiteX7" fmla="*/ 32119 w 59417"/>
                  <a:gd name="connsiteY7" fmla="*/ 519 h 109837"/>
                  <a:gd name="connsiteX8" fmla="*/ 49455 w 59417"/>
                  <a:gd name="connsiteY8" fmla="*/ 4357 h 109837"/>
                  <a:gd name="connsiteX9" fmla="*/ 58453 w 59417"/>
                  <a:gd name="connsiteY9" fmla="*/ 15076 h 109837"/>
                  <a:gd name="connsiteX10" fmla="*/ 61100 w 59417"/>
                  <a:gd name="connsiteY10" fmla="*/ 31353 h 109837"/>
                  <a:gd name="connsiteX11" fmla="*/ 61100 w 59417"/>
                  <a:gd name="connsiteY11" fmla="*/ 40352 h 109837"/>
                  <a:gd name="connsiteX12" fmla="*/ 42309 w 59417"/>
                  <a:gd name="connsiteY12" fmla="*/ 40352 h 109837"/>
                  <a:gd name="connsiteX13" fmla="*/ 42309 w 59417"/>
                  <a:gd name="connsiteY13" fmla="*/ 31088 h 109837"/>
                  <a:gd name="connsiteX14" fmla="*/ 41779 w 59417"/>
                  <a:gd name="connsiteY14" fmla="*/ 22883 h 109837"/>
                  <a:gd name="connsiteX15" fmla="*/ 39265 w 59417"/>
                  <a:gd name="connsiteY15" fmla="*/ 17061 h 109837"/>
                  <a:gd name="connsiteX16" fmla="*/ 32251 w 59417"/>
                  <a:gd name="connsiteY16" fmla="*/ 14811 h 109837"/>
                  <a:gd name="connsiteX17" fmla="*/ 24841 w 59417"/>
                  <a:gd name="connsiteY17" fmla="*/ 17193 h 109837"/>
                  <a:gd name="connsiteX18" fmla="*/ 21929 w 59417"/>
                  <a:gd name="connsiteY18" fmla="*/ 23413 h 109837"/>
                  <a:gd name="connsiteX19" fmla="*/ 21268 w 59417"/>
                  <a:gd name="connsiteY19" fmla="*/ 32147 h 109837"/>
                  <a:gd name="connsiteX20" fmla="*/ 21268 w 59417"/>
                  <a:gd name="connsiteY20" fmla="*/ 78728 h 109837"/>
                  <a:gd name="connsiteX21" fmla="*/ 22194 w 59417"/>
                  <a:gd name="connsiteY21" fmla="*/ 88389 h 109837"/>
                  <a:gd name="connsiteX22" fmla="*/ 25502 w 59417"/>
                  <a:gd name="connsiteY22" fmla="*/ 94079 h 109837"/>
                  <a:gd name="connsiteX23" fmla="*/ 32251 w 59417"/>
                  <a:gd name="connsiteY23" fmla="*/ 95932 h 109837"/>
                  <a:gd name="connsiteX24" fmla="*/ 39133 w 59417"/>
                  <a:gd name="connsiteY24" fmla="*/ 93682 h 109837"/>
                  <a:gd name="connsiteX25" fmla="*/ 41779 w 59417"/>
                  <a:gd name="connsiteY25" fmla="*/ 87462 h 109837"/>
                  <a:gd name="connsiteX26" fmla="*/ 42309 w 59417"/>
                  <a:gd name="connsiteY26" fmla="*/ 78861 h 109837"/>
                  <a:gd name="connsiteX27" fmla="*/ 42309 w 59417"/>
                  <a:gd name="connsiteY27" fmla="*/ 69200 h 109837"/>
                  <a:gd name="connsiteX28" fmla="*/ 61100 w 59417"/>
                  <a:gd name="connsiteY28" fmla="*/ 69200 h 109837"/>
                  <a:gd name="connsiteX29" fmla="*/ 61100 w 59417"/>
                  <a:gd name="connsiteY29" fmla="*/ 77802 h 109837"/>
                  <a:gd name="connsiteX30" fmla="*/ 58586 w 59417"/>
                  <a:gd name="connsiteY30" fmla="*/ 94741 h 109837"/>
                  <a:gd name="connsiteX31" fmla="*/ 49719 w 59417"/>
                  <a:gd name="connsiteY31" fmla="*/ 106254 h 109837"/>
                  <a:gd name="connsiteX32" fmla="*/ 32119 w 59417"/>
                  <a:gd name="connsiteY32" fmla="*/ 110356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2119" y="110356"/>
                    </a:moveTo>
                    <a:cubicBezTo>
                      <a:pt x="24311" y="110356"/>
                      <a:pt x="18092" y="108768"/>
                      <a:pt x="13592" y="105725"/>
                    </a:cubicBezTo>
                    <a:cubicBezTo>
                      <a:pt x="9225" y="102681"/>
                      <a:pt x="6049" y="98446"/>
                      <a:pt x="4329" y="93153"/>
                    </a:cubicBezTo>
                    <a:cubicBezTo>
                      <a:pt x="2609" y="87727"/>
                      <a:pt x="1682" y="81640"/>
                      <a:pt x="1682" y="74626"/>
                    </a:cubicBezTo>
                    <a:lnTo>
                      <a:pt x="1682" y="36381"/>
                    </a:lnTo>
                    <a:cubicBezTo>
                      <a:pt x="1682" y="29103"/>
                      <a:pt x="2609" y="22751"/>
                      <a:pt x="4329" y="17325"/>
                    </a:cubicBezTo>
                    <a:cubicBezTo>
                      <a:pt x="6049" y="11900"/>
                      <a:pt x="9225" y="7797"/>
                      <a:pt x="13592" y="4886"/>
                    </a:cubicBezTo>
                    <a:cubicBezTo>
                      <a:pt x="18092" y="1975"/>
                      <a:pt x="24311" y="519"/>
                      <a:pt x="32119" y="519"/>
                    </a:cubicBezTo>
                    <a:cubicBezTo>
                      <a:pt x="39530" y="519"/>
                      <a:pt x="45352" y="1842"/>
                      <a:pt x="49455" y="4357"/>
                    </a:cubicBezTo>
                    <a:cubicBezTo>
                      <a:pt x="53689" y="6871"/>
                      <a:pt x="56733" y="10444"/>
                      <a:pt x="58453" y="15076"/>
                    </a:cubicBezTo>
                    <a:cubicBezTo>
                      <a:pt x="60174" y="19707"/>
                      <a:pt x="61100" y="25133"/>
                      <a:pt x="61100" y="31353"/>
                    </a:cubicBezTo>
                    <a:lnTo>
                      <a:pt x="61100" y="40352"/>
                    </a:lnTo>
                    <a:lnTo>
                      <a:pt x="42309" y="40352"/>
                    </a:lnTo>
                    <a:lnTo>
                      <a:pt x="42309" y="31088"/>
                    </a:lnTo>
                    <a:cubicBezTo>
                      <a:pt x="42309" y="28044"/>
                      <a:pt x="42176" y="25398"/>
                      <a:pt x="41779" y="22883"/>
                    </a:cubicBezTo>
                    <a:cubicBezTo>
                      <a:pt x="41515" y="20369"/>
                      <a:pt x="40721" y="18516"/>
                      <a:pt x="39265" y="17061"/>
                    </a:cubicBezTo>
                    <a:cubicBezTo>
                      <a:pt x="37942" y="15605"/>
                      <a:pt x="35560" y="14811"/>
                      <a:pt x="32251" y="14811"/>
                    </a:cubicBezTo>
                    <a:cubicBezTo>
                      <a:pt x="28943" y="14811"/>
                      <a:pt x="26429" y="15605"/>
                      <a:pt x="24841" y="17193"/>
                    </a:cubicBezTo>
                    <a:cubicBezTo>
                      <a:pt x="23385" y="18649"/>
                      <a:pt x="22326" y="20766"/>
                      <a:pt x="21929" y="23413"/>
                    </a:cubicBezTo>
                    <a:cubicBezTo>
                      <a:pt x="21532" y="25927"/>
                      <a:pt x="21268" y="28838"/>
                      <a:pt x="21268" y="32147"/>
                    </a:cubicBezTo>
                    <a:lnTo>
                      <a:pt x="21268" y="78728"/>
                    </a:lnTo>
                    <a:cubicBezTo>
                      <a:pt x="21268" y="82566"/>
                      <a:pt x="21532" y="85874"/>
                      <a:pt x="22194" y="88389"/>
                    </a:cubicBezTo>
                    <a:cubicBezTo>
                      <a:pt x="22856" y="90903"/>
                      <a:pt x="23914" y="92756"/>
                      <a:pt x="25502" y="94079"/>
                    </a:cubicBezTo>
                    <a:cubicBezTo>
                      <a:pt x="27223" y="95270"/>
                      <a:pt x="29472" y="95932"/>
                      <a:pt x="32251" y="95932"/>
                    </a:cubicBezTo>
                    <a:cubicBezTo>
                      <a:pt x="35560" y="95932"/>
                      <a:pt x="37809" y="95138"/>
                      <a:pt x="39133" y="93682"/>
                    </a:cubicBezTo>
                    <a:cubicBezTo>
                      <a:pt x="40588" y="92094"/>
                      <a:pt x="41382" y="89977"/>
                      <a:pt x="41779" y="87462"/>
                    </a:cubicBezTo>
                    <a:cubicBezTo>
                      <a:pt x="42176" y="84948"/>
                      <a:pt x="42309" y="82037"/>
                      <a:pt x="42309" y="78861"/>
                    </a:cubicBezTo>
                    <a:lnTo>
                      <a:pt x="42309" y="69200"/>
                    </a:lnTo>
                    <a:lnTo>
                      <a:pt x="61100" y="69200"/>
                    </a:lnTo>
                    <a:lnTo>
                      <a:pt x="61100" y="77802"/>
                    </a:lnTo>
                    <a:cubicBezTo>
                      <a:pt x="61100" y="84154"/>
                      <a:pt x="60306" y="89844"/>
                      <a:pt x="58586" y="94741"/>
                    </a:cubicBezTo>
                    <a:cubicBezTo>
                      <a:pt x="56865" y="99637"/>
                      <a:pt x="53954" y="103475"/>
                      <a:pt x="49719" y="106254"/>
                    </a:cubicBezTo>
                    <a:cubicBezTo>
                      <a:pt x="45617" y="109033"/>
                      <a:pt x="39662" y="110356"/>
                      <a:pt x="32119" y="110356"/>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2" name="Freeform: Shape 411">
                <a:extLst>
                  <a:ext uri="{FF2B5EF4-FFF2-40B4-BE49-F238E27FC236}">
                    <a16:creationId xmlns:a16="http://schemas.microsoft.com/office/drawing/2014/main" id="{80C5F0B4-0BB4-2DED-E1E4-A69D77D4B0EF}"/>
                  </a:ext>
                </a:extLst>
              </p:cNvPr>
              <p:cNvSpPr/>
              <p:nvPr/>
            </p:nvSpPr>
            <p:spPr>
              <a:xfrm>
                <a:off x="8860784" y="1515227"/>
                <a:ext cx="63784" cy="107190"/>
              </a:xfrm>
              <a:custGeom>
                <a:avLst/>
                <a:gdLst>
                  <a:gd name="connsiteX0" fmla="*/ 1701 w 63784"/>
                  <a:gd name="connsiteY0" fmla="*/ 107709 h 107190"/>
                  <a:gd name="connsiteX1" fmla="*/ 23139 w 63784"/>
                  <a:gd name="connsiteY1" fmla="*/ 519 h 107190"/>
                  <a:gd name="connsiteX2" fmla="*/ 44048 w 63784"/>
                  <a:gd name="connsiteY2" fmla="*/ 519 h 107190"/>
                  <a:gd name="connsiteX3" fmla="*/ 65486 w 63784"/>
                  <a:gd name="connsiteY3" fmla="*/ 107709 h 107190"/>
                  <a:gd name="connsiteX4" fmla="*/ 47356 w 63784"/>
                  <a:gd name="connsiteY4" fmla="*/ 107709 h 107190"/>
                  <a:gd name="connsiteX5" fmla="*/ 43122 w 63784"/>
                  <a:gd name="connsiteY5" fmla="*/ 82963 h 107190"/>
                  <a:gd name="connsiteX6" fmla="*/ 24463 w 63784"/>
                  <a:gd name="connsiteY6" fmla="*/ 82963 h 107190"/>
                  <a:gd name="connsiteX7" fmla="*/ 20096 w 63784"/>
                  <a:gd name="connsiteY7" fmla="*/ 107709 h 107190"/>
                  <a:gd name="connsiteX8" fmla="*/ 1701 w 63784"/>
                  <a:gd name="connsiteY8" fmla="*/ 107709 h 107190"/>
                  <a:gd name="connsiteX9" fmla="*/ 26448 w 63784"/>
                  <a:gd name="connsiteY9" fmla="*/ 70524 h 107190"/>
                  <a:gd name="connsiteX10" fmla="*/ 41004 w 63784"/>
                  <a:gd name="connsiteY10" fmla="*/ 70524 h 107190"/>
                  <a:gd name="connsiteX11" fmla="*/ 33726 w 63784"/>
                  <a:gd name="connsiteY11" fmla="*/ 25530 h 107190"/>
                  <a:gd name="connsiteX12" fmla="*/ 26448 w 63784"/>
                  <a:gd name="connsiteY12" fmla="*/ 7052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1701" y="107709"/>
                    </a:moveTo>
                    <a:lnTo>
                      <a:pt x="23139" y="519"/>
                    </a:lnTo>
                    <a:lnTo>
                      <a:pt x="44048" y="519"/>
                    </a:lnTo>
                    <a:lnTo>
                      <a:pt x="65486" y="107709"/>
                    </a:lnTo>
                    <a:lnTo>
                      <a:pt x="47356" y="107709"/>
                    </a:lnTo>
                    <a:lnTo>
                      <a:pt x="43122" y="82963"/>
                    </a:lnTo>
                    <a:lnTo>
                      <a:pt x="24463" y="82963"/>
                    </a:lnTo>
                    <a:lnTo>
                      <a:pt x="20096" y="107709"/>
                    </a:lnTo>
                    <a:lnTo>
                      <a:pt x="1701" y="107709"/>
                    </a:lnTo>
                    <a:close/>
                    <a:moveTo>
                      <a:pt x="26448" y="70524"/>
                    </a:moveTo>
                    <a:lnTo>
                      <a:pt x="41004" y="70524"/>
                    </a:lnTo>
                    <a:lnTo>
                      <a:pt x="33726" y="25530"/>
                    </a:lnTo>
                    <a:lnTo>
                      <a:pt x="26448" y="7052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3" name="Freeform: Shape 412">
                <a:extLst>
                  <a:ext uri="{FF2B5EF4-FFF2-40B4-BE49-F238E27FC236}">
                    <a16:creationId xmlns:a16="http://schemas.microsoft.com/office/drawing/2014/main" id="{49899E20-15CF-DB05-6AE5-BB080A4C54FA}"/>
                  </a:ext>
                </a:extLst>
              </p:cNvPr>
              <p:cNvSpPr/>
              <p:nvPr/>
            </p:nvSpPr>
            <p:spPr>
              <a:xfrm>
                <a:off x="8922717" y="1515227"/>
                <a:ext cx="53462" cy="107190"/>
              </a:xfrm>
              <a:custGeom>
                <a:avLst/>
                <a:gdLst>
                  <a:gd name="connsiteX0" fmla="*/ 18788 w 53462"/>
                  <a:gd name="connsiteY0" fmla="*/ 107709 h 107190"/>
                  <a:gd name="connsiteX1" fmla="*/ 18788 w 53462"/>
                  <a:gd name="connsiteY1" fmla="*/ 14943 h 107190"/>
                  <a:gd name="connsiteX2" fmla="*/ 1717 w 53462"/>
                  <a:gd name="connsiteY2" fmla="*/ 14943 h 107190"/>
                  <a:gd name="connsiteX3" fmla="*/ 1717 w 53462"/>
                  <a:gd name="connsiteY3" fmla="*/ 519 h 107190"/>
                  <a:gd name="connsiteX4" fmla="*/ 55180 w 53462"/>
                  <a:gd name="connsiteY4" fmla="*/ 519 h 107190"/>
                  <a:gd name="connsiteX5" fmla="*/ 55180 w 53462"/>
                  <a:gd name="connsiteY5" fmla="*/ 14943 h 107190"/>
                  <a:gd name="connsiteX6" fmla="*/ 38373 w 53462"/>
                  <a:gd name="connsiteY6" fmla="*/ 14943 h 107190"/>
                  <a:gd name="connsiteX7" fmla="*/ 38373 w 53462"/>
                  <a:gd name="connsiteY7" fmla="*/ 107709 h 107190"/>
                  <a:gd name="connsiteX8" fmla="*/ 18788 w 53462"/>
                  <a:gd name="connsiteY8"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8788" y="107709"/>
                    </a:moveTo>
                    <a:lnTo>
                      <a:pt x="18788" y="14943"/>
                    </a:lnTo>
                    <a:lnTo>
                      <a:pt x="1717" y="14943"/>
                    </a:lnTo>
                    <a:lnTo>
                      <a:pt x="1717" y="519"/>
                    </a:lnTo>
                    <a:lnTo>
                      <a:pt x="55180" y="519"/>
                    </a:lnTo>
                    <a:lnTo>
                      <a:pt x="55180" y="14943"/>
                    </a:lnTo>
                    <a:lnTo>
                      <a:pt x="38373" y="14943"/>
                    </a:lnTo>
                    <a:lnTo>
                      <a:pt x="38373" y="107709"/>
                    </a:lnTo>
                    <a:lnTo>
                      <a:pt x="18788"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4" name="Freeform: Shape 413">
                <a:extLst>
                  <a:ext uri="{FF2B5EF4-FFF2-40B4-BE49-F238E27FC236}">
                    <a16:creationId xmlns:a16="http://schemas.microsoft.com/office/drawing/2014/main" id="{8E04ECA1-AFEB-DC7B-6F2F-A7B1FE1C425B}"/>
                  </a:ext>
                </a:extLst>
              </p:cNvPr>
              <p:cNvSpPr/>
              <p:nvPr/>
            </p:nvSpPr>
            <p:spPr>
              <a:xfrm>
                <a:off x="8985707" y="1515227"/>
                <a:ext cx="19320" cy="107190"/>
              </a:xfrm>
              <a:custGeom>
                <a:avLst/>
                <a:gdLst>
                  <a:gd name="connsiteX0" fmla="*/ 1730 w 19320"/>
                  <a:gd name="connsiteY0" fmla="*/ 519 h 107190"/>
                  <a:gd name="connsiteX1" fmla="*/ 21050 w 19320"/>
                  <a:gd name="connsiteY1" fmla="*/ 519 h 107190"/>
                  <a:gd name="connsiteX2" fmla="*/ 21050 w 19320"/>
                  <a:gd name="connsiteY2" fmla="*/ 107709 h 107190"/>
                  <a:gd name="connsiteX3" fmla="*/ 1730 w 19320"/>
                  <a:gd name="connsiteY3" fmla="*/ 107709 h 107190"/>
                </a:gdLst>
                <a:ahLst/>
                <a:cxnLst>
                  <a:cxn ang="0">
                    <a:pos x="connsiteX0" y="connsiteY0"/>
                  </a:cxn>
                  <a:cxn ang="0">
                    <a:pos x="connsiteX1" y="connsiteY1"/>
                  </a:cxn>
                  <a:cxn ang="0">
                    <a:pos x="connsiteX2" y="connsiteY2"/>
                  </a:cxn>
                  <a:cxn ang="0">
                    <a:pos x="connsiteX3" y="connsiteY3"/>
                  </a:cxn>
                </a:cxnLst>
                <a:rect l="l" t="t" r="r" b="b"/>
                <a:pathLst>
                  <a:path w="19320" h="107190">
                    <a:moveTo>
                      <a:pt x="1730" y="519"/>
                    </a:moveTo>
                    <a:lnTo>
                      <a:pt x="21050" y="519"/>
                    </a:lnTo>
                    <a:lnTo>
                      <a:pt x="21050" y="107709"/>
                    </a:lnTo>
                    <a:lnTo>
                      <a:pt x="1730"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5" name="Freeform: Shape 414">
                <a:extLst>
                  <a:ext uri="{FF2B5EF4-FFF2-40B4-BE49-F238E27FC236}">
                    <a16:creationId xmlns:a16="http://schemas.microsoft.com/office/drawing/2014/main" id="{5787A674-DDF0-9DC1-0000-E82F22F65921}"/>
                  </a:ext>
                </a:extLst>
              </p:cNvPr>
              <p:cNvSpPr/>
              <p:nvPr/>
            </p:nvSpPr>
            <p:spPr>
              <a:xfrm>
                <a:off x="9019188" y="1514036"/>
                <a:ext cx="61667" cy="109837"/>
              </a:xfrm>
              <a:custGeom>
                <a:avLst/>
                <a:gdLst>
                  <a:gd name="connsiteX0" fmla="*/ 32446 w 61667"/>
                  <a:gd name="connsiteY0" fmla="*/ 110356 h 109837"/>
                  <a:gd name="connsiteX1" fmla="*/ 14316 w 61667"/>
                  <a:gd name="connsiteY1" fmla="*/ 106122 h 109837"/>
                  <a:gd name="connsiteX2" fmla="*/ 4656 w 61667"/>
                  <a:gd name="connsiteY2" fmla="*/ 93947 h 109837"/>
                  <a:gd name="connsiteX3" fmla="*/ 1745 w 61667"/>
                  <a:gd name="connsiteY3" fmla="*/ 75155 h 109837"/>
                  <a:gd name="connsiteX4" fmla="*/ 1745 w 61667"/>
                  <a:gd name="connsiteY4" fmla="*/ 35058 h 109837"/>
                  <a:gd name="connsiteX5" fmla="*/ 4656 w 61667"/>
                  <a:gd name="connsiteY5" fmla="*/ 16531 h 109837"/>
                  <a:gd name="connsiteX6" fmla="*/ 14316 w 61667"/>
                  <a:gd name="connsiteY6" fmla="*/ 4621 h 109837"/>
                  <a:gd name="connsiteX7" fmla="*/ 32446 w 61667"/>
                  <a:gd name="connsiteY7" fmla="*/ 519 h 109837"/>
                  <a:gd name="connsiteX8" fmla="*/ 50708 w 61667"/>
                  <a:gd name="connsiteY8" fmla="*/ 4621 h 109837"/>
                  <a:gd name="connsiteX9" fmla="*/ 60368 w 61667"/>
                  <a:gd name="connsiteY9" fmla="*/ 16531 h 109837"/>
                  <a:gd name="connsiteX10" fmla="*/ 63412 w 61667"/>
                  <a:gd name="connsiteY10" fmla="*/ 35058 h 109837"/>
                  <a:gd name="connsiteX11" fmla="*/ 63412 w 61667"/>
                  <a:gd name="connsiteY11" fmla="*/ 75288 h 109837"/>
                  <a:gd name="connsiteX12" fmla="*/ 60368 w 61667"/>
                  <a:gd name="connsiteY12" fmla="*/ 93947 h 109837"/>
                  <a:gd name="connsiteX13" fmla="*/ 50708 w 61667"/>
                  <a:gd name="connsiteY13" fmla="*/ 106122 h 109837"/>
                  <a:gd name="connsiteX14" fmla="*/ 32446 w 61667"/>
                  <a:gd name="connsiteY14" fmla="*/ 110356 h 109837"/>
                  <a:gd name="connsiteX15" fmla="*/ 32446 w 61667"/>
                  <a:gd name="connsiteY15" fmla="*/ 95932 h 109837"/>
                  <a:gd name="connsiteX16" fmla="*/ 39592 w 61667"/>
                  <a:gd name="connsiteY16" fmla="*/ 93814 h 109837"/>
                  <a:gd name="connsiteX17" fmla="*/ 42768 w 61667"/>
                  <a:gd name="connsiteY17" fmla="*/ 87992 h 109837"/>
                  <a:gd name="connsiteX18" fmla="*/ 43562 w 61667"/>
                  <a:gd name="connsiteY18" fmla="*/ 79919 h 109837"/>
                  <a:gd name="connsiteX19" fmla="*/ 43562 w 61667"/>
                  <a:gd name="connsiteY19" fmla="*/ 30559 h 109837"/>
                  <a:gd name="connsiteX20" fmla="*/ 42768 w 61667"/>
                  <a:gd name="connsiteY20" fmla="*/ 22486 h 109837"/>
                  <a:gd name="connsiteX21" fmla="*/ 39592 w 61667"/>
                  <a:gd name="connsiteY21" fmla="*/ 16928 h 109837"/>
                  <a:gd name="connsiteX22" fmla="*/ 32446 w 61667"/>
                  <a:gd name="connsiteY22" fmla="*/ 14811 h 109837"/>
                  <a:gd name="connsiteX23" fmla="*/ 25432 w 61667"/>
                  <a:gd name="connsiteY23" fmla="*/ 16928 h 109837"/>
                  <a:gd name="connsiteX24" fmla="*/ 22256 w 61667"/>
                  <a:gd name="connsiteY24" fmla="*/ 22486 h 109837"/>
                  <a:gd name="connsiteX25" fmla="*/ 21462 w 61667"/>
                  <a:gd name="connsiteY25" fmla="*/ 30559 h 109837"/>
                  <a:gd name="connsiteX26" fmla="*/ 21462 w 61667"/>
                  <a:gd name="connsiteY26" fmla="*/ 79919 h 109837"/>
                  <a:gd name="connsiteX27" fmla="*/ 22124 w 61667"/>
                  <a:gd name="connsiteY27" fmla="*/ 87992 h 109837"/>
                  <a:gd name="connsiteX28" fmla="*/ 25300 w 61667"/>
                  <a:gd name="connsiteY28" fmla="*/ 93814 h 109837"/>
                  <a:gd name="connsiteX29" fmla="*/ 32446 w 61667"/>
                  <a:gd name="connsiteY29" fmla="*/ 95932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2446" y="110356"/>
                    </a:moveTo>
                    <a:cubicBezTo>
                      <a:pt x="24903" y="110356"/>
                      <a:pt x="18816" y="108901"/>
                      <a:pt x="14316" y="106122"/>
                    </a:cubicBezTo>
                    <a:cubicBezTo>
                      <a:pt x="9817" y="103343"/>
                      <a:pt x="6641" y="99240"/>
                      <a:pt x="4656" y="93947"/>
                    </a:cubicBezTo>
                    <a:cubicBezTo>
                      <a:pt x="2671" y="88653"/>
                      <a:pt x="1745" y="82434"/>
                      <a:pt x="1745" y="75155"/>
                    </a:cubicBezTo>
                    <a:lnTo>
                      <a:pt x="1745" y="35058"/>
                    </a:lnTo>
                    <a:cubicBezTo>
                      <a:pt x="1745" y="27780"/>
                      <a:pt x="2671" y="21692"/>
                      <a:pt x="4656" y="16531"/>
                    </a:cubicBezTo>
                    <a:cubicBezTo>
                      <a:pt x="6641" y="11370"/>
                      <a:pt x="9817" y="7400"/>
                      <a:pt x="14316" y="4621"/>
                    </a:cubicBezTo>
                    <a:cubicBezTo>
                      <a:pt x="18816" y="1842"/>
                      <a:pt x="24903" y="519"/>
                      <a:pt x="32446" y="519"/>
                    </a:cubicBezTo>
                    <a:cubicBezTo>
                      <a:pt x="40254" y="519"/>
                      <a:pt x="46341" y="1842"/>
                      <a:pt x="50708" y="4621"/>
                    </a:cubicBezTo>
                    <a:cubicBezTo>
                      <a:pt x="55207" y="7400"/>
                      <a:pt x="58383" y="11370"/>
                      <a:pt x="60368" y="16531"/>
                    </a:cubicBezTo>
                    <a:cubicBezTo>
                      <a:pt x="62353" y="21692"/>
                      <a:pt x="63412" y="27780"/>
                      <a:pt x="63412" y="35058"/>
                    </a:cubicBezTo>
                    <a:lnTo>
                      <a:pt x="63412" y="75288"/>
                    </a:lnTo>
                    <a:cubicBezTo>
                      <a:pt x="63412" y="82434"/>
                      <a:pt x="62353" y="88653"/>
                      <a:pt x="60368" y="93947"/>
                    </a:cubicBezTo>
                    <a:cubicBezTo>
                      <a:pt x="58383" y="99108"/>
                      <a:pt x="55207" y="103210"/>
                      <a:pt x="50708" y="106122"/>
                    </a:cubicBezTo>
                    <a:cubicBezTo>
                      <a:pt x="46341" y="108901"/>
                      <a:pt x="40254" y="110356"/>
                      <a:pt x="32446" y="110356"/>
                    </a:cubicBezTo>
                    <a:close/>
                    <a:moveTo>
                      <a:pt x="32446" y="95932"/>
                    </a:moveTo>
                    <a:cubicBezTo>
                      <a:pt x="35754" y="95932"/>
                      <a:pt x="38136" y="95270"/>
                      <a:pt x="39592" y="93814"/>
                    </a:cubicBezTo>
                    <a:cubicBezTo>
                      <a:pt x="41180" y="92359"/>
                      <a:pt x="42239" y="90506"/>
                      <a:pt x="42768" y="87992"/>
                    </a:cubicBezTo>
                    <a:cubicBezTo>
                      <a:pt x="43297" y="85477"/>
                      <a:pt x="43562" y="82831"/>
                      <a:pt x="43562" y="79919"/>
                    </a:cubicBezTo>
                    <a:lnTo>
                      <a:pt x="43562" y="30559"/>
                    </a:lnTo>
                    <a:cubicBezTo>
                      <a:pt x="43562" y="27515"/>
                      <a:pt x="43297" y="24868"/>
                      <a:pt x="42768" y="22486"/>
                    </a:cubicBezTo>
                    <a:cubicBezTo>
                      <a:pt x="42239" y="20104"/>
                      <a:pt x="41180" y="18252"/>
                      <a:pt x="39592" y="16928"/>
                    </a:cubicBezTo>
                    <a:cubicBezTo>
                      <a:pt x="38136" y="15473"/>
                      <a:pt x="35754" y="14811"/>
                      <a:pt x="32446" y="14811"/>
                    </a:cubicBezTo>
                    <a:cubicBezTo>
                      <a:pt x="29402" y="14811"/>
                      <a:pt x="27020" y="15473"/>
                      <a:pt x="25432" y="16928"/>
                    </a:cubicBezTo>
                    <a:cubicBezTo>
                      <a:pt x="23844" y="18252"/>
                      <a:pt x="22786" y="20104"/>
                      <a:pt x="22256" y="22486"/>
                    </a:cubicBezTo>
                    <a:cubicBezTo>
                      <a:pt x="21727" y="24868"/>
                      <a:pt x="21462" y="27515"/>
                      <a:pt x="21462" y="30559"/>
                    </a:cubicBezTo>
                    <a:lnTo>
                      <a:pt x="21462" y="79919"/>
                    </a:lnTo>
                    <a:cubicBezTo>
                      <a:pt x="21462" y="82831"/>
                      <a:pt x="21727" y="85477"/>
                      <a:pt x="22124" y="87992"/>
                    </a:cubicBezTo>
                    <a:cubicBezTo>
                      <a:pt x="22653" y="90506"/>
                      <a:pt x="23712" y="92359"/>
                      <a:pt x="25300" y="93814"/>
                    </a:cubicBezTo>
                    <a:cubicBezTo>
                      <a:pt x="26888" y="95270"/>
                      <a:pt x="29270" y="95932"/>
                      <a:pt x="32446" y="95932"/>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6" name="Freeform: Shape 415">
                <a:extLst>
                  <a:ext uri="{FF2B5EF4-FFF2-40B4-BE49-F238E27FC236}">
                    <a16:creationId xmlns:a16="http://schemas.microsoft.com/office/drawing/2014/main" id="{EF8DBBA5-3828-BF6D-A10E-F87D26BE1ED5}"/>
                  </a:ext>
                </a:extLst>
              </p:cNvPr>
              <p:cNvSpPr/>
              <p:nvPr/>
            </p:nvSpPr>
            <p:spPr>
              <a:xfrm>
                <a:off x="9094486" y="1515227"/>
                <a:ext cx="55844" cy="107190"/>
              </a:xfrm>
              <a:custGeom>
                <a:avLst/>
                <a:gdLst>
                  <a:gd name="connsiteX0" fmla="*/ 1764 w 55844"/>
                  <a:gd name="connsiteY0" fmla="*/ 107709 h 107190"/>
                  <a:gd name="connsiteX1" fmla="*/ 1764 w 55844"/>
                  <a:gd name="connsiteY1" fmla="*/ 519 h 107190"/>
                  <a:gd name="connsiteX2" fmla="*/ 15395 w 55844"/>
                  <a:gd name="connsiteY2" fmla="*/ 519 h 107190"/>
                  <a:gd name="connsiteX3" fmla="*/ 41464 w 55844"/>
                  <a:gd name="connsiteY3" fmla="*/ 61657 h 107190"/>
                  <a:gd name="connsiteX4" fmla="*/ 41464 w 55844"/>
                  <a:gd name="connsiteY4" fmla="*/ 519 h 107190"/>
                  <a:gd name="connsiteX5" fmla="*/ 57609 w 55844"/>
                  <a:gd name="connsiteY5" fmla="*/ 519 h 107190"/>
                  <a:gd name="connsiteX6" fmla="*/ 57609 w 55844"/>
                  <a:gd name="connsiteY6" fmla="*/ 107709 h 107190"/>
                  <a:gd name="connsiteX7" fmla="*/ 44640 w 55844"/>
                  <a:gd name="connsiteY7" fmla="*/ 107709 h 107190"/>
                  <a:gd name="connsiteX8" fmla="*/ 18438 w 55844"/>
                  <a:gd name="connsiteY8" fmla="*/ 43660 h 107190"/>
                  <a:gd name="connsiteX9" fmla="*/ 18438 w 55844"/>
                  <a:gd name="connsiteY9" fmla="*/ 107709 h 107190"/>
                  <a:gd name="connsiteX10" fmla="*/ 1764 w 55844"/>
                  <a:gd name="connsiteY10" fmla="*/ 10770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1764" y="107709"/>
                    </a:moveTo>
                    <a:lnTo>
                      <a:pt x="1764" y="519"/>
                    </a:lnTo>
                    <a:lnTo>
                      <a:pt x="15395" y="519"/>
                    </a:lnTo>
                    <a:lnTo>
                      <a:pt x="41464" y="61657"/>
                    </a:lnTo>
                    <a:lnTo>
                      <a:pt x="41464" y="519"/>
                    </a:lnTo>
                    <a:lnTo>
                      <a:pt x="57609" y="519"/>
                    </a:lnTo>
                    <a:lnTo>
                      <a:pt x="57609" y="107709"/>
                    </a:lnTo>
                    <a:lnTo>
                      <a:pt x="44640" y="107709"/>
                    </a:lnTo>
                    <a:lnTo>
                      <a:pt x="18438" y="43660"/>
                    </a:lnTo>
                    <a:lnTo>
                      <a:pt x="18438" y="107709"/>
                    </a:lnTo>
                    <a:lnTo>
                      <a:pt x="1764" y="10770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417" name="Group 416">
            <a:extLst>
              <a:ext uri="{FF2B5EF4-FFF2-40B4-BE49-F238E27FC236}">
                <a16:creationId xmlns:a16="http://schemas.microsoft.com/office/drawing/2014/main" id="{222E100F-2B0F-C424-02EC-980856DBB324}"/>
              </a:ext>
            </a:extLst>
          </p:cNvPr>
          <p:cNvGrpSpPr>
            <a:grpSpLocks/>
          </p:cNvGrpSpPr>
          <p:nvPr/>
        </p:nvGrpSpPr>
        <p:grpSpPr>
          <a:xfrm>
            <a:off x="9403614" y="6131701"/>
            <a:ext cx="432000" cy="432000"/>
            <a:chOff x="9854257" y="2860699"/>
            <a:chExt cx="1470982" cy="1470983"/>
          </a:xfrm>
        </p:grpSpPr>
        <p:sp>
          <p:nvSpPr>
            <p:cNvPr id="418" name="Freeform: Shape 417">
              <a:extLst>
                <a:ext uri="{FF2B5EF4-FFF2-40B4-BE49-F238E27FC236}">
                  <a16:creationId xmlns:a16="http://schemas.microsoft.com/office/drawing/2014/main" id="{F1B477C5-F8FB-BF94-CA68-9894B4EF5BB7}"/>
                </a:ext>
              </a:extLst>
            </p:cNvPr>
            <p:cNvSpPr/>
            <p:nvPr/>
          </p:nvSpPr>
          <p:spPr>
            <a:xfrm rot="10800000" flipV="1">
              <a:off x="9854257" y="2860699"/>
              <a:ext cx="1470982" cy="1470983"/>
            </a:xfrm>
            <a:custGeom>
              <a:avLst/>
              <a:gdLst>
                <a:gd name="connsiteX0" fmla="*/ 1600 w 1470982"/>
                <a:gd name="connsiteY0" fmla="*/ 770 h 1470983"/>
                <a:gd name="connsiteX1" fmla="*/ 1472583 w 1470982"/>
                <a:gd name="connsiteY1" fmla="*/ 770 h 1470983"/>
                <a:gd name="connsiteX2" fmla="*/ 1472583 w 1470982"/>
                <a:gd name="connsiteY2" fmla="*/ 1471753 h 1470983"/>
                <a:gd name="connsiteX3" fmla="*/ 1600 w 1470982"/>
                <a:gd name="connsiteY3" fmla="*/ 1471753 h 1470983"/>
              </a:gdLst>
              <a:ahLst/>
              <a:cxnLst>
                <a:cxn ang="0">
                  <a:pos x="connsiteX0" y="connsiteY0"/>
                </a:cxn>
                <a:cxn ang="0">
                  <a:pos x="connsiteX1" y="connsiteY1"/>
                </a:cxn>
                <a:cxn ang="0">
                  <a:pos x="connsiteX2" y="connsiteY2"/>
                </a:cxn>
                <a:cxn ang="0">
                  <a:pos x="connsiteX3" y="connsiteY3"/>
                </a:cxn>
              </a:cxnLst>
              <a:rect l="l" t="t" r="r" b="b"/>
              <a:pathLst>
                <a:path w="1470982" h="1470983">
                  <a:moveTo>
                    <a:pt x="1600" y="770"/>
                  </a:moveTo>
                  <a:lnTo>
                    <a:pt x="1472583" y="770"/>
                  </a:lnTo>
                  <a:lnTo>
                    <a:pt x="1472583" y="1471753"/>
                  </a:lnTo>
                  <a:lnTo>
                    <a:pt x="1600" y="1471753"/>
                  </a:lnTo>
                  <a:close/>
                </a:path>
              </a:pathLst>
            </a:custGeom>
            <a:solidFill>
              <a:srgbClr val="F99D25"/>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19" name="Freeform: Shape 418">
              <a:extLst>
                <a:ext uri="{FF2B5EF4-FFF2-40B4-BE49-F238E27FC236}">
                  <a16:creationId xmlns:a16="http://schemas.microsoft.com/office/drawing/2014/main" id="{5879DC42-EB6A-F55F-39B5-EE076FC6CCF9}"/>
                </a:ext>
              </a:extLst>
            </p:cNvPr>
            <p:cNvSpPr/>
            <p:nvPr/>
          </p:nvSpPr>
          <p:spPr>
            <a:xfrm>
              <a:off x="9941925" y="2988642"/>
              <a:ext cx="94183" cy="280489"/>
            </a:xfrm>
            <a:custGeom>
              <a:avLst/>
              <a:gdLst>
                <a:gd name="connsiteX0" fmla="*/ 42508 w 94183"/>
                <a:gd name="connsiteY0" fmla="*/ 56360 h 280489"/>
                <a:gd name="connsiteX1" fmla="*/ 20345 w 94183"/>
                <a:gd name="connsiteY1" fmla="*/ 65015 h 280489"/>
                <a:gd name="connsiteX2" fmla="*/ 2003 w 94183"/>
                <a:gd name="connsiteY2" fmla="*/ 71595 h 280489"/>
                <a:gd name="connsiteX3" fmla="*/ 2003 w 94183"/>
                <a:gd name="connsiteY3" fmla="*/ 31771 h 280489"/>
                <a:gd name="connsiteX4" fmla="*/ 30562 w 94183"/>
                <a:gd name="connsiteY4" fmla="*/ 17931 h 280489"/>
                <a:gd name="connsiteX5" fmla="*/ 54286 w 94183"/>
                <a:gd name="connsiteY5" fmla="*/ 953 h 280489"/>
                <a:gd name="connsiteX6" fmla="*/ 96186 w 94183"/>
                <a:gd name="connsiteY6" fmla="*/ 953 h 280489"/>
                <a:gd name="connsiteX7" fmla="*/ 96186 w 94183"/>
                <a:gd name="connsiteY7" fmla="*/ 281443 h 280489"/>
                <a:gd name="connsiteX8" fmla="*/ 42508 w 94183"/>
                <a:gd name="connsiteY8" fmla="*/ 281443 h 280489"/>
                <a:gd name="connsiteX9" fmla="*/ 42508 w 94183"/>
                <a:gd name="connsiteY9" fmla="*/ 56360 h 28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183" h="280489">
                  <a:moveTo>
                    <a:pt x="42508" y="56360"/>
                  </a:moveTo>
                  <a:cubicBezTo>
                    <a:pt x="39961" y="57739"/>
                    <a:pt x="32579" y="60634"/>
                    <a:pt x="20345" y="65015"/>
                  </a:cubicBezTo>
                  <a:cubicBezTo>
                    <a:pt x="10643" y="68260"/>
                    <a:pt x="4534" y="70442"/>
                    <a:pt x="2003" y="71595"/>
                  </a:cubicBezTo>
                  <a:lnTo>
                    <a:pt x="2003" y="31771"/>
                  </a:lnTo>
                  <a:cubicBezTo>
                    <a:pt x="9840" y="28770"/>
                    <a:pt x="19360" y="24162"/>
                    <a:pt x="30562" y="17931"/>
                  </a:cubicBezTo>
                  <a:cubicBezTo>
                    <a:pt x="41750" y="11686"/>
                    <a:pt x="49663" y="6031"/>
                    <a:pt x="54286" y="953"/>
                  </a:cubicBezTo>
                  <a:lnTo>
                    <a:pt x="96186" y="953"/>
                  </a:lnTo>
                  <a:lnTo>
                    <a:pt x="96186" y="281443"/>
                  </a:lnTo>
                  <a:lnTo>
                    <a:pt x="42508" y="281443"/>
                  </a:lnTo>
                  <a:lnTo>
                    <a:pt x="42508" y="56360"/>
                  </a:ln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0" name="Freeform: Shape 419">
              <a:extLst>
                <a:ext uri="{FF2B5EF4-FFF2-40B4-BE49-F238E27FC236}">
                  <a16:creationId xmlns:a16="http://schemas.microsoft.com/office/drawing/2014/main" id="{998F2437-9E8D-23CA-7A9C-4B63F73470FE}"/>
                </a:ext>
              </a:extLst>
            </p:cNvPr>
            <p:cNvSpPr/>
            <p:nvPr/>
          </p:nvSpPr>
          <p:spPr>
            <a:xfrm>
              <a:off x="10059311" y="2988642"/>
              <a:ext cx="94183" cy="280489"/>
            </a:xfrm>
            <a:custGeom>
              <a:avLst/>
              <a:gdLst>
                <a:gd name="connsiteX0" fmla="*/ 42540 w 94183"/>
                <a:gd name="connsiteY0" fmla="*/ 56360 h 280489"/>
                <a:gd name="connsiteX1" fmla="*/ 20377 w 94183"/>
                <a:gd name="connsiteY1" fmla="*/ 65015 h 280489"/>
                <a:gd name="connsiteX2" fmla="*/ 2035 w 94183"/>
                <a:gd name="connsiteY2" fmla="*/ 71595 h 280489"/>
                <a:gd name="connsiteX3" fmla="*/ 2035 w 94183"/>
                <a:gd name="connsiteY3" fmla="*/ 31771 h 280489"/>
                <a:gd name="connsiteX4" fmla="*/ 30595 w 94183"/>
                <a:gd name="connsiteY4" fmla="*/ 17931 h 280489"/>
                <a:gd name="connsiteX5" fmla="*/ 54319 w 94183"/>
                <a:gd name="connsiteY5" fmla="*/ 953 h 280489"/>
                <a:gd name="connsiteX6" fmla="*/ 96219 w 94183"/>
                <a:gd name="connsiteY6" fmla="*/ 953 h 280489"/>
                <a:gd name="connsiteX7" fmla="*/ 96219 w 94183"/>
                <a:gd name="connsiteY7" fmla="*/ 281443 h 280489"/>
                <a:gd name="connsiteX8" fmla="*/ 42540 w 94183"/>
                <a:gd name="connsiteY8" fmla="*/ 281443 h 280489"/>
                <a:gd name="connsiteX9" fmla="*/ 42540 w 94183"/>
                <a:gd name="connsiteY9" fmla="*/ 56360 h 28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183" h="280489">
                  <a:moveTo>
                    <a:pt x="42540" y="56360"/>
                  </a:moveTo>
                  <a:cubicBezTo>
                    <a:pt x="39993" y="57739"/>
                    <a:pt x="32611" y="60634"/>
                    <a:pt x="20377" y="65015"/>
                  </a:cubicBezTo>
                  <a:cubicBezTo>
                    <a:pt x="10676" y="68260"/>
                    <a:pt x="4566" y="70442"/>
                    <a:pt x="2035" y="71595"/>
                  </a:cubicBezTo>
                  <a:lnTo>
                    <a:pt x="2035" y="31771"/>
                  </a:lnTo>
                  <a:cubicBezTo>
                    <a:pt x="9872" y="28770"/>
                    <a:pt x="19392" y="24162"/>
                    <a:pt x="30595" y="17931"/>
                  </a:cubicBezTo>
                  <a:cubicBezTo>
                    <a:pt x="41782" y="11686"/>
                    <a:pt x="49695" y="6031"/>
                    <a:pt x="54319" y="953"/>
                  </a:cubicBezTo>
                  <a:lnTo>
                    <a:pt x="96219" y="953"/>
                  </a:lnTo>
                  <a:lnTo>
                    <a:pt x="96219" y="281443"/>
                  </a:lnTo>
                  <a:lnTo>
                    <a:pt x="42540" y="281443"/>
                  </a:lnTo>
                  <a:lnTo>
                    <a:pt x="42540" y="56360"/>
                  </a:ln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1" name="Freeform: Shape 420">
              <a:extLst>
                <a:ext uri="{FF2B5EF4-FFF2-40B4-BE49-F238E27FC236}">
                  <a16:creationId xmlns:a16="http://schemas.microsoft.com/office/drawing/2014/main" id="{4AA65B88-7692-916D-D18E-271B6764A66D}"/>
                </a:ext>
              </a:extLst>
            </p:cNvPr>
            <p:cNvSpPr/>
            <p:nvPr/>
          </p:nvSpPr>
          <p:spPr>
            <a:xfrm>
              <a:off x="10088065" y="3440198"/>
              <a:ext cx="1003338" cy="749756"/>
            </a:xfrm>
            <a:custGeom>
              <a:avLst/>
              <a:gdLst>
                <a:gd name="connsiteX0" fmla="*/ 8699 w 1003338"/>
                <a:gd name="connsiteY0" fmla="*/ 543273 h 749756"/>
                <a:gd name="connsiteX1" fmla="*/ 3242 w 1003338"/>
                <a:gd name="connsiteY1" fmla="*/ 537801 h 749756"/>
                <a:gd name="connsiteX2" fmla="*/ 4167 w 1003338"/>
                <a:gd name="connsiteY2" fmla="*/ 534754 h 749756"/>
                <a:gd name="connsiteX3" fmla="*/ 5834 w 1003338"/>
                <a:gd name="connsiteY3" fmla="*/ 532723 h 749756"/>
                <a:gd name="connsiteX4" fmla="*/ 113722 w 1003338"/>
                <a:gd name="connsiteY4" fmla="*/ 391151 h 749756"/>
                <a:gd name="connsiteX5" fmla="*/ 114753 w 1003338"/>
                <a:gd name="connsiteY5" fmla="*/ 389984 h 749756"/>
                <a:gd name="connsiteX6" fmla="*/ 115420 w 1003338"/>
                <a:gd name="connsiteY6" fmla="*/ 389211 h 749756"/>
                <a:gd name="connsiteX7" fmla="*/ 118997 w 1003338"/>
                <a:gd name="connsiteY7" fmla="*/ 387816 h 749756"/>
                <a:gd name="connsiteX8" fmla="*/ 123030 w 1003338"/>
                <a:gd name="connsiteY8" fmla="*/ 389590 h 749756"/>
                <a:gd name="connsiteX9" fmla="*/ 124106 w 1003338"/>
                <a:gd name="connsiteY9" fmla="*/ 390772 h 749756"/>
                <a:gd name="connsiteX10" fmla="*/ 234692 w 1003338"/>
                <a:gd name="connsiteY10" fmla="*/ 533860 h 749756"/>
                <a:gd name="connsiteX11" fmla="*/ 234995 w 1003338"/>
                <a:gd name="connsiteY11" fmla="*/ 534178 h 749756"/>
                <a:gd name="connsiteX12" fmla="*/ 236435 w 1003338"/>
                <a:gd name="connsiteY12" fmla="*/ 537801 h 749756"/>
                <a:gd name="connsiteX13" fmla="*/ 230978 w 1003338"/>
                <a:gd name="connsiteY13" fmla="*/ 543273 h 749756"/>
                <a:gd name="connsiteX14" fmla="*/ 8699 w 1003338"/>
                <a:gd name="connsiteY14" fmla="*/ 543273 h 749756"/>
                <a:gd name="connsiteX15" fmla="*/ 230311 w 1003338"/>
                <a:gd name="connsiteY15" fmla="*/ 563450 h 749756"/>
                <a:gd name="connsiteX16" fmla="*/ 235753 w 1003338"/>
                <a:gd name="connsiteY16" fmla="*/ 568908 h 749756"/>
                <a:gd name="connsiteX17" fmla="*/ 235753 w 1003338"/>
                <a:gd name="connsiteY17" fmla="*/ 743207 h 749756"/>
                <a:gd name="connsiteX18" fmla="*/ 230311 w 1003338"/>
                <a:gd name="connsiteY18" fmla="*/ 748665 h 749756"/>
                <a:gd name="connsiteX19" fmla="*/ 156728 w 1003338"/>
                <a:gd name="connsiteY19" fmla="*/ 748665 h 749756"/>
                <a:gd name="connsiteX20" fmla="*/ 156728 w 1003338"/>
                <a:gd name="connsiteY20" fmla="*/ 639019 h 749756"/>
                <a:gd name="connsiteX21" fmla="*/ 151271 w 1003338"/>
                <a:gd name="connsiteY21" fmla="*/ 633561 h 749756"/>
                <a:gd name="connsiteX22" fmla="*/ 84722 w 1003338"/>
                <a:gd name="connsiteY22" fmla="*/ 633561 h 749756"/>
                <a:gd name="connsiteX23" fmla="*/ 79280 w 1003338"/>
                <a:gd name="connsiteY23" fmla="*/ 639019 h 749756"/>
                <a:gd name="connsiteX24" fmla="*/ 79280 w 1003338"/>
                <a:gd name="connsiteY24" fmla="*/ 748665 h 749756"/>
                <a:gd name="connsiteX25" fmla="*/ 7593 w 1003338"/>
                <a:gd name="connsiteY25" fmla="*/ 748665 h 749756"/>
                <a:gd name="connsiteX26" fmla="*/ 2135 w 1003338"/>
                <a:gd name="connsiteY26" fmla="*/ 743207 h 749756"/>
                <a:gd name="connsiteX27" fmla="*/ 2135 w 1003338"/>
                <a:gd name="connsiteY27" fmla="*/ 568908 h 749756"/>
                <a:gd name="connsiteX28" fmla="*/ 7593 w 1003338"/>
                <a:gd name="connsiteY28" fmla="*/ 563450 h 749756"/>
                <a:gd name="connsiteX29" fmla="*/ 230311 w 1003338"/>
                <a:gd name="connsiteY29" fmla="*/ 563450 h 749756"/>
                <a:gd name="connsiteX30" fmla="*/ 1000077 w 1003338"/>
                <a:gd name="connsiteY30" fmla="*/ 517821 h 749756"/>
                <a:gd name="connsiteX31" fmla="*/ 1005473 w 1003338"/>
                <a:gd name="connsiteY31" fmla="*/ 523051 h 749756"/>
                <a:gd name="connsiteX32" fmla="*/ 1005473 w 1003338"/>
                <a:gd name="connsiteY32" fmla="*/ 745648 h 749756"/>
                <a:gd name="connsiteX33" fmla="*/ 1000077 w 1003338"/>
                <a:gd name="connsiteY33" fmla="*/ 750893 h 749756"/>
                <a:gd name="connsiteX34" fmla="*/ 779633 w 1003338"/>
                <a:gd name="connsiteY34" fmla="*/ 750893 h 749756"/>
                <a:gd name="connsiteX35" fmla="*/ 774251 w 1003338"/>
                <a:gd name="connsiteY35" fmla="*/ 745648 h 749756"/>
                <a:gd name="connsiteX36" fmla="*/ 774251 w 1003338"/>
                <a:gd name="connsiteY36" fmla="*/ 523051 h 749756"/>
                <a:gd name="connsiteX37" fmla="*/ 779633 w 1003338"/>
                <a:gd name="connsiteY37" fmla="*/ 517821 h 749756"/>
                <a:gd name="connsiteX38" fmla="*/ 1000077 w 1003338"/>
                <a:gd name="connsiteY38" fmla="*/ 517821 h 749756"/>
                <a:gd name="connsiteX39" fmla="*/ 980112 w 1003338"/>
                <a:gd name="connsiteY39" fmla="*/ 589160 h 749756"/>
                <a:gd name="connsiteX40" fmla="*/ 980112 w 1003338"/>
                <a:gd name="connsiteY40" fmla="*/ 549110 h 749756"/>
                <a:gd name="connsiteX41" fmla="*/ 974716 w 1003338"/>
                <a:gd name="connsiteY41" fmla="*/ 543880 h 749756"/>
                <a:gd name="connsiteX42" fmla="*/ 908879 w 1003338"/>
                <a:gd name="connsiteY42" fmla="*/ 543880 h 749756"/>
                <a:gd name="connsiteX43" fmla="*/ 903483 w 1003338"/>
                <a:gd name="connsiteY43" fmla="*/ 549110 h 749756"/>
                <a:gd name="connsiteX44" fmla="*/ 903483 w 1003338"/>
                <a:gd name="connsiteY44" fmla="*/ 589160 h 749756"/>
                <a:gd name="connsiteX45" fmla="*/ 908879 w 1003338"/>
                <a:gd name="connsiteY45" fmla="*/ 594420 h 749756"/>
                <a:gd name="connsiteX46" fmla="*/ 974716 w 1003338"/>
                <a:gd name="connsiteY46" fmla="*/ 594420 h 749756"/>
                <a:gd name="connsiteX47" fmla="*/ 980112 w 1003338"/>
                <a:gd name="connsiteY47" fmla="*/ 589160 h 749756"/>
                <a:gd name="connsiteX48" fmla="*/ 879456 w 1003338"/>
                <a:gd name="connsiteY48" fmla="*/ 589160 h 749756"/>
                <a:gd name="connsiteX49" fmla="*/ 879456 w 1003338"/>
                <a:gd name="connsiteY49" fmla="*/ 549110 h 749756"/>
                <a:gd name="connsiteX50" fmla="*/ 874074 w 1003338"/>
                <a:gd name="connsiteY50" fmla="*/ 543880 h 749756"/>
                <a:gd name="connsiteX51" fmla="*/ 808223 w 1003338"/>
                <a:gd name="connsiteY51" fmla="*/ 543880 h 749756"/>
                <a:gd name="connsiteX52" fmla="*/ 802811 w 1003338"/>
                <a:gd name="connsiteY52" fmla="*/ 549110 h 749756"/>
                <a:gd name="connsiteX53" fmla="*/ 802811 w 1003338"/>
                <a:gd name="connsiteY53" fmla="*/ 589160 h 749756"/>
                <a:gd name="connsiteX54" fmla="*/ 808223 w 1003338"/>
                <a:gd name="connsiteY54" fmla="*/ 594420 h 749756"/>
                <a:gd name="connsiteX55" fmla="*/ 874074 w 1003338"/>
                <a:gd name="connsiteY55" fmla="*/ 594420 h 749756"/>
                <a:gd name="connsiteX56" fmla="*/ 879456 w 1003338"/>
                <a:gd name="connsiteY56" fmla="*/ 589160 h 749756"/>
                <a:gd name="connsiteX57" fmla="*/ 980112 w 1003338"/>
                <a:gd name="connsiteY57" fmla="*/ 663137 h 749756"/>
                <a:gd name="connsiteX58" fmla="*/ 980112 w 1003338"/>
                <a:gd name="connsiteY58" fmla="*/ 623117 h 749756"/>
                <a:gd name="connsiteX59" fmla="*/ 974716 w 1003338"/>
                <a:gd name="connsiteY59" fmla="*/ 617856 h 749756"/>
                <a:gd name="connsiteX60" fmla="*/ 908879 w 1003338"/>
                <a:gd name="connsiteY60" fmla="*/ 617856 h 749756"/>
                <a:gd name="connsiteX61" fmla="*/ 903483 w 1003338"/>
                <a:gd name="connsiteY61" fmla="*/ 623117 h 749756"/>
                <a:gd name="connsiteX62" fmla="*/ 903483 w 1003338"/>
                <a:gd name="connsiteY62" fmla="*/ 663137 h 749756"/>
                <a:gd name="connsiteX63" fmla="*/ 908879 w 1003338"/>
                <a:gd name="connsiteY63" fmla="*/ 668397 h 749756"/>
                <a:gd name="connsiteX64" fmla="*/ 974716 w 1003338"/>
                <a:gd name="connsiteY64" fmla="*/ 668397 h 749756"/>
                <a:gd name="connsiteX65" fmla="*/ 980112 w 1003338"/>
                <a:gd name="connsiteY65" fmla="*/ 663137 h 749756"/>
                <a:gd name="connsiteX66" fmla="*/ 879456 w 1003338"/>
                <a:gd name="connsiteY66" fmla="*/ 663137 h 749756"/>
                <a:gd name="connsiteX67" fmla="*/ 879456 w 1003338"/>
                <a:gd name="connsiteY67" fmla="*/ 623117 h 749756"/>
                <a:gd name="connsiteX68" fmla="*/ 874074 w 1003338"/>
                <a:gd name="connsiteY68" fmla="*/ 617856 h 749756"/>
                <a:gd name="connsiteX69" fmla="*/ 808223 w 1003338"/>
                <a:gd name="connsiteY69" fmla="*/ 617856 h 749756"/>
                <a:gd name="connsiteX70" fmla="*/ 802811 w 1003338"/>
                <a:gd name="connsiteY70" fmla="*/ 623117 h 749756"/>
                <a:gd name="connsiteX71" fmla="*/ 802811 w 1003338"/>
                <a:gd name="connsiteY71" fmla="*/ 663137 h 749756"/>
                <a:gd name="connsiteX72" fmla="*/ 808223 w 1003338"/>
                <a:gd name="connsiteY72" fmla="*/ 668397 h 749756"/>
                <a:gd name="connsiteX73" fmla="*/ 874074 w 1003338"/>
                <a:gd name="connsiteY73" fmla="*/ 668397 h 749756"/>
                <a:gd name="connsiteX74" fmla="*/ 879456 w 1003338"/>
                <a:gd name="connsiteY74" fmla="*/ 663137 h 749756"/>
                <a:gd name="connsiteX75" fmla="*/ 487637 w 1003338"/>
                <a:gd name="connsiteY75" fmla="*/ 1137 h 749756"/>
                <a:gd name="connsiteX76" fmla="*/ 492943 w 1003338"/>
                <a:gd name="connsiteY76" fmla="*/ 6427 h 749756"/>
                <a:gd name="connsiteX77" fmla="*/ 492943 w 1003338"/>
                <a:gd name="connsiteY77" fmla="*/ 743693 h 749756"/>
                <a:gd name="connsiteX78" fmla="*/ 487637 w 1003338"/>
                <a:gd name="connsiteY78" fmla="*/ 748968 h 749756"/>
                <a:gd name="connsiteX79" fmla="*/ 271908 w 1003338"/>
                <a:gd name="connsiteY79" fmla="*/ 748968 h 749756"/>
                <a:gd name="connsiteX80" fmla="*/ 266632 w 1003338"/>
                <a:gd name="connsiteY80" fmla="*/ 743693 h 749756"/>
                <a:gd name="connsiteX81" fmla="*/ 266632 w 1003338"/>
                <a:gd name="connsiteY81" fmla="*/ 6427 h 749756"/>
                <a:gd name="connsiteX82" fmla="*/ 271908 w 1003338"/>
                <a:gd name="connsiteY82" fmla="*/ 1137 h 749756"/>
                <a:gd name="connsiteX83" fmla="*/ 487637 w 1003338"/>
                <a:gd name="connsiteY83" fmla="*/ 1137 h 749756"/>
                <a:gd name="connsiteX84" fmla="*/ 359315 w 1003338"/>
                <a:gd name="connsiteY84" fmla="*/ 412162 h 749756"/>
                <a:gd name="connsiteX85" fmla="*/ 359315 w 1003338"/>
                <a:gd name="connsiteY85" fmla="*/ 357089 h 749756"/>
                <a:gd name="connsiteX86" fmla="*/ 356480 w 1003338"/>
                <a:gd name="connsiteY86" fmla="*/ 354254 h 749756"/>
                <a:gd name="connsiteX87" fmla="*/ 307077 w 1003338"/>
                <a:gd name="connsiteY87" fmla="*/ 354254 h 749756"/>
                <a:gd name="connsiteX88" fmla="*/ 304242 w 1003338"/>
                <a:gd name="connsiteY88" fmla="*/ 357089 h 749756"/>
                <a:gd name="connsiteX89" fmla="*/ 304242 w 1003338"/>
                <a:gd name="connsiteY89" fmla="*/ 412162 h 749756"/>
                <a:gd name="connsiteX90" fmla="*/ 307077 w 1003338"/>
                <a:gd name="connsiteY90" fmla="*/ 414982 h 749756"/>
                <a:gd name="connsiteX91" fmla="*/ 356480 w 1003338"/>
                <a:gd name="connsiteY91" fmla="*/ 414982 h 749756"/>
                <a:gd name="connsiteX92" fmla="*/ 359315 w 1003338"/>
                <a:gd name="connsiteY92" fmla="*/ 412162 h 749756"/>
                <a:gd name="connsiteX93" fmla="*/ 456182 w 1003338"/>
                <a:gd name="connsiteY93" fmla="*/ 159338 h 749756"/>
                <a:gd name="connsiteX94" fmla="*/ 456182 w 1003338"/>
                <a:gd name="connsiteY94" fmla="*/ 104280 h 749756"/>
                <a:gd name="connsiteX95" fmla="*/ 453332 w 1003338"/>
                <a:gd name="connsiteY95" fmla="*/ 101445 h 749756"/>
                <a:gd name="connsiteX96" fmla="*/ 403944 w 1003338"/>
                <a:gd name="connsiteY96" fmla="*/ 101445 h 749756"/>
                <a:gd name="connsiteX97" fmla="*/ 401109 w 1003338"/>
                <a:gd name="connsiteY97" fmla="*/ 104280 h 749756"/>
                <a:gd name="connsiteX98" fmla="*/ 401109 w 1003338"/>
                <a:gd name="connsiteY98" fmla="*/ 159338 h 749756"/>
                <a:gd name="connsiteX99" fmla="*/ 403944 w 1003338"/>
                <a:gd name="connsiteY99" fmla="*/ 162157 h 749756"/>
                <a:gd name="connsiteX100" fmla="*/ 453332 w 1003338"/>
                <a:gd name="connsiteY100" fmla="*/ 162157 h 749756"/>
                <a:gd name="connsiteX101" fmla="*/ 456182 w 1003338"/>
                <a:gd name="connsiteY101" fmla="*/ 159338 h 749756"/>
                <a:gd name="connsiteX102" fmla="*/ 359315 w 1003338"/>
                <a:gd name="connsiteY102" fmla="*/ 664971 h 749756"/>
                <a:gd name="connsiteX103" fmla="*/ 359315 w 1003338"/>
                <a:gd name="connsiteY103" fmla="*/ 609928 h 749756"/>
                <a:gd name="connsiteX104" fmla="*/ 356480 w 1003338"/>
                <a:gd name="connsiteY104" fmla="*/ 607109 h 749756"/>
                <a:gd name="connsiteX105" fmla="*/ 307077 w 1003338"/>
                <a:gd name="connsiteY105" fmla="*/ 607109 h 749756"/>
                <a:gd name="connsiteX106" fmla="*/ 304242 w 1003338"/>
                <a:gd name="connsiteY106" fmla="*/ 609928 h 749756"/>
                <a:gd name="connsiteX107" fmla="*/ 304242 w 1003338"/>
                <a:gd name="connsiteY107" fmla="*/ 664971 h 749756"/>
                <a:gd name="connsiteX108" fmla="*/ 307077 w 1003338"/>
                <a:gd name="connsiteY108" fmla="*/ 667806 h 749756"/>
                <a:gd name="connsiteX109" fmla="*/ 356480 w 1003338"/>
                <a:gd name="connsiteY109" fmla="*/ 667806 h 749756"/>
                <a:gd name="connsiteX110" fmla="*/ 359315 w 1003338"/>
                <a:gd name="connsiteY110" fmla="*/ 664971 h 749756"/>
                <a:gd name="connsiteX111" fmla="*/ 456182 w 1003338"/>
                <a:gd name="connsiteY111" fmla="*/ 412162 h 749756"/>
                <a:gd name="connsiteX112" fmla="*/ 456182 w 1003338"/>
                <a:gd name="connsiteY112" fmla="*/ 357089 h 749756"/>
                <a:gd name="connsiteX113" fmla="*/ 453332 w 1003338"/>
                <a:gd name="connsiteY113" fmla="*/ 354254 h 749756"/>
                <a:gd name="connsiteX114" fmla="*/ 403944 w 1003338"/>
                <a:gd name="connsiteY114" fmla="*/ 354254 h 749756"/>
                <a:gd name="connsiteX115" fmla="*/ 401109 w 1003338"/>
                <a:gd name="connsiteY115" fmla="*/ 357089 h 749756"/>
                <a:gd name="connsiteX116" fmla="*/ 401109 w 1003338"/>
                <a:gd name="connsiteY116" fmla="*/ 412162 h 749756"/>
                <a:gd name="connsiteX117" fmla="*/ 403944 w 1003338"/>
                <a:gd name="connsiteY117" fmla="*/ 414982 h 749756"/>
                <a:gd name="connsiteX118" fmla="*/ 453332 w 1003338"/>
                <a:gd name="connsiteY118" fmla="*/ 414982 h 749756"/>
                <a:gd name="connsiteX119" fmla="*/ 456182 w 1003338"/>
                <a:gd name="connsiteY119" fmla="*/ 412162 h 749756"/>
                <a:gd name="connsiteX120" fmla="*/ 456182 w 1003338"/>
                <a:gd name="connsiteY120" fmla="*/ 285719 h 749756"/>
                <a:gd name="connsiteX121" fmla="*/ 456182 w 1003338"/>
                <a:gd name="connsiteY121" fmla="*/ 230661 h 749756"/>
                <a:gd name="connsiteX122" fmla="*/ 453332 w 1003338"/>
                <a:gd name="connsiteY122" fmla="*/ 227872 h 749756"/>
                <a:gd name="connsiteX123" fmla="*/ 403944 w 1003338"/>
                <a:gd name="connsiteY123" fmla="*/ 227872 h 749756"/>
                <a:gd name="connsiteX124" fmla="*/ 401109 w 1003338"/>
                <a:gd name="connsiteY124" fmla="*/ 230661 h 749756"/>
                <a:gd name="connsiteX125" fmla="*/ 401109 w 1003338"/>
                <a:gd name="connsiteY125" fmla="*/ 285719 h 749756"/>
                <a:gd name="connsiteX126" fmla="*/ 403944 w 1003338"/>
                <a:gd name="connsiteY126" fmla="*/ 288554 h 749756"/>
                <a:gd name="connsiteX127" fmla="*/ 453332 w 1003338"/>
                <a:gd name="connsiteY127" fmla="*/ 288554 h 749756"/>
                <a:gd name="connsiteX128" fmla="*/ 456182 w 1003338"/>
                <a:gd name="connsiteY128" fmla="*/ 285719 h 749756"/>
                <a:gd name="connsiteX129" fmla="*/ 359315 w 1003338"/>
                <a:gd name="connsiteY129" fmla="*/ 538544 h 749756"/>
                <a:gd name="connsiteX130" fmla="*/ 359315 w 1003338"/>
                <a:gd name="connsiteY130" fmla="*/ 483516 h 749756"/>
                <a:gd name="connsiteX131" fmla="*/ 356480 w 1003338"/>
                <a:gd name="connsiteY131" fmla="*/ 480681 h 749756"/>
                <a:gd name="connsiteX132" fmla="*/ 307077 w 1003338"/>
                <a:gd name="connsiteY132" fmla="*/ 480681 h 749756"/>
                <a:gd name="connsiteX133" fmla="*/ 304242 w 1003338"/>
                <a:gd name="connsiteY133" fmla="*/ 483516 h 749756"/>
                <a:gd name="connsiteX134" fmla="*/ 304242 w 1003338"/>
                <a:gd name="connsiteY134" fmla="*/ 538544 h 749756"/>
                <a:gd name="connsiteX135" fmla="*/ 307077 w 1003338"/>
                <a:gd name="connsiteY135" fmla="*/ 541379 h 749756"/>
                <a:gd name="connsiteX136" fmla="*/ 356480 w 1003338"/>
                <a:gd name="connsiteY136" fmla="*/ 541379 h 749756"/>
                <a:gd name="connsiteX137" fmla="*/ 359315 w 1003338"/>
                <a:gd name="connsiteY137" fmla="*/ 538544 h 749756"/>
                <a:gd name="connsiteX138" fmla="*/ 456182 w 1003338"/>
                <a:gd name="connsiteY138" fmla="*/ 538544 h 749756"/>
                <a:gd name="connsiteX139" fmla="*/ 456182 w 1003338"/>
                <a:gd name="connsiteY139" fmla="*/ 483516 h 749756"/>
                <a:gd name="connsiteX140" fmla="*/ 453332 w 1003338"/>
                <a:gd name="connsiteY140" fmla="*/ 480681 h 749756"/>
                <a:gd name="connsiteX141" fmla="*/ 403944 w 1003338"/>
                <a:gd name="connsiteY141" fmla="*/ 480681 h 749756"/>
                <a:gd name="connsiteX142" fmla="*/ 401109 w 1003338"/>
                <a:gd name="connsiteY142" fmla="*/ 483516 h 749756"/>
                <a:gd name="connsiteX143" fmla="*/ 401109 w 1003338"/>
                <a:gd name="connsiteY143" fmla="*/ 538544 h 749756"/>
                <a:gd name="connsiteX144" fmla="*/ 403944 w 1003338"/>
                <a:gd name="connsiteY144" fmla="*/ 541379 h 749756"/>
                <a:gd name="connsiteX145" fmla="*/ 453332 w 1003338"/>
                <a:gd name="connsiteY145" fmla="*/ 541379 h 749756"/>
                <a:gd name="connsiteX146" fmla="*/ 456182 w 1003338"/>
                <a:gd name="connsiteY146" fmla="*/ 538544 h 749756"/>
                <a:gd name="connsiteX147" fmla="*/ 359315 w 1003338"/>
                <a:gd name="connsiteY147" fmla="*/ 159338 h 749756"/>
                <a:gd name="connsiteX148" fmla="*/ 359315 w 1003338"/>
                <a:gd name="connsiteY148" fmla="*/ 104280 h 749756"/>
                <a:gd name="connsiteX149" fmla="*/ 356480 w 1003338"/>
                <a:gd name="connsiteY149" fmla="*/ 101445 h 749756"/>
                <a:gd name="connsiteX150" fmla="*/ 307077 w 1003338"/>
                <a:gd name="connsiteY150" fmla="*/ 101445 h 749756"/>
                <a:gd name="connsiteX151" fmla="*/ 304242 w 1003338"/>
                <a:gd name="connsiteY151" fmla="*/ 104280 h 749756"/>
                <a:gd name="connsiteX152" fmla="*/ 304242 w 1003338"/>
                <a:gd name="connsiteY152" fmla="*/ 159338 h 749756"/>
                <a:gd name="connsiteX153" fmla="*/ 307077 w 1003338"/>
                <a:gd name="connsiteY153" fmla="*/ 162157 h 749756"/>
                <a:gd name="connsiteX154" fmla="*/ 356480 w 1003338"/>
                <a:gd name="connsiteY154" fmla="*/ 162157 h 749756"/>
                <a:gd name="connsiteX155" fmla="*/ 359315 w 1003338"/>
                <a:gd name="connsiteY155" fmla="*/ 159338 h 749756"/>
                <a:gd name="connsiteX156" fmla="*/ 456182 w 1003338"/>
                <a:gd name="connsiteY156" fmla="*/ 664971 h 749756"/>
                <a:gd name="connsiteX157" fmla="*/ 456182 w 1003338"/>
                <a:gd name="connsiteY157" fmla="*/ 609928 h 749756"/>
                <a:gd name="connsiteX158" fmla="*/ 453332 w 1003338"/>
                <a:gd name="connsiteY158" fmla="*/ 607109 h 749756"/>
                <a:gd name="connsiteX159" fmla="*/ 403944 w 1003338"/>
                <a:gd name="connsiteY159" fmla="*/ 607109 h 749756"/>
                <a:gd name="connsiteX160" fmla="*/ 401109 w 1003338"/>
                <a:gd name="connsiteY160" fmla="*/ 609928 h 749756"/>
                <a:gd name="connsiteX161" fmla="*/ 401109 w 1003338"/>
                <a:gd name="connsiteY161" fmla="*/ 664971 h 749756"/>
                <a:gd name="connsiteX162" fmla="*/ 403944 w 1003338"/>
                <a:gd name="connsiteY162" fmla="*/ 667806 h 749756"/>
                <a:gd name="connsiteX163" fmla="*/ 453332 w 1003338"/>
                <a:gd name="connsiteY163" fmla="*/ 667806 h 749756"/>
                <a:gd name="connsiteX164" fmla="*/ 456182 w 1003338"/>
                <a:gd name="connsiteY164" fmla="*/ 664971 h 749756"/>
                <a:gd name="connsiteX165" fmla="*/ 359315 w 1003338"/>
                <a:gd name="connsiteY165" fmla="*/ 285719 h 749756"/>
                <a:gd name="connsiteX166" fmla="*/ 359315 w 1003338"/>
                <a:gd name="connsiteY166" fmla="*/ 230661 h 749756"/>
                <a:gd name="connsiteX167" fmla="*/ 356480 w 1003338"/>
                <a:gd name="connsiteY167" fmla="*/ 227872 h 749756"/>
                <a:gd name="connsiteX168" fmla="*/ 307077 w 1003338"/>
                <a:gd name="connsiteY168" fmla="*/ 227872 h 749756"/>
                <a:gd name="connsiteX169" fmla="*/ 304242 w 1003338"/>
                <a:gd name="connsiteY169" fmla="*/ 230661 h 749756"/>
                <a:gd name="connsiteX170" fmla="*/ 304242 w 1003338"/>
                <a:gd name="connsiteY170" fmla="*/ 285719 h 749756"/>
                <a:gd name="connsiteX171" fmla="*/ 307077 w 1003338"/>
                <a:gd name="connsiteY171" fmla="*/ 288554 h 749756"/>
                <a:gd name="connsiteX172" fmla="*/ 356480 w 1003338"/>
                <a:gd name="connsiteY172" fmla="*/ 288554 h 749756"/>
                <a:gd name="connsiteX173" fmla="*/ 359315 w 1003338"/>
                <a:gd name="connsiteY173" fmla="*/ 285719 h 749756"/>
                <a:gd name="connsiteX174" fmla="*/ 1005216 w 1003338"/>
                <a:gd name="connsiteY174" fmla="*/ 495416 h 749756"/>
                <a:gd name="connsiteX175" fmla="*/ 1000789 w 1003338"/>
                <a:gd name="connsiteY175" fmla="*/ 499858 h 749756"/>
                <a:gd name="connsiteX176" fmla="*/ 778905 w 1003338"/>
                <a:gd name="connsiteY176" fmla="*/ 499858 h 749756"/>
                <a:gd name="connsiteX177" fmla="*/ 774478 w 1003338"/>
                <a:gd name="connsiteY177" fmla="*/ 495416 h 749756"/>
                <a:gd name="connsiteX178" fmla="*/ 774478 w 1003338"/>
                <a:gd name="connsiteY178" fmla="*/ 451045 h 749756"/>
                <a:gd name="connsiteX179" fmla="*/ 778905 w 1003338"/>
                <a:gd name="connsiteY179" fmla="*/ 446619 h 749756"/>
                <a:gd name="connsiteX180" fmla="*/ 1000789 w 1003338"/>
                <a:gd name="connsiteY180" fmla="*/ 446619 h 749756"/>
                <a:gd name="connsiteX181" fmla="*/ 1005216 w 1003338"/>
                <a:gd name="connsiteY181" fmla="*/ 451045 h 749756"/>
                <a:gd name="connsiteX182" fmla="*/ 1005216 w 1003338"/>
                <a:gd name="connsiteY182" fmla="*/ 495416 h 749756"/>
                <a:gd name="connsiteX183" fmla="*/ 748208 w 1003338"/>
                <a:gd name="connsiteY183" fmla="*/ 140358 h 749756"/>
                <a:gd name="connsiteX184" fmla="*/ 748723 w 1003338"/>
                <a:gd name="connsiteY184" fmla="*/ 142572 h 749756"/>
                <a:gd name="connsiteX185" fmla="*/ 748723 w 1003338"/>
                <a:gd name="connsiteY185" fmla="*/ 744799 h 749756"/>
                <a:gd name="connsiteX186" fmla="*/ 743448 w 1003338"/>
                <a:gd name="connsiteY186" fmla="*/ 750059 h 749756"/>
                <a:gd name="connsiteX187" fmla="*/ 527930 w 1003338"/>
                <a:gd name="connsiteY187" fmla="*/ 750059 h 749756"/>
                <a:gd name="connsiteX188" fmla="*/ 522640 w 1003338"/>
                <a:gd name="connsiteY188" fmla="*/ 744799 h 749756"/>
                <a:gd name="connsiteX189" fmla="*/ 522640 w 1003338"/>
                <a:gd name="connsiteY189" fmla="*/ 414284 h 749756"/>
                <a:gd name="connsiteX190" fmla="*/ 524474 w 1003338"/>
                <a:gd name="connsiteY190" fmla="*/ 410085 h 749756"/>
                <a:gd name="connsiteX191" fmla="*/ 525459 w 1003338"/>
                <a:gd name="connsiteY191" fmla="*/ 408781 h 749756"/>
                <a:gd name="connsiteX192" fmla="*/ 737475 w 1003338"/>
                <a:gd name="connsiteY192" fmla="*/ 139828 h 749756"/>
                <a:gd name="connsiteX193" fmla="*/ 739309 w 1003338"/>
                <a:gd name="connsiteY193" fmla="*/ 137524 h 749756"/>
                <a:gd name="connsiteX194" fmla="*/ 739703 w 1003338"/>
                <a:gd name="connsiteY194" fmla="*/ 137251 h 749756"/>
                <a:gd name="connsiteX195" fmla="*/ 742796 w 1003338"/>
                <a:gd name="connsiteY195" fmla="*/ 136235 h 749756"/>
                <a:gd name="connsiteX196" fmla="*/ 748208 w 1003338"/>
                <a:gd name="connsiteY196" fmla="*/ 140358 h 749756"/>
                <a:gd name="connsiteX197" fmla="*/ 723680 w 1003338"/>
                <a:gd name="connsiteY197" fmla="*/ 588751 h 749756"/>
                <a:gd name="connsiteX198" fmla="*/ 723680 w 1003338"/>
                <a:gd name="connsiteY198" fmla="*/ 548503 h 749756"/>
                <a:gd name="connsiteX199" fmla="*/ 718405 w 1003338"/>
                <a:gd name="connsiteY199" fmla="*/ 543228 h 749756"/>
                <a:gd name="connsiteX200" fmla="*/ 654130 w 1003338"/>
                <a:gd name="connsiteY200" fmla="*/ 543228 h 749756"/>
                <a:gd name="connsiteX201" fmla="*/ 648824 w 1003338"/>
                <a:gd name="connsiteY201" fmla="*/ 548503 h 749756"/>
                <a:gd name="connsiteX202" fmla="*/ 648824 w 1003338"/>
                <a:gd name="connsiteY202" fmla="*/ 588751 h 749756"/>
                <a:gd name="connsiteX203" fmla="*/ 654130 w 1003338"/>
                <a:gd name="connsiteY203" fmla="*/ 594026 h 749756"/>
                <a:gd name="connsiteX204" fmla="*/ 718405 w 1003338"/>
                <a:gd name="connsiteY204" fmla="*/ 594026 h 749756"/>
                <a:gd name="connsiteX205" fmla="*/ 723680 w 1003338"/>
                <a:gd name="connsiteY205" fmla="*/ 588751 h 749756"/>
                <a:gd name="connsiteX206" fmla="*/ 723680 w 1003338"/>
                <a:gd name="connsiteY206" fmla="*/ 514380 h 749756"/>
                <a:gd name="connsiteX207" fmla="*/ 723680 w 1003338"/>
                <a:gd name="connsiteY207" fmla="*/ 474117 h 749756"/>
                <a:gd name="connsiteX208" fmla="*/ 718405 w 1003338"/>
                <a:gd name="connsiteY208" fmla="*/ 468842 h 749756"/>
                <a:gd name="connsiteX209" fmla="*/ 654130 w 1003338"/>
                <a:gd name="connsiteY209" fmla="*/ 468842 h 749756"/>
                <a:gd name="connsiteX210" fmla="*/ 648824 w 1003338"/>
                <a:gd name="connsiteY210" fmla="*/ 474117 h 749756"/>
                <a:gd name="connsiteX211" fmla="*/ 648824 w 1003338"/>
                <a:gd name="connsiteY211" fmla="*/ 514380 h 749756"/>
                <a:gd name="connsiteX212" fmla="*/ 654130 w 1003338"/>
                <a:gd name="connsiteY212" fmla="*/ 519640 h 749756"/>
                <a:gd name="connsiteX213" fmla="*/ 718405 w 1003338"/>
                <a:gd name="connsiteY213" fmla="*/ 519640 h 749756"/>
                <a:gd name="connsiteX214" fmla="*/ 723680 w 1003338"/>
                <a:gd name="connsiteY214" fmla="*/ 514380 h 749756"/>
                <a:gd name="connsiteX215" fmla="*/ 625570 w 1003338"/>
                <a:gd name="connsiteY215" fmla="*/ 440085 h 749756"/>
                <a:gd name="connsiteX216" fmla="*/ 625570 w 1003338"/>
                <a:gd name="connsiteY216" fmla="*/ 349039 h 749756"/>
                <a:gd name="connsiteX217" fmla="*/ 619689 w 1003338"/>
                <a:gd name="connsiteY217" fmla="*/ 344112 h 749756"/>
                <a:gd name="connsiteX218" fmla="*/ 614944 w 1003338"/>
                <a:gd name="connsiteY218" fmla="*/ 346356 h 749756"/>
                <a:gd name="connsiteX219" fmla="*/ 613382 w 1003338"/>
                <a:gd name="connsiteY219" fmla="*/ 348236 h 749756"/>
                <a:gd name="connsiteX220" fmla="*/ 552503 w 1003338"/>
                <a:gd name="connsiteY220" fmla="*/ 424774 h 749756"/>
                <a:gd name="connsiteX221" fmla="*/ 551912 w 1003338"/>
                <a:gd name="connsiteY221" fmla="*/ 425638 h 749756"/>
                <a:gd name="connsiteX222" fmla="*/ 551442 w 1003338"/>
                <a:gd name="connsiteY222" fmla="*/ 426336 h 749756"/>
                <a:gd name="connsiteX223" fmla="*/ 551124 w 1003338"/>
                <a:gd name="connsiteY223" fmla="*/ 426957 h 749756"/>
                <a:gd name="connsiteX224" fmla="*/ 550714 w 1003338"/>
                <a:gd name="connsiteY224" fmla="*/ 428928 h 749756"/>
                <a:gd name="connsiteX225" fmla="*/ 550714 w 1003338"/>
                <a:gd name="connsiteY225" fmla="*/ 440085 h 749756"/>
                <a:gd name="connsiteX226" fmla="*/ 556020 w 1003338"/>
                <a:gd name="connsiteY226" fmla="*/ 445360 h 749756"/>
                <a:gd name="connsiteX227" fmla="*/ 620295 w 1003338"/>
                <a:gd name="connsiteY227" fmla="*/ 445360 h 749756"/>
                <a:gd name="connsiteX228" fmla="*/ 625570 w 1003338"/>
                <a:gd name="connsiteY228" fmla="*/ 440085 h 749756"/>
                <a:gd name="connsiteX229" fmla="*/ 723680 w 1003338"/>
                <a:gd name="connsiteY229" fmla="*/ 365623 h 749756"/>
                <a:gd name="connsiteX230" fmla="*/ 723680 w 1003338"/>
                <a:gd name="connsiteY230" fmla="*/ 325391 h 749756"/>
                <a:gd name="connsiteX231" fmla="*/ 718405 w 1003338"/>
                <a:gd name="connsiteY231" fmla="*/ 320085 h 749756"/>
                <a:gd name="connsiteX232" fmla="*/ 654130 w 1003338"/>
                <a:gd name="connsiteY232" fmla="*/ 320085 h 749756"/>
                <a:gd name="connsiteX233" fmla="*/ 648824 w 1003338"/>
                <a:gd name="connsiteY233" fmla="*/ 325391 h 749756"/>
                <a:gd name="connsiteX234" fmla="*/ 648824 w 1003338"/>
                <a:gd name="connsiteY234" fmla="*/ 365623 h 749756"/>
                <a:gd name="connsiteX235" fmla="*/ 654130 w 1003338"/>
                <a:gd name="connsiteY235" fmla="*/ 370899 h 749756"/>
                <a:gd name="connsiteX236" fmla="*/ 718405 w 1003338"/>
                <a:gd name="connsiteY236" fmla="*/ 370899 h 749756"/>
                <a:gd name="connsiteX237" fmla="*/ 723680 w 1003338"/>
                <a:gd name="connsiteY237" fmla="*/ 365623 h 749756"/>
                <a:gd name="connsiteX238" fmla="*/ 625388 w 1003338"/>
                <a:gd name="connsiteY238" fmla="*/ 663106 h 749756"/>
                <a:gd name="connsiteX239" fmla="*/ 625388 w 1003338"/>
                <a:gd name="connsiteY239" fmla="*/ 622859 h 749756"/>
                <a:gd name="connsiteX240" fmla="*/ 620128 w 1003338"/>
                <a:gd name="connsiteY240" fmla="*/ 617599 h 749756"/>
                <a:gd name="connsiteX241" fmla="*/ 555823 w 1003338"/>
                <a:gd name="connsiteY241" fmla="*/ 617599 h 749756"/>
                <a:gd name="connsiteX242" fmla="*/ 550548 w 1003338"/>
                <a:gd name="connsiteY242" fmla="*/ 622859 h 749756"/>
                <a:gd name="connsiteX243" fmla="*/ 550548 w 1003338"/>
                <a:gd name="connsiteY243" fmla="*/ 663106 h 749756"/>
                <a:gd name="connsiteX244" fmla="*/ 555823 w 1003338"/>
                <a:gd name="connsiteY244" fmla="*/ 668382 h 749756"/>
                <a:gd name="connsiteX245" fmla="*/ 620128 w 1003338"/>
                <a:gd name="connsiteY245" fmla="*/ 668382 h 749756"/>
                <a:gd name="connsiteX246" fmla="*/ 625388 w 1003338"/>
                <a:gd name="connsiteY246" fmla="*/ 663106 h 749756"/>
                <a:gd name="connsiteX247" fmla="*/ 625388 w 1003338"/>
                <a:gd name="connsiteY247" fmla="*/ 514380 h 749756"/>
                <a:gd name="connsiteX248" fmla="*/ 625388 w 1003338"/>
                <a:gd name="connsiteY248" fmla="*/ 474117 h 749756"/>
                <a:gd name="connsiteX249" fmla="*/ 620128 w 1003338"/>
                <a:gd name="connsiteY249" fmla="*/ 468842 h 749756"/>
                <a:gd name="connsiteX250" fmla="*/ 555823 w 1003338"/>
                <a:gd name="connsiteY250" fmla="*/ 468842 h 749756"/>
                <a:gd name="connsiteX251" fmla="*/ 550548 w 1003338"/>
                <a:gd name="connsiteY251" fmla="*/ 474117 h 749756"/>
                <a:gd name="connsiteX252" fmla="*/ 550548 w 1003338"/>
                <a:gd name="connsiteY252" fmla="*/ 514380 h 749756"/>
                <a:gd name="connsiteX253" fmla="*/ 555823 w 1003338"/>
                <a:gd name="connsiteY253" fmla="*/ 519640 h 749756"/>
                <a:gd name="connsiteX254" fmla="*/ 620128 w 1003338"/>
                <a:gd name="connsiteY254" fmla="*/ 519640 h 749756"/>
                <a:gd name="connsiteX255" fmla="*/ 625388 w 1003338"/>
                <a:gd name="connsiteY255" fmla="*/ 514380 h 749756"/>
                <a:gd name="connsiteX256" fmla="*/ 658936 w 1003338"/>
                <a:gd name="connsiteY256" fmla="*/ 286432 h 749756"/>
                <a:gd name="connsiteX257" fmla="*/ 657753 w 1003338"/>
                <a:gd name="connsiteY257" fmla="*/ 290070 h 749756"/>
                <a:gd name="connsiteX258" fmla="*/ 663605 w 1003338"/>
                <a:gd name="connsiteY258" fmla="*/ 296134 h 749756"/>
                <a:gd name="connsiteX259" fmla="*/ 663877 w 1003338"/>
                <a:gd name="connsiteY259" fmla="*/ 296179 h 749756"/>
                <a:gd name="connsiteX260" fmla="*/ 664150 w 1003338"/>
                <a:gd name="connsiteY260" fmla="*/ 296134 h 749756"/>
                <a:gd name="connsiteX261" fmla="*/ 717131 w 1003338"/>
                <a:gd name="connsiteY261" fmla="*/ 296134 h 749756"/>
                <a:gd name="connsiteX262" fmla="*/ 717389 w 1003338"/>
                <a:gd name="connsiteY262" fmla="*/ 296179 h 749756"/>
                <a:gd name="connsiteX263" fmla="*/ 717662 w 1003338"/>
                <a:gd name="connsiteY263" fmla="*/ 296134 h 749756"/>
                <a:gd name="connsiteX264" fmla="*/ 723513 w 1003338"/>
                <a:gd name="connsiteY264" fmla="*/ 290070 h 749756"/>
                <a:gd name="connsiteX265" fmla="*/ 723513 w 1003338"/>
                <a:gd name="connsiteY265" fmla="*/ 222021 h 749756"/>
                <a:gd name="connsiteX266" fmla="*/ 717632 w 1003338"/>
                <a:gd name="connsiteY266" fmla="*/ 217094 h 749756"/>
                <a:gd name="connsiteX267" fmla="*/ 712887 w 1003338"/>
                <a:gd name="connsiteY267" fmla="*/ 219322 h 749756"/>
                <a:gd name="connsiteX268" fmla="*/ 711341 w 1003338"/>
                <a:gd name="connsiteY268" fmla="*/ 221202 h 749756"/>
                <a:gd name="connsiteX269" fmla="*/ 660451 w 1003338"/>
                <a:gd name="connsiteY269" fmla="*/ 284522 h 749756"/>
                <a:gd name="connsiteX270" fmla="*/ 658936 w 1003338"/>
                <a:gd name="connsiteY270" fmla="*/ 286432 h 749756"/>
                <a:gd name="connsiteX271" fmla="*/ 625388 w 1003338"/>
                <a:gd name="connsiteY271" fmla="*/ 588751 h 749756"/>
                <a:gd name="connsiteX272" fmla="*/ 625388 w 1003338"/>
                <a:gd name="connsiteY272" fmla="*/ 548503 h 749756"/>
                <a:gd name="connsiteX273" fmla="*/ 620128 w 1003338"/>
                <a:gd name="connsiteY273" fmla="*/ 543228 h 749756"/>
                <a:gd name="connsiteX274" fmla="*/ 555823 w 1003338"/>
                <a:gd name="connsiteY274" fmla="*/ 543228 h 749756"/>
                <a:gd name="connsiteX275" fmla="*/ 550548 w 1003338"/>
                <a:gd name="connsiteY275" fmla="*/ 548503 h 749756"/>
                <a:gd name="connsiteX276" fmla="*/ 550548 w 1003338"/>
                <a:gd name="connsiteY276" fmla="*/ 588751 h 749756"/>
                <a:gd name="connsiteX277" fmla="*/ 555823 w 1003338"/>
                <a:gd name="connsiteY277" fmla="*/ 594026 h 749756"/>
                <a:gd name="connsiteX278" fmla="*/ 620128 w 1003338"/>
                <a:gd name="connsiteY278" fmla="*/ 594026 h 749756"/>
                <a:gd name="connsiteX279" fmla="*/ 625388 w 1003338"/>
                <a:gd name="connsiteY279" fmla="*/ 588751 h 749756"/>
                <a:gd name="connsiteX280" fmla="*/ 723680 w 1003338"/>
                <a:gd name="connsiteY280" fmla="*/ 440009 h 749756"/>
                <a:gd name="connsiteX281" fmla="*/ 723680 w 1003338"/>
                <a:gd name="connsiteY281" fmla="*/ 399762 h 749756"/>
                <a:gd name="connsiteX282" fmla="*/ 718405 w 1003338"/>
                <a:gd name="connsiteY282" fmla="*/ 394486 h 749756"/>
                <a:gd name="connsiteX283" fmla="*/ 654130 w 1003338"/>
                <a:gd name="connsiteY283" fmla="*/ 394486 h 749756"/>
                <a:gd name="connsiteX284" fmla="*/ 648824 w 1003338"/>
                <a:gd name="connsiteY284" fmla="*/ 399762 h 749756"/>
                <a:gd name="connsiteX285" fmla="*/ 648824 w 1003338"/>
                <a:gd name="connsiteY285" fmla="*/ 440009 h 749756"/>
                <a:gd name="connsiteX286" fmla="*/ 654130 w 1003338"/>
                <a:gd name="connsiteY286" fmla="*/ 445269 h 749756"/>
                <a:gd name="connsiteX287" fmla="*/ 718405 w 1003338"/>
                <a:gd name="connsiteY287" fmla="*/ 445269 h 749756"/>
                <a:gd name="connsiteX288" fmla="*/ 723680 w 1003338"/>
                <a:gd name="connsiteY288" fmla="*/ 440009 h 749756"/>
                <a:gd name="connsiteX289" fmla="*/ 723680 w 1003338"/>
                <a:gd name="connsiteY289" fmla="*/ 663106 h 749756"/>
                <a:gd name="connsiteX290" fmla="*/ 723680 w 1003338"/>
                <a:gd name="connsiteY290" fmla="*/ 622859 h 749756"/>
                <a:gd name="connsiteX291" fmla="*/ 718405 w 1003338"/>
                <a:gd name="connsiteY291" fmla="*/ 617599 h 749756"/>
                <a:gd name="connsiteX292" fmla="*/ 654130 w 1003338"/>
                <a:gd name="connsiteY292" fmla="*/ 617599 h 749756"/>
                <a:gd name="connsiteX293" fmla="*/ 648824 w 1003338"/>
                <a:gd name="connsiteY293" fmla="*/ 622859 h 749756"/>
                <a:gd name="connsiteX294" fmla="*/ 648824 w 1003338"/>
                <a:gd name="connsiteY294" fmla="*/ 663106 h 749756"/>
                <a:gd name="connsiteX295" fmla="*/ 654130 w 1003338"/>
                <a:gd name="connsiteY295" fmla="*/ 668382 h 749756"/>
                <a:gd name="connsiteX296" fmla="*/ 718405 w 1003338"/>
                <a:gd name="connsiteY296" fmla="*/ 668382 h 749756"/>
                <a:gd name="connsiteX297" fmla="*/ 723680 w 1003338"/>
                <a:gd name="connsiteY297" fmla="*/ 663106 h 749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Lst>
              <a:rect l="l" t="t" r="r" b="b"/>
              <a:pathLst>
                <a:path w="1003338" h="749756">
                  <a:moveTo>
                    <a:pt x="8699" y="543273"/>
                  </a:moveTo>
                  <a:cubicBezTo>
                    <a:pt x="5683" y="543273"/>
                    <a:pt x="3242" y="540818"/>
                    <a:pt x="3242" y="537801"/>
                  </a:cubicBezTo>
                  <a:cubicBezTo>
                    <a:pt x="3242" y="536679"/>
                    <a:pt x="3576" y="535618"/>
                    <a:pt x="4167" y="534754"/>
                  </a:cubicBezTo>
                  <a:lnTo>
                    <a:pt x="5834" y="532723"/>
                  </a:lnTo>
                  <a:lnTo>
                    <a:pt x="113722" y="391151"/>
                  </a:lnTo>
                  <a:lnTo>
                    <a:pt x="114753" y="389984"/>
                  </a:lnTo>
                  <a:lnTo>
                    <a:pt x="115420" y="389211"/>
                  </a:lnTo>
                  <a:cubicBezTo>
                    <a:pt x="116405" y="388377"/>
                    <a:pt x="117633" y="387816"/>
                    <a:pt x="118997" y="387816"/>
                  </a:cubicBezTo>
                  <a:cubicBezTo>
                    <a:pt x="120604" y="387816"/>
                    <a:pt x="122029" y="388498"/>
                    <a:pt x="123030" y="389590"/>
                  </a:cubicBezTo>
                  <a:lnTo>
                    <a:pt x="124106" y="390772"/>
                  </a:lnTo>
                  <a:lnTo>
                    <a:pt x="234692" y="533860"/>
                  </a:lnTo>
                  <a:lnTo>
                    <a:pt x="234995" y="534178"/>
                  </a:lnTo>
                  <a:cubicBezTo>
                    <a:pt x="235874" y="535148"/>
                    <a:pt x="236435" y="536406"/>
                    <a:pt x="236435" y="537801"/>
                  </a:cubicBezTo>
                  <a:cubicBezTo>
                    <a:pt x="236435" y="540818"/>
                    <a:pt x="233979" y="543273"/>
                    <a:pt x="230978" y="543273"/>
                  </a:cubicBezTo>
                  <a:lnTo>
                    <a:pt x="8699" y="543273"/>
                  </a:lnTo>
                  <a:close/>
                  <a:moveTo>
                    <a:pt x="230311" y="563450"/>
                  </a:moveTo>
                  <a:cubicBezTo>
                    <a:pt x="233312" y="563450"/>
                    <a:pt x="235753" y="565891"/>
                    <a:pt x="235753" y="568908"/>
                  </a:cubicBezTo>
                  <a:lnTo>
                    <a:pt x="235753" y="743207"/>
                  </a:lnTo>
                  <a:cubicBezTo>
                    <a:pt x="235753" y="746209"/>
                    <a:pt x="233312" y="748665"/>
                    <a:pt x="230311" y="748665"/>
                  </a:cubicBezTo>
                  <a:lnTo>
                    <a:pt x="156728" y="748665"/>
                  </a:lnTo>
                  <a:lnTo>
                    <a:pt x="156728" y="639019"/>
                  </a:lnTo>
                  <a:cubicBezTo>
                    <a:pt x="156728" y="635987"/>
                    <a:pt x="154288" y="633561"/>
                    <a:pt x="151271" y="633561"/>
                  </a:cubicBezTo>
                  <a:lnTo>
                    <a:pt x="84722" y="633561"/>
                  </a:lnTo>
                  <a:cubicBezTo>
                    <a:pt x="81706" y="633561"/>
                    <a:pt x="79280" y="635987"/>
                    <a:pt x="79280" y="639019"/>
                  </a:cubicBezTo>
                  <a:lnTo>
                    <a:pt x="79280" y="748665"/>
                  </a:lnTo>
                  <a:lnTo>
                    <a:pt x="7593" y="748665"/>
                  </a:lnTo>
                  <a:cubicBezTo>
                    <a:pt x="4576" y="748665"/>
                    <a:pt x="2135" y="746209"/>
                    <a:pt x="2135" y="743207"/>
                  </a:cubicBezTo>
                  <a:lnTo>
                    <a:pt x="2135" y="568908"/>
                  </a:lnTo>
                  <a:cubicBezTo>
                    <a:pt x="2135" y="565891"/>
                    <a:pt x="4576" y="563450"/>
                    <a:pt x="7593" y="563450"/>
                  </a:cubicBezTo>
                  <a:lnTo>
                    <a:pt x="230311" y="563450"/>
                  </a:lnTo>
                  <a:close/>
                  <a:moveTo>
                    <a:pt x="1000077" y="517821"/>
                  </a:moveTo>
                  <a:cubicBezTo>
                    <a:pt x="1003078" y="517821"/>
                    <a:pt x="1005473" y="520125"/>
                    <a:pt x="1005473" y="523051"/>
                  </a:cubicBezTo>
                  <a:lnTo>
                    <a:pt x="1005473" y="745648"/>
                  </a:lnTo>
                  <a:cubicBezTo>
                    <a:pt x="1005473" y="748543"/>
                    <a:pt x="1003078" y="750893"/>
                    <a:pt x="1000077" y="750893"/>
                  </a:cubicBezTo>
                  <a:lnTo>
                    <a:pt x="779633" y="750893"/>
                  </a:lnTo>
                  <a:cubicBezTo>
                    <a:pt x="776661" y="750893"/>
                    <a:pt x="774251" y="748543"/>
                    <a:pt x="774251" y="745648"/>
                  </a:cubicBezTo>
                  <a:lnTo>
                    <a:pt x="774251" y="523051"/>
                  </a:lnTo>
                  <a:cubicBezTo>
                    <a:pt x="774251" y="520125"/>
                    <a:pt x="776661" y="517821"/>
                    <a:pt x="779633" y="517821"/>
                  </a:cubicBezTo>
                  <a:lnTo>
                    <a:pt x="1000077" y="517821"/>
                  </a:lnTo>
                  <a:close/>
                  <a:moveTo>
                    <a:pt x="980112" y="589160"/>
                  </a:moveTo>
                  <a:lnTo>
                    <a:pt x="980112" y="549110"/>
                  </a:lnTo>
                  <a:cubicBezTo>
                    <a:pt x="980112" y="546229"/>
                    <a:pt x="977717" y="543880"/>
                    <a:pt x="974716" y="543880"/>
                  </a:cubicBezTo>
                  <a:lnTo>
                    <a:pt x="908879" y="543880"/>
                  </a:lnTo>
                  <a:cubicBezTo>
                    <a:pt x="905878" y="543880"/>
                    <a:pt x="903483" y="546229"/>
                    <a:pt x="903483" y="549110"/>
                  </a:cubicBezTo>
                  <a:lnTo>
                    <a:pt x="903483" y="589160"/>
                  </a:lnTo>
                  <a:cubicBezTo>
                    <a:pt x="903483" y="592071"/>
                    <a:pt x="905878" y="594420"/>
                    <a:pt x="908879" y="594420"/>
                  </a:cubicBezTo>
                  <a:lnTo>
                    <a:pt x="974716" y="594420"/>
                  </a:lnTo>
                  <a:cubicBezTo>
                    <a:pt x="977717" y="594420"/>
                    <a:pt x="980112" y="592071"/>
                    <a:pt x="980112" y="589160"/>
                  </a:cubicBezTo>
                  <a:close/>
                  <a:moveTo>
                    <a:pt x="879456" y="589160"/>
                  </a:moveTo>
                  <a:lnTo>
                    <a:pt x="879456" y="549110"/>
                  </a:lnTo>
                  <a:cubicBezTo>
                    <a:pt x="879456" y="546229"/>
                    <a:pt x="877060" y="543880"/>
                    <a:pt x="874074" y="543880"/>
                  </a:cubicBezTo>
                  <a:lnTo>
                    <a:pt x="808223" y="543880"/>
                  </a:lnTo>
                  <a:cubicBezTo>
                    <a:pt x="805221" y="543880"/>
                    <a:pt x="802811" y="546229"/>
                    <a:pt x="802811" y="549110"/>
                  </a:cubicBezTo>
                  <a:lnTo>
                    <a:pt x="802811" y="589160"/>
                  </a:lnTo>
                  <a:cubicBezTo>
                    <a:pt x="802811" y="592071"/>
                    <a:pt x="805221" y="594420"/>
                    <a:pt x="808223" y="594420"/>
                  </a:cubicBezTo>
                  <a:lnTo>
                    <a:pt x="874074" y="594420"/>
                  </a:lnTo>
                  <a:cubicBezTo>
                    <a:pt x="877060" y="594420"/>
                    <a:pt x="879456" y="592071"/>
                    <a:pt x="879456" y="589160"/>
                  </a:cubicBezTo>
                  <a:close/>
                  <a:moveTo>
                    <a:pt x="980112" y="663137"/>
                  </a:moveTo>
                  <a:lnTo>
                    <a:pt x="980112" y="623117"/>
                  </a:lnTo>
                  <a:cubicBezTo>
                    <a:pt x="980112" y="620191"/>
                    <a:pt x="977717" y="617856"/>
                    <a:pt x="974716" y="617856"/>
                  </a:cubicBezTo>
                  <a:lnTo>
                    <a:pt x="908879" y="617856"/>
                  </a:lnTo>
                  <a:cubicBezTo>
                    <a:pt x="905878" y="617856"/>
                    <a:pt x="903483" y="620191"/>
                    <a:pt x="903483" y="623117"/>
                  </a:cubicBezTo>
                  <a:lnTo>
                    <a:pt x="903483" y="663137"/>
                  </a:lnTo>
                  <a:cubicBezTo>
                    <a:pt x="903483" y="666063"/>
                    <a:pt x="905878" y="668397"/>
                    <a:pt x="908879" y="668397"/>
                  </a:cubicBezTo>
                  <a:lnTo>
                    <a:pt x="974716" y="668397"/>
                  </a:lnTo>
                  <a:cubicBezTo>
                    <a:pt x="977717" y="668397"/>
                    <a:pt x="980112" y="666063"/>
                    <a:pt x="980112" y="663137"/>
                  </a:cubicBezTo>
                  <a:close/>
                  <a:moveTo>
                    <a:pt x="879456" y="663137"/>
                  </a:moveTo>
                  <a:lnTo>
                    <a:pt x="879456" y="623117"/>
                  </a:lnTo>
                  <a:cubicBezTo>
                    <a:pt x="879456" y="620191"/>
                    <a:pt x="877060" y="617856"/>
                    <a:pt x="874074" y="617856"/>
                  </a:cubicBezTo>
                  <a:lnTo>
                    <a:pt x="808223" y="617856"/>
                  </a:lnTo>
                  <a:cubicBezTo>
                    <a:pt x="805221" y="617856"/>
                    <a:pt x="802811" y="620191"/>
                    <a:pt x="802811" y="623117"/>
                  </a:cubicBezTo>
                  <a:lnTo>
                    <a:pt x="802811" y="663137"/>
                  </a:lnTo>
                  <a:cubicBezTo>
                    <a:pt x="802811" y="666063"/>
                    <a:pt x="805221" y="668397"/>
                    <a:pt x="808223" y="668397"/>
                  </a:cubicBezTo>
                  <a:lnTo>
                    <a:pt x="874074" y="668397"/>
                  </a:lnTo>
                  <a:cubicBezTo>
                    <a:pt x="877060" y="668397"/>
                    <a:pt x="879456" y="666063"/>
                    <a:pt x="879456" y="663137"/>
                  </a:cubicBezTo>
                  <a:close/>
                  <a:moveTo>
                    <a:pt x="487637" y="1137"/>
                  </a:moveTo>
                  <a:cubicBezTo>
                    <a:pt x="490533" y="1137"/>
                    <a:pt x="492943" y="3486"/>
                    <a:pt x="492943" y="6427"/>
                  </a:cubicBezTo>
                  <a:lnTo>
                    <a:pt x="492943" y="743693"/>
                  </a:lnTo>
                  <a:cubicBezTo>
                    <a:pt x="492943" y="746603"/>
                    <a:pt x="490533" y="748968"/>
                    <a:pt x="487637" y="748968"/>
                  </a:cubicBezTo>
                  <a:lnTo>
                    <a:pt x="271908" y="748968"/>
                  </a:lnTo>
                  <a:cubicBezTo>
                    <a:pt x="269027" y="748968"/>
                    <a:pt x="266632" y="746603"/>
                    <a:pt x="266632" y="743693"/>
                  </a:cubicBezTo>
                  <a:lnTo>
                    <a:pt x="266632" y="6427"/>
                  </a:lnTo>
                  <a:cubicBezTo>
                    <a:pt x="266632" y="3486"/>
                    <a:pt x="269027" y="1137"/>
                    <a:pt x="271908" y="1137"/>
                  </a:cubicBezTo>
                  <a:lnTo>
                    <a:pt x="487637" y="1137"/>
                  </a:lnTo>
                  <a:close/>
                  <a:moveTo>
                    <a:pt x="359315" y="412162"/>
                  </a:moveTo>
                  <a:lnTo>
                    <a:pt x="359315" y="357089"/>
                  </a:lnTo>
                  <a:cubicBezTo>
                    <a:pt x="359315" y="355527"/>
                    <a:pt x="358042" y="354254"/>
                    <a:pt x="356480" y="354254"/>
                  </a:cubicBezTo>
                  <a:lnTo>
                    <a:pt x="307077" y="354254"/>
                  </a:lnTo>
                  <a:cubicBezTo>
                    <a:pt x="305515" y="354254"/>
                    <a:pt x="304242" y="355527"/>
                    <a:pt x="304242" y="357089"/>
                  </a:cubicBezTo>
                  <a:lnTo>
                    <a:pt x="304242" y="412162"/>
                  </a:lnTo>
                  <a:cubicBezTo>
                    <a:pt x="304242" y="413708"/>
                    <a:pt x="305515" y="414982"/>
                    <a:pt x="307077" y="414982"/>
                  </a:cubicBezTo>
                  <a:lnTo>
                    <a:pt x="356480" y="414982"/>
                  </a:lnTo>
                  <a:cubicBezTo>
                    <a:pt x="358042" y="414982"/>
                    <a:pt x="359315" y="413708"/>
                    <a:pt x="359315" y="412162"/>
                  </a:cubicBezTo>
                  <a:close/>
                  <a:moveTo>
                    <a:pt x="456182" y="159338"/>
                  </a:moveTo>
                  <a:lnTo>
                    <a:pt x="456182" y="104280"/>
                  </a:lnTo>
                  <a:cubicBezTo>
                    <a:pt x="456182" y="102703"/>
                    <a:pt x="454909" y="101445"/>
                    <a:pt x="453332" y="101445"/>
                  </a:cubicBezTo>
                  <a:lnTo>
                    <a:pt x="403944" y="101445"/>
                  </a:lnTo>
                  <a:cubicBezTo>
                    <a:pt x="402367" y="101445"/>
                    <a:pt x="401109" y="102703"/>
                    <a:pt x="401109" y="104280"/>
                  </a:cubicBezTo>
                  <a:lnTo>
                    <a:pt x="401109" y="159338"/>
                  </a:lnTo>
                  <a:cubicBezTo>
                    <a:pt x="401109" y="160884"/>
                    <a:pt x="402367" y="162157"/>
                    <a:pt x="403944" y="162157"/>
                  </a:cubicBezTo>
                  <a:lnTo>
                    <a:pt x="453332" y="162157"/>
                  </a:lnTo>
                  <a:cubicBezTo>
                    <a:pt x="454909" y="162157"/>
                    <a:pt x="456182" y="160884"/>
                    <a:pt x="456182" y="159338"/>
                  </a:cubicBezTo>
                  <a:close/>
                  <a:moveTo>
                    <a:pt x="359315" y="664971"/>
                  </a:moveTo>
                  <a:lnTo>
                    <a:pt x="359315" y="609928"/>
                  </a:lnTo>
                  <a:cubicBezTo>
                    <a:pt x="359315" y="608367"/>
                    <a:pt x="358042" y="607109"/>
                    <a:pt x="356480" y="607109"/>
                  </a:cubicBezTo>
                  <a:lnTo>
                    <a:pt x="307077" y="607109"/>
                  </a:lnTo>
                  <a:cubicBezTo>
                    <a:pt x="305515" y="607109"/>
                    <a:pt x="304242" y="608367"/>
                    <a:pt x="304242" y="609928"/>
                  </a:cubicBezTo>
                  <a:lnTo>
                    <a:pt x="304242" y="664971"/>
                  </a:lnTo>
                  <a:cubicBezTo>
                    <a:pt x="304242" y="666532"/>
                    <a:pt x="305515" y="667806"/>
                    <a:pt x="307077" y="667806"/>
                  </a:cubicBezTo>
                  <a:lnTo>
                    <a:pt x="356480" y="667806"/>
                  </a:lnTo>
                  <a:cubicBezTo>
                    <a:pt x="358042" y="667806"/>
                    <a:pt x="359315" y="666532"/>
                    <a:pt x="359315" y="664971"/>
                  </a:cubicBezTo>
                  <a:close/>
                  <a:moveTo>
                    <a:pt x="456182" y="412162"/>
                  </a:moveTo>
                  <a:lnTo>
                    <a:pt x="456182" y="357089"/>
                  </a:lnTo>
                  <a:cubicBezTo>
                    <a:pt x="456182" y="355527"/>
                    <a:pt x="454909" y="354254"/>
                    <a:pt x="453332" y="354254"/>
                  </a:cubicBezTo>
                  <a:lnTo>
                    <a:pt x="403944" y="354254"/>
                  </a:lnTo>
                  <a:cubicBezTo>
                    <a:pt x="402367" y="354254"/>
                    <a:pt x="401109" y="355527"/>
                    <a:pt x="401109" y="357089"/>
                  </a:cubicBezTo>
                  <a:lnTo>
                    <a:pt x="401109" y="412162"/>
                  </a:lnTo>
                  <a:cubicBezTo>
                    <a:pt x="401109" y="413708"/>
                    <a:pt x="402367" y="414982"/>
                    <a:pt x="403944" y="414982"/>
                  </a:cubicBezTo>
                  <a:lnTo>
                    <a:pt x="453332" y="414982"/>
                  </a:lnTo>
                  <a:cubicBezTo>
                    <a:pt x="454909" y="414982"/>
                    <a:pt x="456182" y="413708"/>
                    <a:pt x="456182" y="412162"/>
                  </a:cubicBezTo>
                  <a:close/>
                  <a:moveTo>
                    <a:pt x="456182" y="285719"/>
                  </a:moveTo>
                  <a:lnTo>
                    <a:pt x="456182" y="230661"/>
                  </a:lnTo>
                  <a:cubicBezTo>
                    <a:pt x="456182" y="229100"/>
                    <a:pt x="454909" y="227872"/>
                    <a:pt x="453332" y="227872"/>
                  </a:cubicBezTo>
                  <a:lnTo>
                    <a:pt x="403944" y="227872"/>
                  </a:lnTo>
                  <a:cubicBezTo>
                    <a:pt x="402367" y="227872"/>
                    <a:pt x="401109" y="229100"/>
                    <a:pt x="401109" y="230661"/>
                  </a:cubicBezTo>
                  <a:lnTo>
                    <a:pt x="401109" y="285719"/>
                  </a:lnTo>
                  <a:cubicBezTo>
                    <a:pt x="401109" y="287296"/>
                    <a:pt x="402367" y="288554"/>
                    <a:pt x="403944" y="288554"/>
                  </a:cubicBezTo>
                  <a:lnTo>
                    <a:pt x="453332" y="288554"/>
                  </a:lnTo>
                  <a:cubicBezTo>
                    <a:pt x="454909" y="288554"/>
                    <a:pt x="456182" y="287296"/>
                    <a:pt x="456182" y="285719"/>
                  </a:cubicBezTo>
                  <a:close/>
                  <a:moveTo>
                    <a:pt x="359315" y="538544"/>
                  </a:moveTo>
                  <a:lnTo>
                    <a:pt x="359315" y="483516"/>
                  </a:lnTo>
                  <a:cubicBezTo>
                    <a:pt x="359315" y="481924"/>
                    <a:pt x="358042" y="480681"/>
                    <a:pt x="356480" y="480681"/>
                  </a:cubicBezTo>
                  <a:lnTo>
                    <a:pt x="307077" y="480681"/>
                  </a:lnTo>
                  <a:cubicBezTo>
                    <a:pt x="305515" y="480681"/>
                    <a:pt x="304242" y="481924"/>
                    <a:pt x="304242" y="483516"/>
                  </a:cubicBezTo>
                  <a:lnTo>
                    <a:pt x="304242" y="538544"/>
                  </a:lnTo>
                  <a:cubicBezTo>
                    <a:pt x="304242" y="540135"/>
                    <a:pt x="305515" y="541379"/>
                    <a:pt x="307077" y="541379"/>
                  </a:cubicBezTo>
                  <a:lnTo>
                    <a:pt x="356480" y="541379"/>
                  </a:lnTo>
                  <a:cubicBezTo>
                    <a:pt x="358042" y="541379"/>
                    <a:pt x="359315" y="540135"/>
                    <a:pt x="359315" y="538544"/>
                  </a:cubicBezTo>
                  <a:close/>
                  <a:moveTo>
                    <a:pt x="456182" y="538544"/>
                  </a:moveTo>
                  <a:lnTo>
                    <a:pt x="456182" y="483516"/>
                  </a:lnTo>
                  <a:cubicBezTo>
                    <a:pt x="456182" y="481924"/>
                    <a:pt x="454909" y="480681"/>
                    <a:pt x="453332" y="480681"/>
                  </a:cubicBezTo>
                  <a:lnTo>
                    <a:pt x="403944" y="480681"/>
                  </a:lnTo>
                  <a:cubicBezTo>
                    <a:pt x="402367" y="480681"/>
                    <a:pt x="401109" y="481924"/>
                    <a:pt x="401109" y="483516"/>
                  </a:cubicBezTo>
                  <a:lnTo>
                    <a:pt x="401109" y="538544"/>
                  </a:lnTo>
                  <a:cubicBezTo>
                    <a:pt x="401109" y="540135"/>
                    <a:pt x="402367" y="541379"/>
                    <a:pt x="403944" y="541379"/>
                  </a:cubicBezTo>
                  <a:lnTo>
                    <a:pt x="453332" y="541379"/>
                  </a:lnTo>
                  <a:cubicBezTo>
                    <a:pt x="454909" y="541379"/>
                    <a:pt x="456182" y="540135"/>
                    <a:pt x="456182" y="538544"/>
                  </a:cubicBezTo>
                  <a:close/>
                  <a:moveTo>
                    <a:pt x="359315" y="159338"/>
                  </a:moveTo>
                  <a:lnTo>
                    <a:pt x="359315" y="104280"/>
                  </a:lnTo>
                  <a:cubicBezTo>
                    <a:pt x="359315" y="102703"/>
                    <a:pt x="358042" y="101445"/>
                    <a:pt x="356480" y="101445"/>
                  </a:cubicBezTo>
                  <a:lnTo>
                    <a:pt x="307077" y="101445"/>
                  </a:lnTo>
                  <a:cubicBezTo>
                    <a:pt x="305515" y="101445"/>
                    <a:pt x="304242" y="102703"/>
                    <a:pt x="304242" y="104280"/>
                  </a:cubicBezTo>
                  <a:lnTo>
                    <a:pt x="304242" y="159338"/>
                  </a:lnTo>
                  <a:cubicBezTo>
                    <a:pt x="304242" y="160884"/>
                    <a:pt x="305515" y="162157"/>
                    <a:pt x="307077" y="162157"/>
                  </a:cubicBezTo>
                  <a:lnTo>
                    <a:pt x="356480" y="162157"/>
                  </a:lnTo>
                  <a:cubicBezTo>
                    <a:pt x="358042" y="162157"/>
                    <a:pt x="359315" y="160884"/>
                    <a:pt x="359315" y="159338"/>
                  </a:cubicBezTo>
                  <a:close/>
                  <a:moveTo>
                    <a:pt x="456182" y="664971"/>
                  </a:moveTo>
                  <a:lnTo>
                    <a:pt x="456182" y="609928"/>
                  </a:lnTo>
                  <a:cubicBezTo>
                    <a:pt x="456182" y="608367"/>
                    <a:pt x="454909" y="607109"/>
                    <a:pt x="453332" y="607109"/>
                  </a:cubicBezTo>
                  <a:lnTo>
                    <a:pt x="403944" y="607109"/>
                  </a:lnTo>
                  <a:cubicBezTo>
                    <a:pt x="402367" y="607109"/>
                    <a:pt x="401109" y="608367"/>
                    <a:pt x="401109" y="609928"/>
                  </a:cubicBezTo>
                  <a:lnTo>
                    <a:pt x="401109" y="664971"/>
                  </a:lnTo>
                  <a:cubicBezTo>
                    <a:pt x="401109" y="666532"/>
                    <a:pt x="402367" y="667806"/>
                    <a:pt x="403944" y="667806"/>
                  </a:cubicBezTo>
                  <a:lnTo>
                    <a:pt x="453332" y="667806"/>
                  </a:lnTo>
                  <a:cubicBezTo>
                    <a:pt x="454909" y="667806"/>
                    <a:pt x="456182" y="666532"/>
                    <a:pt x="456182" y="664971"/>
                  </a:cubicBezTo>
                  <a:close/>
                  <a:moveTo>
                    <a:pt x="359315" y="285719"/>
                  </a:moveTo>
                  <a:lnTo>
                    <a:pt x="359315" y="230661"/>
                  </a:lnTo>
                  <a:cubicBezTo>
                    <a:pt x="359315" y="229100"/>
                    <a:pt x="358042" y="227872"/>
                    <a:pt x="356480" y="227872"/>
                  </a:cubicBezTo>
                  <a:lnTo>
                    <a:pt x="307077" y="227872"/>
                  </a:lnTo>
                  <a:cubicBezTo>
                    <a:pt x="305515" y="227872"/>
                    <a:pt x="304242" y="229100"/>
                    <a:pt x="304242" y="230661"/>
                  </a:cubicBezTo>
                  <a:lnTo>
                    <a:pt x="304242" y="285719"/>
                  </a:lnTo>
                  <a:cubicBezTo>
                    <a:pt x="304242" y="287296"/>
                    <a:pt x="305515" y="288554"/>
                    <a:pt x="307077" y="288554"/>
                  </a:cubicBezTo>
                  <a:lnTo>
                    <a:pt x="356480" y="288554"/>
                  </a:lnTo>
                  <a:cubicBezTo>
                    <a:pt x="358042" y="288554"/>
                    <a:pt x="359315" y="287296"/>
                    <a:pt x="359315" y="285719"/>
                  </a:cubicBezTo>
                  <a:close/>
                  <a:moveTo>
                    <a:pt x="1005216" y="495416"/>
                  </a:moveTo>
                  <a:cubicBezTo>
                    <a:pt x="1005216" y="497887"/>
                    <a:pt x="1003245" y="499858"/>
                    <a:pt x="1000789" y="499858"/>
                  </a:cubicBezTo>
                  <a:lnTo>
                    <a:pt x="778905" y="499858"/>
                  </a:lnTo>
                  <a:cubicBezTo>
                    <a:pt x="776464" y="499858"/>
                    <a:pt x="774478" y="497887"/>
                    <a:pt x="774478" y="495416"/>
                  </a:cubicBezTo>
                  <a:lnTo>
                    <a:pt x="774478" y="451045"/>
                  </a:lnTo>
                  <a:cubicBezTo>
                    <a:pt x="774478" y="448605"/>
                    <a:pt x="776464" y="446619"/>
                    <a:pt x="778905" y="446619"/>
                  </a:cubicBezTo>
                  <a:lnTo>
                    <a:pt x="1000789" y="446619"/>
                  </a:lnTo>
                  <a:cubicBezTo>
                    <a:pt x="1003245" y="446619"/>
                    <a:pt x="1005216" y="448605"/>
                    <a:pt x="1005216" y="451045"/>
                  </a:cubicBezTo>
                  <a:lnTo>
                    <a:pt x="1005216" y="495416"/>
                  </a:lnTo>
                  <a:close/>
                  <a:moveTo>
                    <a:pt x="748208" y="140358"/>
                  </a:moveTo>
                  <a:cubicBezTo>
                    <a:pt x="748511" y="141025"/>
                    <a:pt x="748723" y="141783"/>
                    <a:pt x="748723" y="142572"/>
                  </a:cubicBezTo>
                  <a:lnTo>
                    <a:pt x="748723" y="744799"/>
                  </a:lnTo>
                  <a:cubicBezTo>
                    <a:pt x="748723" y="747710"/>
                    <a:pt x="746373" y="750059"/>
                    <a:pt x="743448" y="750059"/>
                  </a:cubicBezTo>
                  <a:lnTo>
                    <a:pt x="527930" y="750059"/>
                  </a:lnTo>
                  <a:cubicBezTo>
                    <a:pt x="525004" y="750059"/>
                    <a:pt x="522640" y="747710"/>
                    <a:pt x="522640" y="744799"/>
                  </a:cubicBezTo>
                  <a:lnTo>
                    <a:pt x="522640" y="414284"/>
                  </a:lnTo>
                  <a:cubicBezTo>
                    <a:pt x="522685" y="412632"/>
                    <a:pt x="523382" y="411177"/>
                    <a:pt x="524474" y="410085"/>
                  </a:cubicBezTo>
                  <a:lnTo>
                    <a:pt x="525459" y="408781"/>
                  </a:lnTo>
                  <a:lnTo>
                    <a:pt x="737475" y="139828"/>
                  </a:lnTo>
                  <a:lnTo>
                    <a:pt x="739309" y="137524"/>
                  </a:lnTo>
                  <a:cubicBezTo>
                    <a:pt x="739431" y="137417"/>
                    <a:pt x="739567" y="137342"/>
                    <a:pt x="739703" y="137251"/>
                  </a:cubicBezTo>
                  <a:cubicBezTo>
                    <a:pt x="740613" y="136659"/>
                    <a:pt x="741629" y="136235"/>
                    <a:pt x="742796" y="136235"/>
                  </a:cubicBezTo>
                  <a:cubicBezTo>
                    <a:pt x="745388" y="136235"/>
                    <a:pt x="747495" y="137994"/>
                    <a:pt x="748208" y="140358"/>
                  </a:cubicBezTo>
                  <a:close/>
                  <a:moveTo>
                    <a:pt x="723680" y="588751"/>
                  </a:moveTo>
                  <a:lnTo>
                    <a:pt x="723680" y="548503"/>
                  </a:lnTo>
                  <a:cubicBezTo>
                    <a:pt x="723680" y="545562"/>
                    <a:pt x="721300" y="543228"/>
                    <a:pt x="718405" y="543228"/>
                  </a:cubicBezTo>
                  <a:lnTo>
                    <a:pt x="654130" y="543228"/>
                  </a:lnTo>
                  <a:cubicBezTo>
                    <a:pt x="651189" y="543228"/>
                    <a:pt x="648824" y="545562"/>
                    <a:pt x="648824" y="548503"/>
                  </a:cubicBezTo>
                  <a:lnTo>
                    <a:pt x="648824" y="588751"/>
                  </a:lnTo>
                  <a:cubicBezTo>
                    <a:pt x="648824" y="591677"/>
                    <a:pt x="651189" y="594026"/>
                    <a:pt x="654130" y="594026"/>
                  </a:cubicBezTo>
                  <a:lnTo>
                    <a:pt x="718405" y="594026"/>
                  </a:lnTo>
                  <a:cubicBezTo>
                    <a:pt x="721300" y="594026"/>
                    <a:pt x="723680" y="591677"/>
                    <a:pt x="723680" y="588751"/>
                  </a:cubicBezTo>
                  <a:close/>
                  <a:moveTo>
                    <a:pt x="723680" y="514380"/>
                  </a:moveTo>
                  <a:lnTo>
                    <a:pt x="723680" y="474117"/>
                  </a:lnTo>
                  <a:cubicBezTo>
                    <a:pt x="723680" y="471192"/>
                    <a:pt x="721300" y="468842"/>
                    <a:pt x="718405" y="468842"/>
                  </a:cubicBezTo>
                  <a:lnTo>
                    <a:pt x="654130" y="468842"/>
                  </a:lnTo>
                  <a:cubicBezTo>
                    <a:pt x="651189" y="468842"/>
                    <a:pt x="648824" y="471192"/>
                    <a:pt x="648824" y="474117"/>
                  </a:cubicBezTo>
                  <a:lnTo>
                    <a:pt x="648824" y="514380"/>
                  </a:lnTo>
                  <a:cubicBezTo>
                    <a:pt x="648824" y="517275"/>
                    <a:pt x="651189" y="519640"/>
                    <a:pt x="654130" y="519640"/>
                  </a:cubicBezTo>
                  <a:lnTo>
                    <a:pt x="718405" y="519640"/>
                  </a:lnTo>
                  <a:cubicBezTo>
                    <a:pt x="721300" y="519640"/>
                    <a:pt x="723680" y="517275"/>
                    <a:pt x="723680" y="514380"/>
                  </a:cubicBezTo>
                  <a:close/>
                  <a:moveTo>
                    <a:pt x="625570" y="440085"/>
                  </a:moveTo>
                  <a:lnTo>
                    <a:pt x="625570" y="349039"/>
                  </a:lnTo>
                  <a:cubicBezTo>
                    <a:pt x="624994" y="346265"/>
                    <a:pt x="622645" y="344112"/>
                    <a:pt x="619689" y="344112"/>
                  </a:cubicBezTo>
                  <a:cubicBezTo>
                    <a:pt x="617778" y="344112"/>
                    <a:pt x="616081" y="344992"/>
                    <a:pt x="614944" y="346356"/>
                  </a:cubicBezTo>
                  <a:lnTo>
                    <a:pt x="613382" y="348236"/>
                  </a:lnTo>
                  <a:cubicBezTo>
                    <a:pt x="597814" y="367336"/>
                    <a:pt x="560719" y="413011"/>
                    <a:pt x="552503" y="424774"/>
                  </a:cubicBezTo>
                  <a:cubicBezTo>
                    <a:pt x="552306" y="425062"/>
                    <a:pt x="552064" y="425396"/>
                    <a:pt x="551912" y="425638"/>
                  </a:cubicBezTo>
                  <a:cubicBezTo>
                    <a:pt x="551745" y="425851"/>
                    <a:pt x="551563" y="426093"/>
                    <a:pt x="551442" y="426336"/>
                  </a:cubicBezTo>
                  <a:cubicBezTo>
                    <a:pt x="551245" y="426639"/>
                    <a:pt x="551215" y="426730"/>
                    <a:pt x="551124" y="426957"/>
                  </a:cubicBezTo>
                  <a:cubicBezTo>
                    <a:pt x="550866" y="427564"/>
                    <a:pt x="550745" y="428231"/>
                    <a:pt x="550714" y="428928"/>
                  </a:cubicBezTo>
                  <a:lnTo>
                    <a:pt x="550714" y="440085"/>
                  </a:lnTo>
                  <a:cubicBezTo>
                    <a:pt x="550714" y="442996"/>
                    <a:pt x="553079" y="445360"/>
                    <a:pt x="556020" y="445360"/>
                  </a:cubicBezTo>
                  <a:lnTo>
                    <a:pt x="620295" y="445360"/>
                  </a:lnTo>
                  <a:cubicBezTo>
                    <a:pt x="623190" y="445360"/>
                    <a:pt x="625570" y="442996"/>
                    <a:pt x="625570" y="440085"/>
                  </a:cubicBezTo>
                  <a:close/>
                  <a:moveTo>
                    <a:pt x="723680" y="365623"/>
                  </a:moveTo>
                  <a:lnTo>
                    <a:pt x="723680" y="325391"/>
                  </a:lnTo>
                  <a:cubicBezTo>
                    <a:pt x="723680" y="322435"/>
                    <a:pt x="721300" y="320085"/>
                    <a:pt x="718405" y="320085"/>
                  </a:cubicBezTo>
                  <a:lnTo>
                    <a:pt x="654130" y="320085"/>
                  </a:lnTo>
                  <a:cubicBezTo>
                    <a:pt x="651189" y="320085"/>
                    <a:pt x="648824" y="322435"/>
                    <a:pt x="648824" y="325391"/>
                  </a:cubicBezTo>
                  <a:lnTo>
                    <a:pt x="648824" y="365623"/>
                  </a:lnTo>
                  <a:cubicBezTo>
                    <a:pt x="648824" y="368549"/>
                    <a:pt x="651189" y="370899"/>
                    <a:pt x="654130" y="370899"/>
                  </a:cubicBezTo>
                  <a:lnTo>
                    <a:pt x="718405" y="370899"/>
                  </a:lnTo>
                  <a:cubicBezTo>
                    <a:pt x="721300" y="370899"/>
                    <a:pt x="723680" y="368549"/>
                    <a:pt x="723680" y="365623"/>
                  </a:cubicBezTo>
                  <a:close/>
                  <a:moveTo>
                    <a:pt x="625388" y="663106"/>
                  </a:moveTo>
                  <a:lnTo>
                    <a:pt x="625388" y="622859"/>
                  </a:lnTo>
                  <a:cubicBezTo>
                    <a:pt x="625388" y="619948"/>
                    <a:pt x="623039" y="617599"/>
                    <a:pt x="620128" y="617599"/>
                  </a:cubicBezTo>
                  <a:lnTo>
                    <a:pt x="555823" y="617599"/>
                  </a:lnTo>
                  <a:cubicBezTo>
                    <a:pt x="552897" y="617599"/>
                    <a:pt x="550548" y="619948"/>
                    <a:pt x="550548" y="622859"/>
                  </a:cubicBezTo>
                  <a:lnTo>
                    <a:pt x="550548" y="663106"/>
                  </a:lnTo>
                  <a:cubicBezTo>
                    <a:pt x="550548" y="666032"/>
                    <a:pt x="552897" y="668382"/>
                    <a:pt x="555823" y="668382"/>
                  </a:cubicBezTo>
                  <a:lnTo>
                    <a:pt x="620128" y="668382"/>
                  </a:lnTo>
                  <a:cubicBezTo>
                    <a:pt x="623039" y="668382"/>
                    <a:pt x="625388" y="666032"/>
                    <a:pt x="625388" y="663106"/>
                  </a:cubicBezTo>
                  <a:close/>
                  <a:moveTo>
                    <a:pt x="625388" y="514380"/>
                  </a:moveTo>
                  <a:lnTo>
                    <a:pt x="625388" y="474117"/>
                  </a:lnTo>
                  <a:cubicBezTo>
                    <a:pt x="625388" y="471192"/>
                    <a:pt x="623039" y="468842"/>
                    <a:pt x="620128" y="468842"/>
                  </a:cubicBezTo>
                  <a:lnTo>
                    <a:pt x="555823" y="468842"/>
                  </a:lnTo>
                  <a:cubicBezTo>
                    <a:pt x="552897" y="468842"/>
                    <a:pt x="550548" y="471192"/>
                    <a:pt x="550548" y="474117"/>
                  </a:cubicBezTo>
                  <a:lnTo>
                    <a:pt x="550548" y="514380"/>
                  </a:lnTo>
                  <a:cubicBezTo>
                    <a:pt x="550548" y="517275"/>
                    <a:pt x="552897" y="519640"/>
                    <a:pt x="555823" y="519640"/>
                  </a:cubicBezTo>
                  <a:lnTo>
                    <a:pt x="620128" y="519640"/>
                  </a:lnTo>
                  <a:cubicBezTo>
                    <a:pt x="623039" y="519640"/>
                    <a:pt x="625388" y="517275"/>
                    <a:pt x="625388" y="514380"/>
                  </a:cubicBezTo>
                  <a:close/>
                  <a:moveTo>
                    <a:pt x="658936" y="286432"/>
                  </a:moveTo>
                  <a:cubicBezTo>
                    <a:pt x="658193" y="287448"/>
                    <a:pt x="657753" y="288706"/>
                    <a:pt x="657753" y="290070"/>
                  </a:cubicBezTo>
                  <a:cubicBezTo>
                    <a:pt x="657753" y="293344"/>
                    <a:pt x="660360" y="295982"/>
                    <a:pt x="663605" y="296134"/>
                  </a:cubicBezTo>
                  <a:cubicBezTo>
                    <a:pt x="663711" y="296134"/>
                    <a:pt x="663786" y="296179"/>
                    <a:pt x="663877" y="296179"/>
                  </a:cubicBezTo>
                  <a:cubicBezTo>
                    <a:pt x="663968" y="296179"/>
                    <a:pt x="664044" y="296134"/>
                    <a:pt x="664150" y="296134"/>
                  </a:cubicBezTo>
                  <a:lnTo>
                    <a:pt x="717131" y="296134"/>
                  </a:lnTo>
                  <a:cubicBezTo>
                    <a:pt x="717222" y="296134"/>
                    <a:pt x="717298" y="296179"/>
                    <a:pt x="717389" y="296179"/>
                  </a:cubicBezTo>
                  <a:cubicBezTo>
                    <a:pt x="717480" y="296179"/>
                    <a:pt x="717571" y="296134"/>
                    <a:pt x="717662" y="296134"/>
                  </a:cubicBezTo>
                  <a:cubicBezTo>
                    <a:pt x="720906" y="295982"/>
                    <a:pt x="723513" y="293344"/>
                    <a:pt x="723513" y="290070"/>
                  </a:cubicBezTo>
                  <a:lnTo>
                    <a:pt x="723513" y="222021"/>
                  </a:lnTo>
                  <a:cubicBezTo>
                    <a:pt x="722937" y="219216"/>
                    <a:pt x="720588" y="217094"/>
                    <a:pt x="717632" y="217094"/>
                  </a:cubicBezTo>
                  <a:cubicBezTo>
                    <a:pt x="715722" y="217094"/>
                    <a:pt x="714024" y="217973"/>
                    <a:pt x="712887" y="219322"/>
                  </a:cubicBezTo>
                  <a:lnTo>
                    <a:pt x="711341" y="221202"/>
                  </a:lnTo>
                  <a:cubicBezTo>
                    <a:pt x="699410" y="235815"/>
                    <a:pt x="674974" y="265906"/>
                    <a:pt x="660451" y="284522"/>
                  </a:cubicBezTo>
                  <a:lnTo>
                    <a:pt x="658936" y="286432"/>
                  </a:lnTo>
                  <a:close/>
                  <a:moveTo>
                    <a:pt x="625388" y="588751"/>
                  </a:moveTo>
                  <a:lnTo>
                    <a:pt x="625388" y="548503"/>
                  </a:lnTo>
                  <a:cubicBezTo>
                    <a:pt x="625388" y="545562"/>
                    <a:pt x="623039" y="543228"/>
                    <a:pt x="620128" y="543228"/>
                  </a:cubicBezTo>
                  <a:lnTo>
                    <a:pt x="555823" y="543228"/>
                  </a:lnTo>
                  <a:cubicBezTo>
                    <a:pt x="552897" y="543228"/>
                    <a:pt x="550548" y="545562"/>
                    <a:pt x="550548" y="548503"/>
                  </a:cubicBezTo>
                  <a:lnTo>
                    <a:pt x="550548" y="588751"/>
                  </a:lnTo>
                  <a:cubicBezTo>
                    <a:pt x="550548" y="591677"/>
                    <a:pt x="552897" y="594026"/>
                    <a:pt x="555823" y="594026"/>
                  </a:cubicBezTo>
                  <a:lnTo>
                    <a:pt x="620128" y="594026"/>
                  </a:lnTo>
                  <a:cubicBezTo>
                    <a:pt x="623039" y="594026"/>
                    <a:pt x="625388" y="591677"/>
                    <a:pt x="625388" y="588751"/>
                  </a:cubicBezTo>
                  <a:close/>
                  <a:moveTo>
                    <a:pt x="723680" y="440009"/>
                  </a:moveTo>
                  <a:lnTo>
                    <a:pt x="723680" y="399762"/>
                  </a:lnTo>
                  <a:cubicBezTo>
                    <a:pt x="723680" y="396836"/>
                    <a:pt x="721300" y="394486"/>
                    <a:pt x="718405" y="394486"/>
                  </a:cubicBezTo>
                  <a:lnTo>
                    <a:pt x="654130" y="394486"/>
                  </a:lnTo>
                  <a:cubicBezTo>
                    <a:pt x="651189" y="394486"/>
                    <a:pt x="648824" y="396836"/>
                    <a:pt x="648824" y="399762"/>
                  </a:cubicBezTo>
                  <a:lnTo>
                    <a:pt x="648824" y="440009"/>
                  </a:lnTo>
                  <a:cubicBezTo>
                    <a:pt x="648824" y="442905"/>
                    <a:pt x="651189" y="445269"/>
                    <a:pt x="654130" y="445269"/>
                  </a:cubicBezTo>
                  <a:lnTo>
                    <a:pt x="718405" y="445269"/>
                  </a:lnTo>
                  <a:cubicBezTo>
                    <a:pt x="721300" y="445269"/>
                    <a:pt x="723680" y="442905"/>
                    <a:pt x="723680" y="440009"/>
                  </a:cubicBezTo>
                  <a:close/>
                  <a:moveTo>
                    <a:pt x="723680" y="663106"/>
                  </a:moveTo>
                  <a:lnTo>
                    <a:pt x="723680" y="622859"/>
                  </a:lnTo>
                  <a:cubicBezTo>
                    <a:pt x="723680" y="619948"/>
                    <a:pt x="721300" y="617599"/>
                    <a:pt x="718405" y="617599"/>
                  </a:cubicBezTo>
                  <a:lnTo>
                    <a:pt x="654130" y="617599"/>
                  </a:lnTo>
                  <a:cubicBezTo>
                    <a:pt x="651189" y="617599"/>
                    <a:pt x="648824" y="619948"/>
                    <a:pt x="648824" y="622859"/>
                  </a:cubicBezTo>
                  <a:lnTo>
                    <a:pt x="648824" y="663106"/>
                  </a:lnTo>
                  <a:cubicBezTo>
                    <a:pt x="648824" y="666032"/>
                    <a:pt x="651189" y="668382"/>
                    <a:pt x="654130" y="668382"/>
                  </a:cubicBezTo>
                  <a:lnTo>
                    <a:pt x="718405" y="668382"/>
                  </a:lnTo>
                  <a:cubicBezTo>
                    <a:pt x="721300" y="668382"/>
                    <a:pt x="723680" y="666032"/>
                    <a:pt x="723680" y="663106"/>
                  </a:cubicBezTo>
                  <a:close/>
                </a:path>
              </a:pathLst>
            </a:custGeom>
            <a:solidFill>
              <a:srgbClr val="FFFFFF"/>
            </a:solidFill>
            <a:ln w="15158"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22" name="Graphic 82">
              <a:extLst>
                <a:ext uri="{FF2B5EF4-FFF2-40B4-BE49-F238E27FC236}">
                  <a16:creationId xmlns:a16="http://schemas.microsoft.com/office/drawing/2014/main" id="{07095A2E-80A7-87E1-ADC0-202892817CA0}"/>
                </a:ext>
              </a:extLst>
            </p:cNvPr>
            <p:cNvGrpSpPr/>
            <p:nvPr/>
          </p:nvGrpSpPr>
          <p:grpSpPr>
            <a:xfrm>
              <a:off x="10245376" y="2987271"/>
              <a:ext cx="947744" cy="285013"/>
              <a:chOff x="10245376" y="2987271"/>
              <a:chExt cx="947744" cy="285013"/>
            </a:xfrm>
            <a:solidFill>
              <a:srgbClr val="FFFFFF"/>
            </a:solidFill>
          </p:grpSpPr>
          <p:sp>
            <p:nvSpPr>
              <p:cNvPr id="423" name="Freeform: Shape 422">
                <a:extLst>
                  <a:ext uri="{FF2B5EF4-FFF2-40B4-BE49-F238E27FC236}">
                    <a16:creationId xmlns:a16="http://schemas.microsoft.com/office/drawing/2014/main" id="{97A15576-5AA1-861F-EAC0-ADBD734A5A8E}"/>
                  </a:ext>
                </a:extLst>
              </p:cNvPr>
              <p:cNvSpPr/>
              <p:nvPr/>
            </p:nvSpPr>
            <p:spPr>
              <a:xfrm>
                <a:off x="10248155" y="2987271"/>
                <a:ext cx="56506" cy="109837"/>
              </a:xfrm>
              <a:custGeom>
                <a:avLst/>
                <a:gdLst>
                  <a:gd name="connsiteX0" fmla="*/ 31724 w 56506"/>
                  <a:gd name="connsiteY0" fmla="*/ 110761 h 109837"/>
                  <a:gd name="connsiteX1" fmla="*/ 15580 w 56506"/>
                  <a:gd name="connsiteY1" fmla="*/ 107056 h 109837"/>
                  <a:gd name="connsiteX2" fmla="*/ 5787 w 56506"/>
                  <a:gd name="connsiteY2" fmla="*/ 95940 h 109837"/>
                  <a:gd name="connsiteX3" fmla="*/ 2082 w 56506"/>
                  <a:gd name="connsiteY3" fmla="*/ 78075 h 109837"/>
                  <a:gd name="connsiteX4" fmla="*/ 18888 w 56506"/>
                  <a:gd name="connsiteY4" fmla="*/ 74766 h 109837"/>
                  <a:gd name="connsiteX5" fmla="*/ 20344 w 56506"/>
                  <a:gd name="connsiteY5" fmla="*/ 85750 h 109837"/>
                  <a:gd name="connsiteX6" fmla="*/ 24181 w 56506"/>
                  <a:gd name="connsiteY6" fmla="*/ 93161 h 109837"/>
                  <a:gd name="connsiteX7" fmla="*/ 31063 w 56506"/>
                  <a:gd name="connsiteY7" fmla="*/ 95675 h 109837"/>
                  <a:gd name="connsiteX8" fmla="*/ 37812 w 56506"/>
                  <a:gd name="connsiteY8" fmla="*/ 92896 h 109837"/>
                  <a:gd name="connsiteX9" fmla="*/ 39797 w 56506"/>
                  <a:gd name="connsiteY9" fmla="*/ 85618 h 109837"/>
                  <a:gd name="connsiteX10" fmla="*/ 36621 w 56506"/>
                  <a:gd name="connsiteY10" fmla="*/ 74105 h 109837"/>
                  <a:gd name="connsiteX11" fmla="*/ 28151 w 56506"/>
                  <a:gd name="connsiteY11" fmla="*/ 65106 h 109837"/>
                  <a:gd name="connsiteX12" fmla="*/ 14653 w 56506"/>
                  <a:gd name="connsiteY12" fmla="*/ 53196 h 109837"/>
                  <a:gd name="connsiteX13" fmla="*/ 5522 w 56506"/>
                  <a:gd name="connsiteY13" fmla="*/ 42344 h 109837"/>
                  <a:gd name="connsiteX14" fmla="*/ 2214 w 56506"/>
                  <a:gd name="connsiteY14" fmla="*/ 27391 h 109837"/>
                  <a:gd name="connsiteX15" fmla="*/ 9625 w 56506"/>
                  <a:gd name="connsiteY15" fmla="*/ 7805 h 109837"/>
                  <a:gd name="connsiteX16" fmla="*/ 29872 w 56506"/>
                  <a:gd name="connsiteY16" fmla="*/ 924 h 109837"/>
                  <a:gd name="connsiteX17" fmla="*/ 42443 w 56506"/>
                  <a:gd name="connsiteY17" fmla="*/ 3306 h 109837"/>
                  <a:gd name="connsiteX18" fmla="*/ 50383 w 56506"/>
                  <a:gd name="connsiteY18" fmla="*/ 9658 h 109837"/>
                  <a:gd name="connsiteX19" fmla="*/ 54883 w 56506"/>
                  <a:gd name="connsiteY19" fmla="*/ 19054 h 109837"/>
                  <a:gd name="connsiteX20" fmla="*/ 56735 w 56506"/>
                  <a:gd name="connsiteY20" fmla="*/ 30037 h 109837"/>
                  <a:gd name="connsiteX21" fmla="*/ 40061 w 56506"/>
                  <a:gd name="connsiteY21" fmla="*/ 32949 h 109837"/>
                  <a:gd name="connsiteX22" fmla="*/ 38870 w 56506"/>
                  <a:gd name="connsiteY22" fmla="*/ 23950 h 109837"/>
                  <a:gd name="connsiteX23" fmla="*/ 35827 w 56506"/>
                  <a:gd name="connsiteY23" fmla="*/ 17730 h 109837"/>
                  <a:gd name="connsiteX24" fmla="*/ 29475 w 56506"/>
                  <a:gd name="connsiteY24" fmla="*/ 15481 h 109837"/>
                  <a:gd name="connsiteX25" fmla="*/ 22726 w 56506"/>
                  <a:gd name="connsiteY25" fmla="*/ 18392 h 109837"/>
                  <a:gd name="connsiteX26" fmla="*/ 20476 w 56506"/>
                  <a:gd name="connsiteY26" fmla="*/ 25406 h 109837"/>
                  <a:gd name="connsiteX27" fmla="*/ 22726 w 56506"/>
                  <a:gd name="connsiteY27" fmla="*/ 34404 h 109837"/>
                  <a:gd name="connsiteX28" fmla="*/ 29210 w 56506"/>
                  <a:gd name="connsiteY28" fmla="*/ 41550 h 109837"/>
                  <a:gd name="connsiteX29" fmla="*/ 42576 w 56506"/>
                  <a:gd name="connsiteY29" fmla="*/ 53328 h 109837"/>
                  <a:gd name="connsiteX30" fmla="*/ 53824 w 56506"/>
                  <a:gd name="connsiteY30" fmla="*/ 66429 h 109837"/>
                  <a:gd name="connsiteX31" fmla="*/ 58588 w 56506"/>
                  <a:gd name="connsiteY31" fmla="*/ 84427 h 109837"/>
                  <a:gd name="connsiteX32" fmla="*/ 55147 w 56506"/>
                  <a:gd name="connsiteY32" fmla="*/ 98057 h 109837"/>
                  <a:gd name="connsiteX33" fmla="*/ 45752 w 56506"/>
                  <a:gd name="connsiteY33" fmla="*/ 107453 h 109837"/>
                  <a:gd name="connsiteX34" fmla="*/ 31724 w 56506"/>
                  <a:gd name="connsiteY34" fmla="*/ 110761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06" h="109837">
                    <a:moveTo>
                      <a:pt x="31724" y="110761"/>
                    </a:moveTo>
                    <a:cubicBezTo>
                      <a:pt x="25240" y="110761"/>
                      <a:pt x="19947" y="109570"/>
                      <a:pt x="15580" y="107056"/>
                    </a:cubicBezTo>
                    <a:cubicBezTo>
                      <a:pt x="11213" y="104541"/>
                      <a:pt x="8037" y="100836"/>
                      <a:pt x="5787" y="95940"/>
                    </a:cubicBezTo>
                    <a:cubicBezTo>
                      <a:pt x="3537" y="91043"/>
                      <a:pt x="2346" y="85088"/>
                      <a:pt x="2082" y="78075"/>
                    </a:cubicBezTo>
                    <a:lnTo>
                      <a:pt x="18888" y="74766"/>
                    </a:lnTo>
                    <a:cubicBezTo>
                      <a:pt x="19020" y="78869"/>
                      <a:pt x="19550" y="82574"/>
                      <a:pt x="20344" y="85750"/>
                    </a:cubicBezTo>
                    <a:cubicBezTo>
                      <a:pt x="21270" y="88926"/>
                      <a:pt x="22461" y="91440"/>
                      <a:pt x="24181" y="93161"/>
                    </a:cubicBezTo>
                    <a:cubicBezTo>
                      <a:pt x="25902" y="94881"/>
                      <a:pt x="28284" y="95675"/>
                      <a:pt x="31063" y="95675"/>
                    </a:cubicBezTo>
                    <a:cubicBezTo>
                      <a:pt x="34239" y="95675"/>
                      <a:pt x="36488" y="94749"/>
                      <a:pt x="37812" y="92896"/>
                    </a:cubicBezTo>
                    <a:cubicBezTo>
                      <a:pt x="39135" y="90911"/>
                      <a:pt x="39797" y="88529"/>
                      <a:pt x="39797" y="85618"/>
                    </a:cubicBezTo>
                    <a:cubicBezTo>
                      <a:pt x="39797" y="80986"/>
                      <a:pt x="38738" y="77148"/>
                      <a:pt x="36621" y="74105"/>
                    </a:cubicBezTo>
                    <a:cubicBezTo>
                      <a:pt x="34503" y="71061"/>
                      <a:pt x="31724" y="68150"/>
                      <a:pt x="28151" y="65106"/>
                    </a:cubicBezTo>
                    <a:lnTo>
                      <a:pt x="14653" y="53196"/>
                    </a:lnTo>
                    <a:cubicBezTo>
                      <a:pt x="10816" y="49887"/>
                      <a:pt x="7772" y="46314"/>
                      <a:pt x="5522" y="42344"/>
                    </a:cubicBezTo>
                    <a:cubicBezTo>
                      <a:pt x="3273" y="38242"/>
                      <a:pt x="2214" y="33346"/>
                      <a:pt x="2214" y="27391"/>
                    </a:cubicBezTo>
                    <a:cubicBezTo>
                      <a:pt x="2214" y="18921"/>
                      <a:pt x="4728" y="12437"/>
                      <a:pt x="9625" y="7805"/>
                    </a:cubicBezTo>
                    <a:cubicBezTo>
                      <a:pt x="14521" y="3174"/>
                      <a:pt x="21270" y="924"/>
                      <a:pt x="29872" y="924"/>
                    </a:cubicBezTo>
                    <a:cubicBezTo>
                      <a:pt x="34900" y="924"/>
                      <a:pt x="39135" y="1718"/>
                      <a:pt x="42443" y="3306"/>
                    </a:cubicBezTo>
                    <a:cubicBezTo>
                      <a:pt x="45752" y="4762"/>
                      <a:pt x="48398" y="6879"/>
                      <a:pt x="50383" y="9658"/>
                    </a:cubicBezTo>
                    <a:cubicBezTo>
                      <a:pt x="52368" y="12437"/>
                      <a:pt x="53956" y="15481"/>
                      <a:pt x="54883" y="19054"/>
                    </a:cubicBezTo>
                    <a:cubicBezTo>
                      <a:pt x="55809" y="22494"/>
                      <a:pt x="56471" y="26200"/>
                      <a:pt x="56735" y="30037"/>
                    </a:cubicBezTo>
                    <a:lnTo>
                      <a:pt x="40061" y="32949"/>
                    </a:lnTo>
                    <a:cubicBezTo>
                      <a:pt x="39929" y="29640"/>
                      <a:pt x="39532" y="26597"/>
                      <a:pt x="38870" y="23950"/>
                    </a:cubicBezTo>
                    <a:cubicBezTo>
                      <a:pt x="38341" y="21303"/>
                      <a:pt x="37282" y="19186"/>
                      <a:pt x="35827" y="17730"/>
                    </a:cubicBezTo>
                    <a:cubicBezTo>
                      <a:pt x="34371" y="16275"/>
                      <a:pt x="32254" y="15481"/>
                      <a:pt x="29475" y="15481"/>
                    </a:cubicBezTo>
                    <a:cubicBezTo>
                      <a:pt x="26563" y="15481"/>
                      <a:pt x="24314" y="16407"/>
                      <a:pt x="22726" y="18392"/>
                    </a:cubicBezTo>
                    <a:cubicBezTo>
                      <a:pt x="21270" y="20245"/>
                      <a:pt x="20476" y="22627"/>
                      <a:pt x="20476" y="25406"/>
                    </a:cubicBezTo>
                    <a:cubicBezTo>
                      <a:pt x="20476" y="28979"/>
                      <a:pt x="21270" y="32022"/>
                      <a:pt x="22726" y="34404"/>
                    </a:cubicBezTo>
                    <a:cubicBezTo>
                      <a:pt x="24181" y="36654"/>
                      <a:pt x="26431" y="39036"/>
                      <a:pt x="29210" y="41550"/>
                    </a:cubicBezTo>
                    <a:lnTo>
                      <a:pt x="42576" y="53328"/>
                    </a:lnTo>
                    <a:cubicBezTo>
                      <a:pt x="46943" y="57034"/>
                      <a:pt x="50780" y="61401"/>
                      <a:pt x="53824" y="66429"/>
                    </a:cubicBezTo>
                    <a:cubicBezTo>
                      <a:pt x="57000" y="71326"/>
                      <a:pt x="58588" y="77413"/>
                      <a:pt x="58588" y="84427"/>
                    </a:cubicBezTo>
                    <a:cubicBezTo>
                      <a:pt x="58588" y="89588"/>
                      <a:pt x="57397" y="94087"/>
                      <a:pt x="55147" y="98057"/>
                    </a:cubicBezTo>
                    <a:cubicBezTo>
                      <a:pt x="52898" y="102027"/>
                      <a:pt x="49854" y="105203"/>
                      <a:pt x="45752" y="107453"/>
                    </a:cubicBezTo>
                    <a:cubicBezTo>
                      <a:pt x="41782" y="109702"/>
                      <a:pt x="37150" y="110761"/>
                      <a:pt x="31724" y="110761"/>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4" name="Freeform: Shape 423">
                <a:extLst>
                  <a:ext uri="{FF2B5EF4-FFF2-40B4-BE49-F238E27FC236}">
                    <a16:creationId xmlns:a16="http://schemas.microsoft.com/office/drawing/2014/main" id="{FE2A8F4D-65F1-A353-C47C-95835030797B}"/>
                  </a:ext>
                </a:extLst>
              </p:cNvPr>
              <p:cNvSpPr/>
              <p:nvPr/>
            </p:nvSpPr>
            <p:spPr>
              <a:xfrm>
                <a:off x="10310006" y="2988462"/>
                <a:ext cx="60343" cy="108646"/>
              </a:xfrm>
              <a:custGeom>
                <a:avLst/>
                <a:gdLst>
                  <a:gd name="connsiteX0" fmla="*/ 32271 w 60343"/>
                  <a:gd name="connsiteY0" fmla="*/ 109570 h 108646"/>
                  <a:gd name="connsiteX1" fmla="*/ 13745 w 60343"/>
                  <a:gd name="connsiteY1" fmla="*/ 105203 h 108646"/>
                  <a:gd name="connsiteX2" fmla="*/ 4614 w 60343"/>
                  <a:gd name="connsiteY2" fmla="*/ 92764 h 108646"/>
                  <a:gd name="connsiteX3" fmla="*/ 2099 w 60343"/>
                  <a:gd name="connsiteY3" fmla="*/ 73443 h 108646"/>
                  <a:gd name="connsiteX4" fmla="*/ 2099 w 60343"/>
                  <a:gd name="connsiteY4" fmla="*/ 924 h 108646"/>
                  <a:gd name="connsiteX5" fmla="*/ 21155 w 60343"/>
                  <a:gd name="connsiteY5" fmla="*/ 924 h 108646"/>
                  <a:gd name="connsiteX6" fmla="*/ 21155 w 60343"/>
                  <a:gd name="connsiteY6" fmla="*/ 75693 h 108646"/>
                  <a:gd name="connsiteX7" fmla="*/ 21817 w 60343"/>
                  <a:gd name="connsiteY7" fmla="*/ 85221 h 108646"/>
                  <a:gd name="connsiteX8" fmla="*/ 24861 w 60343"/>
                  <a:gd name="connsiteY8" fmla="*/ 92367 h 108646"/>
                  <a:gd name="connsiteX9" fmla="*/ 32271 w 60343"/>
                  <a:gd name="connsiteY9" fmla="*/ 95014 h 108646"/>
                  <a:gd name="connsiteX10" fmla="*/ 39682 w 60343"/>
                  <a:gd name="connsiteY10" fmla="*/ 92367 h 108646"/>
                  <a:gd name="connsiteX11" fmla="*/ 42726 w 60343"/>
                  <a:gd name="connsiteY11" fmla="*/ 85221 h 108646"/>
                  <a:gd name="connsiteX12" fmla="*/ 43520 w 60343"/>
                  <a:gd name="connsiteY12" fmla="*/ 75693 h 108646"/>
                  <a:gd name="connsiteX13" fmla="*/ 43520 w 60343"/>
                  <a:gd name="connsiteY13" fmla="*/ 924 h 108646"/>
                  <a:gd name="connsiteX14" fmla="*/ 62443 w 60343"/>
                  <a:gd name="connsiteY14" fmla="*/ 924 h 108646"/>
                  <a:gd name="connsiteX15" fmla="*/ 62443 w 60343"/>
                  <a:gd name="connsiteY15" fmla="*/ 73443 h 108646"/>
                  <a:gd name="connsiteX16" fmla="*/ 59929 w 60343"/>
                  <a:gd name="connsiteY16" fmla="*/ 92764 h 108646"/>
                  <a:gd name="connsiteX17" fmla="*/ 50798 w 60343"/>
                  <a:gd name="connsiteY17" fmla="*/ 105203 h 108646"/>
                  <a:gd name="connsiteX18" fmla="*/ 32271 w 60343"/>
                  <a:gd name="connsiteY18" fmla="*/ 109570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2271" y="109570"/>
                    </a:moveTo>
                    <a:cubicBezTo>
                      <a:pt x="24331" y="109570"/>
                      <a:pt x="18112" y="108115"/>
                      <a:pt x="13745" y="105203"/>
                    </a:cubicBezTo>
                    <a:cubicBezTo>
                      <a:pt x="9378" y="102292"/>
                      <a:pt x="6334" y="98190"/>
                      <a:pt x="4614" y="92764"/>
                    </a:cubicBezTo>
                    <a:cubicBezTo>
                      <a:pt x="2893" y="87338"/>
                      <a:pt x="2099" y="80986"/>
                      <a:pt x="2099" y="73443"/>
                    </a:cubicBezTo>
                    <a:lnTo>
                      <a:pt x="2099" y="924"/>
                    </a:lnTo>
                    <a:lnTo>
                      <a:pt x="21155" y="924"/>
                    </a:lnTo>
                    <a:lnTo>
                      <a:pt x="21155" y="75693"/>
                    </a:lnTo>
                    <a:cubicBezTo>
                      <a:pt x="21155" y="79001"/>
                      <a:pt x="21420" y="82177"/>
                      <a:pt x="21817" y="85221"/>
                    </a:cubicBezTo>
                    <a:cubicBezTo>
                      <a:pt x="22214" y="88132"/>
                      <a:pt x="23273" y="90514"/>
                      <a:pt x="24861" y="92367"/>
                    </a:cubicBezTo>
                    <a:cubicBezTo>
                      <a:pt x="26581" y="94087"/>
                      <a:pt x="28963" y="95014"/>
                      <a:pt x="32271" y="95014"/>
                    </a:cubicBezTo>
                    <a:cubicBezTo>
                      <a:pt x="35712" y="95014"/>
                      <a:pt x="38226" y="94087"/>
                      <a:pt x="39682" y="92367"/>
                    </a:cubicBezTo>
                    <a:cubicBezTo>
                      <a:pt x="41270" y="90514"/>
                      <a:pt x="42329" y="88132"/>
                      <a:pt x="42726" y="85221"/>
                    </a:cubicBezTo>
                    <a:cubicBezTo>
                      <a:pt x="43255" y="82177"/>
                      <a:pt x="43520" y="79001"/>
                      <a:pt x="43520" y="75693"/>
                    </a:cubicBezTo>
                    <a:lnTo>
                      <a:pt x="43520" y="924"/>
                    </a:lnTo>
                    <a:lnTo>
                      <a:pt x="62443" y="924"/>
                    </a:lnTo>
                    <a:lnTo>
                      <a:pt x="62443" y="73443"/>
                    </a:lnTo>
                    <a:cubicBezTo>
                      <a:pt x="62443" y="80986"/>
                      <a:pt x="61649" y="87338"/>
                      <a:pt x="59929" y="92764"/>
                    </a:cubicBezTo>
                    <a:cubicBezTo>
                      <a:pt x="58209" y="98190"/>
                      <a:pt x="55165" y="102292"/>
                      <a:pt x="50798" y="105203"/>
                    </a:cubicBezTo>
                    <a:cubicBezTo>
                      <a:pt x="46431" y="108115"/>
                      <a:pt x="40344" y="109570"/>
                      <a:pt x="32271" y="109570"/>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5" name="Freeform: Shape 424">
                <a:extLst>
                  <a:ext uri="{FF2B5EF4-FFF2-40B4-BE49-F238E27FC236}">
                    <a16:creationId xmlns:a16="http://schemas.microsoft.com/office/drawing/2014/main" id="{FAB057F6-DCB9-28D1-71FC-4DFDD488AD11}"/>
                  </a:ext>
                </a:extLst>
              </p:cNvPr>
              <p:cNvSpPr/>
              <p:nvPr/>
            </p:nvSpPr>
            <p:spPr>
              <a:xfrm>
                <a:off x="10377682" y="2987271"/>
                <a:ext cx="56506" cy="109837"/>
              </a:xfrm>
              <a:custGeom>
                <a:avLst/>
                <a:gdLst>
                  <a:gd name="connsiteX0" fmla="*/ 31760 w 56506"/>
                  <a:gd name="connsiteY0" fmla="*/ 110761 h 109837"/>
                  <a:gd name="connsiteX1" fmla="*/ 15615 w 56506"/>
                  <a:gd name="connsiteY1" fmla="*/ 107056 h 109837"/>
                  <a:gd name="connsiteX2" fmla="*/ 5823 w 56506"/>
                  <a:gd name="connsiteY2" fmla="*/ 95940 h 109837"/>
                  <a:gd name="connsiteX3" fmla="*/ 2117 w 56506"/>
                  <a:gd name="connsiteY3" fmla="*/ 78075 h 109837"/>
                  <a:gd name="connsiteX4" fmla="*/ 18924 w 56506"/>
                  <a:gd name="connsiteY4" fmla="*/ 74766 h 109837"/>
                  <a:gd name="connsiteX5" fmla="*/ 20379 w 56506"/>
                  <a:gd name="connsiteY5" fmla="*/ 85750 h 109837"/>
                  <a:gd name="connsiteX6" fmla="*/ 24217 w 56506"/>
                  <a:gd name="connsiteY6" fmla="*/ 93161 h 109837"/>
                  <a:gd name="connsiteX7" fmla="*/ 31098 w 56506"/>
                  <a:gd name="connsiteY7" fmla="*/ 95675 h 109837"/>
                  <a:gd name="connsiteX8" fmla="*/ 37847 w 56506"/>
                  <a:gd name="connsiteY8" fmla="*/ 92896 h 109837"/>
                  <a:gd name="connsiteX9" fmla="*/ 39832 w 56506"/>
                  <a:gd name="connsiteY9" fmla="*/ 85618 h 109837"/>
                  <a:gd name="connsiteX10" fmla="*/ 36656 w 56506"/>
                  <a:gd name="connsiteY10" fmla="*/ 74105 h 109837"/>
                  <a:gd name="connsiteX11" fmla="*/ 28187 w 56506"/>
                  <a:gd name="connsiteY11" fmla="*/ 65106 h 109837"/>
                  <a:gd name="connsiteX12" fmla="*/ 14689 w 56506"/>
                  <a:gd name="connsiteY12" fmla="*/ 53196 h 109837"/>
                  <a:gd name="connsiteX13" fmla="*/ 5558 w 56506"/>
                  <a:gd name="connsiteY13" fmla="*/ 42344 h 109837"/>
                  <a:gd name="connsiteX14" fmla="*/ 2250 w 56506"/>
                  <a:gd name="connsiteY14" fmla="*/ 27391 h 109837"/>
                  <a:gd name="connsiteX15" fmla="*/ 9660 w 56506"/>
                  <a:gd name="connsiteY15" fmla="*/ 7805 h 109837"/>
                  <a:gd name="connsiteX16" fmla="*/ 29907 w 56506"/>
                  <a:gd name="connsiteY16" fmla="*/ 924 h 109837"/>
                  <a:gd name="connsiteX17" fmla="*/ 42479 w 56506"/>
                  <a:gd name="connsiteY17" fmla="*/ 3306 h 109837"/>
                  <a:gd name="connsiteX18" fmla="*/ 50419 w 56506"/>
                  <a:gd name="connsiteY18" fmla="*/ 9658 h 109837"/>
                  <a:gd name="connsiteX19" fmla="*/ 54918 w 56506"/>
                  <a:gd name="connsiteY19" fmla="*/ 19054 h 109837"/>
                  <a:gd name="connsiteX20" fmla="*/ 56771 w 56506"/>
                  <a:gd name="connsiteY20" fmla="*/ 30037 h 109837"/>
                  <a:gd name="connsiteX21" fmla="*/ 40097 w 56506"/>
                  <a:gd name="connsiteY21" fmla="*/ 32949 h 109837"/>
                  <a:gd name="connsiteX22" fmla="*/ 38906 w 56506"/>
                  <a:gd name="connsiteY22" fmla="*/ 23950 h 109837"/>
                  <a:gd name="connsiteX23" fmla="*/ 35862 w 56506"/>
                  <a:gd name="connsiteY23" fmla="*/ 17730 h 109837"/>
                  <a:gd name="connsiteX24" fmla="*/ 29510 w 56506"/>
                  <a:gd name="connsiteY24" fmla="*/ 15481 h 109837"/>
                  <a:gd name="connsiteX25" fmla="*/ 22761 w 56506"/>
                  <a:gd name="connsiteY25" fmla="*/ 18392 h 109837"/>
                  <a:gd name="connsiteX26" fmla="*/ 20512 w 56506"/>
                  <a:gd name="connsiteY26" fmla="*/ 25406 h 109837"/>
                  <a:gd name="connsiteX27" fmla="*/ 22761 w 56506"/>
                  <a:gd name="connsiteY27" fmla="*/ 34404 h 109837"/>
                  <a:gd name="connsiteX28" fmla="*/ 29246 w 56506"/>
                  <a:gd name="connsiteY28" fmla="*/ 41550 h 109837"/>
                  <a:gd name="connsiteX29" fmla="*/ 42611 w 56506"/>
                  <a:gd name="connsiteY29" fmla="*/ 53328 h 109837"/>
                  <a:gd name="connsiteX30" fmla="*/ 53860 w 56506"/>
                  <a:gd name="connsiteY30" fmla="*/ 66429 h 109837"/>
                  <a:gd name="connsiteX31" fmla="*/ 58624 w 56506"/>
                  <a:gd name="connsiteY31" fmla="*/ 84427 h 109837"/>
                  <a:gd name="connsiteX32" fmla="*/ 55183 w 56506"/>
                  <a:gd name="connsiteY32" fmla="*/ 98057 h 109837"/>
                  <a:gd name="connsiteX33" fmla="*/ 45787 w 56506"/>
                  <a:gd name="connsiteY33" fmla="*/ 107453 h 109837"/>
                  <a:gd name="connsiteX34" fmla="*/ 31760 w 56506"/>
                  <a:gd name="connsiteY34" fmla="*/ 110761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06" h="109837">
                    <a:moveTo>
                      <a:pt x="31760" y="110761"/>
                    </a:moveTo>
                    <a:cubicBezTo>
                      <a:pt x="25276" y="110761"/>
                      <a:pt x="19982" y="109570"/>
                      <a:pt x="15615" y="107056"/>
                    </a:cubicBezTo>
                    <a:cubicBezTo>
                      <a:pt x="11248" y="104541"/>
                      <a:pt x="8072" y="100836"/>
                      <a:pt x="5823" y="95940"/>
                    </a:cubicBezTo>
                    <a:cubicBezTo>
                      <a:pt x="3573" y="91043"/>
                      <a:pt x="2382" y="85088"/>
                      <a:pt x="2117" y="78075"/>
                    </a:cubicBezTo>
                    <a:lnTo>
                      <a:pt x="18924" y="74766"/>
                    </a:lnTo>
                    <a:cubicBezTo>
                      <a:pt x="19056" y="78869"/>
                      <a:pt x="19585" y="82574"/>
                      <a:pt x="20379" y="85750"/>
                    </a:cubicBezTo>
                    <a:cubicBezTo>
                      <a:pt x="21306" y="88926"/>
                      <a:pt x="22497" y="91440"/>
                      <a:pt x="24217" y="93161"/>
                    </a:cubicBezTo>
                    <a:cubicBezTo>
                      <a:pt x="25937" y="94881"/>
                      <a:pt x="28319" y="95675"/>
                      <a:pt x="31098" y="95675"/>
                    </a:cubicBezTo>
                    <a:cubicBezTo>
                      <a:pt x="34274" y="95675"/>
                      <a:pt x="36524" y="94749"/>
                      <a:pt x="37847" y="92896"/>
                    </a:cubicBezTo>
                    <a:cubicBezTo>
                      <a:pt x="39171" y="90911"/>
                      <a:pt x="39832" y="88529"/>
                      <a:pt x="39832" y="85618"/>
                    </a:cubicBezTo>
                    <a:cubicBezTo>
                      <a:pt x="39832" y="80986"/>
                      <a:pt x="38774" y="77148"/>
                      <a:pt x="36656" y="74105"/>
                    </a:cubicBezTo>
                    <a:cubicBezTo>
                      <a:pt x="34539" y="71061"/>
                      <a:pt x="31760" y="68150"/>
                      <a:pt x="28187" y="65106"/>
                    </a:cubicBezTo>
                    <a:lnTo>
                      <a:pt x="14689" y="53196"/>
                    </a:lnTo>
                    <a:cubicBezTo>
                      <a:pt x="10851" y="49887"/>
                      <a:pt x="7808" y="46314"/>
                      <a:pt x="5558" y="42344"/>
                    </a:cubicBezTo>
                    <a:cubicBezTo>
                      <a:pt x="3308" y="38242"/>
                      <a:pt x="2250" y="33346"/>
                      <a:pt x="2250" y="27391"/>
                    </a:cubicBezTo>
                    <a:cubicBezTo>
                      <a:pt x="2250" y="18921"/>
                      <a:pt x="4764" y="12437"/>
                      <a:pt x="9660" y="7805"/>
                    </a:cubicBezTo>
                    <a:cubicBezTo>
                      <a:pt x="14557" y="3174"/>
                      <a:pt x="21306" y="924"/>
                      <a:pt x="29907" y="924"/>
                    </a:cubicBezTo>
                    <a:cubicBezTo>
                      <a:pt x="34936" y="924"/>
                      <a:pt x="39171" y="1718"/>
                      <a:pt x="42479" y="3306"/>
                    </a:cubicBezTo>
                    <a:cubicBezTo>
                      <a:pt x="45787" y="4762"/>
                      <a:pt x="48434" y="6879"/>
                      <a:pt x="50419" y="9658"/>
                    </a:cubicBezTo>
                    <a:cubicBezTo>
                      <a:pt x="52404" y="12437"/>
                      <a:pt x="53992" y="15481"/>
                      <a:pt x="54918" y="19054"/>
                    </a:cubicBezTo>
                    <a:cubicBezTo>
                      <a:pt x="55845" y="22494"/>
                      <a:pt x="56506" y="26200"/>
                      <a:pt x="56771" y="30037"/>
                    </a:cubicBezTo>
                    <a:lnTo>
                      <a:pt x="40097" y="32949"/>
                    </a:lnTo>
                    <a:cubicBezTo>
                      <a:pt x="39965" y="29640"/>
                      <a:pt x="39568" y="26597"/>
                      <a:pt x="38906" y="23950"/>
                    </a:cubicBezTo>
                    <a:cubicBezTo>
                      <a:pt x="38377" y="21303"/>
                      <a:pt x="37318" y="19186"/>
                      <a:pt x="35862" y="17730"/>
                    </a:cubicBezTo>
                    <a:cubicBezTo>
                      <a:pt x="34407" y="16275"/>
                      <a:pt x="32289" y="15481"/>
                      <a:pt x="29510" y="15481"/>
                    </a:cubicBezTo>
                    <a:cubicBezTo>
                      <a:pt x="26599" y="15481"/>
                      <a:pt x="24349" y="16407"/>
                      <a:pt x="22761" y="18392"/>
                    </a:cubicBezTo>
                    <a:cubicBezTo>
                      <a:pt x="21306" y="20245"/>
                      <a:pt x="20512" y="22627"/>
                      <a:pt x="20512" y="25406"/>
                    </a:cubicBezTo>
                    <a:cubicBezTo>
                      <a:pt x="20512" y="28979"/>
                      <a:pt x="21306" y="32022"/>
                      <a:pt x="22761" y="34404"/>
                    </a:cubicBezTo>
                    <a:cubicBezTo>
                      <a:pt x="24217" y="36654"/>
                      <a:pt x="26467" y="39036"/>
                      <a:pt x="29246" y="41550"/>
                    </a:cubicBezTo>
                    <a:lnTo>
                      <a:pt x="42611" y="53328"/>
                    </a:lnTo>
                    <a:cubicBezTo>
                      <a:pt x="46978" y="57034"/>
                      <a:pt x="50816" y="61401"/>
                      <a:pt x="53860" y="66429"/>
                    </a:cubicBezTo>
                    <a:cubicBezTo>
                      <a:pt x="57036" y="71326"/>
                      <a:pt x="58624" y="77413"/>
                      <a:pt x="58624" y="84427"/>
                    </a:cubicBezTo>
                    <a:cubicBezTo>
                      <a:pt x="58624" y="89588"/>
                      <a:pt x="57433" y="94087"/>
                      <a:pt x="55183" y="98057"/>
                    </a:cubicBezTo>
                    <a:cubicBezTo>
                      <a:pt x="52933" y="102027"/>
                      <a:pt x="49890" y="105203"/>
                      <a:pt x="45787" y="107453"/>
                    </a:cubicBezTo>
                    <a:cubicBezTo>
                      <a:pt x="41817" y="109702"/>
                      <a:pt x="37186" y="110761"/>
                      <a:pt x="31760" y="110761"/>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6" name="Freeform: Shape 425">
                <a:extLst>
                  <a:ext uri="{FF2B5EF4-FFF2-40B4-BE49-F238E27FC236}">
                    <a16:creationId xmlns:a16="http://schemas.microsoft.com/office/drawing/2014/main" id="{7F159606-DEB7-9805-7ECC-3B2F566DA682}"/>
                  </a:ext>
                </a:extLst>
              </p:cNvPr>
              <p:cNvSpPr/>
              <p:nvPr/>
            </p:nvSpPr>
            <p:spPr>
              <a:xfrm>
                <a:off x="10433975" y="2988462"/>
                <a:ext cx="53462" cy="107190"/>
              </a:xfrm>
              <a:custGeom>
                <a:avLst/>
                <a:gdLst>
                  <a:gd name="connsiteX0" fmla="*/ 19203 w 53462"/>
                  <a:gd name="connsiteY0" fmla="*/ 108114 h 107190"/>
                  <a:gd name="connsiteX1" fmla="*/ 19203 w 53462"/>
                  <a:gd name="connsiteY1" fmla="*/ 15348 h 107190"/>
                  <a:gd name="connsiteX2" fmla="*/ 2132 w 53462"/>
                  <a:gd name="connsiteY2" fmla="*/ 15348 h 107190"/>
                  <a:gd name="connsiteX3" fmla="*/ 2132 w 53462"/>
                  <a:gd name="connsiteY3" fmla="*/ 924 h 107190"/>
                  <a:gd name="connsiteX4" fmla="*/ 55595 w 53462"/>
                  <a:gd name="connsiteY4" fmla="*/ 924 h 107190"/>
                  <a:gd name="connsiteX5" fmla="*/ 55595 w 53462"/>
                  <a:gd name="connsiteY5" fmla="*/ 15348 h 107190"/>
                  <a:gd name="connsiteX6" fmla="*/ 38789 w 53462"/>
                  <a:gd name="connsiteY6" fmla="*/ 15348 h 107190"/>
                  <a:gd name="connsiteX7" fmla="*/ 38789 w 53462"/>
                  <a:gd name="connsiteY7" fmla="*/ 108114 h 107190"/>
                  <a:gd name="connsiteX8" fmla="*/ 19203 w 53462"/>
                  <a:gd name="connsiteY8"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9203" y="108114"/>
                    </a:moveTo>
                    <a:lnTo>
                      <a:pt x="19203" y="15348"/>
                    </a:lnTo>
                    <a:lnTo>
                      <a:pt x="2132" y="15348"/>
                    </a:lnTo>
                    <a:lnTo>
                      <a:pt x="2132" y="924"/>
                    </a:lnTo>
                    <a:lnTo>
                      <a:pt x="55595" y="924"/>
                    </a:lnTo>
                    <a:lnTo>
                      <a:pt x="55595" y="15348"/>
                    </a:lnTo>
                    <a:lnTo>
                      <a:pt x="38789" y="15348"/>
                    </a:lnTo>
                    <a:lnTo>
                      <a:pt x="38789" y="108114"/>
                    </a:lnTo>
                    <a:lnTo>
                      <a:pt x="19203"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7" name="Freeform: Shape 426">
                <a:extLst>
                  <a:ext uri="{FF2B5EF4-FFF2-40B4-BE49-F238E27FC236}">
                    <a16:creationId xmlns:a16="http://schemas.microsoft.com/office/drawing/2014/main" id="{3B89107A-475A-2DB9-67A3-EA79A1E46909}"/>
                  </a:ext>
                </a:extLst>
              </p:cNvPr>
              <p:cNvSpPr/>
              <p:nvPr/>
            </p:nvSpPr>
            <p:spPr>
              <a:xfrm>
                <a:off x="10481008" y="2988462"/>
                <a:ext cx="63784" cy="107190"/>
              </a:xfrm>
              <a:custGeom>
                <a:avLst/>
                <a:gdLst>
                  <a:gd name="connsiteX0" fmla="*/ 2147 w 63784"/>
                  <a:gd name="connsiteY0" fmla="*/ 108114 h 107190"/>
                  <a:gd name="connsiteX1" fmla="*/ 23585 w 63784"/>
                  <a:gd name="connsiteY1" fmla="*/ 924 h 107190"/>
                  <a:gd name="connsiteX2" fmla="*/ 44493 w 63784"/>
                  <a:gd name="connsiteY2" fmla="*/ 924 h 107190"/>
                  <a:gd name="connsiteX3" fmla="*/ 65931 w 63784"/>
                  <a:gd name="connsiteY3" fmla="*/ 108114 h 107190"/>
                  <a:gd name="connsiteX4" fmla="*/ 47802 w 63784"/>
                  <a:gd name="connsiteY4" fmla="*/ 108114 h 107190"/>
                  <a:gd name="connsiteX5" fmla="*/ 43567 w 63784"/>
                  <a:gd name="connsiteY5" fmla="*/ 83368 h 107190"/>
                  <a:gd name="connsiteX6" fmla="*/ 24908 w 63784"/>
                  <a:gd name="connsiteY6" fmla="*/ 83368 h 107190"/>
                  <a:gd name="connsiteX7" fmla="*/ 20541 w 63784"/>
                  <a:gd name="connsiteY7" fmla="*/ 108114 h 107190"/>
                  <a:gd name="connsiteX8" fmla="*/ 2147 w 63784"/>
                  <a:gd name="connsiteY8" fmla="*/ 108114 h 107190"/>
                  <a:gd name="connsiteX9" fmla="*/ 26893 w 63784"/>
                  <a:gd name="connsiteY9" fmla="*/ 70929 h 107190"/>
                  <a:gd name="connsiteX10" fmla="*/ 41450 w 63784"/>
                  <a:gd name="connsiteY10" fmla="*/ 70929 h 107190"/>
                  <a:gd name="connsiteX11" fmla="*/ 34171 w 63784"/>
                  <a:gd name="connsiteY11" fmla="*/ 25935 h 107190"/>
                  <a:gd name="connsiteX12" fmla="*/ 26893 w 63784"/>
                  <a:gd name="connsiteY12" fmla="*/ 7092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2147" y="108114"/>
                    </a:moveTo>
                    <a:lnTo>
                      <a:pt x="23585" y="924"/>
                    </a:lnTo>
                    <a:lnTo>
                      <a:pt x="44493" y="924"/>
                    </a:lnTo>
                    <a:lnTo>
                      <a:pt x="65931" y="108114"/>
                    </a:lnTo>
                    <a:lnTo>
                      <a:pt x="47802" y="108114"/>
                    </a:lnTo>
                    <a:lnTo>
                      <a:pt x="43567" y="83368"/>
                    </a:lnTo>
                    <a:lnTo>
                      <a:pt x="24908" y="83368"/>
                    </a:lnTo>
                    <a:lnTo>
                      <a:pt x="20541" y="108114"/>
                    </a:lnTo>
                    <a:lnTo>
                      <a:pt x="2147" y="108114"/>
                    </a:lnTo>
                    <a:close/>
                    <a:moveTo>
                      <a:pt x="26893" y="70929"/>
                    </a:moveTo>
                    <a:lnTo>
                      <a:pt x="41450" y="70929"/>
                    </a:lnTo>
                    <a:lnTo>
                      <a:pt x="34171" y="25935"/>
                    </a:lnTo>
                    <a:lnTo>
                      <a:pt x="26893" y="7092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8" name="Freeform: Shape 427">
                <a:extLst>
                  <a:ext uri="{FF2B5EF4-FFF2-40B4-BE49-F238E27FC236}">
                    <a16:creationId xmlns:a16="http://schemas.microsoft.com/office/drawing/2014/main" id="{ECB15199-EAEF-6186-7AA1-3DCC30FB4D60}"/>
                  </a:ext>
                </a:extLst>
              </p:cNvPr>
              <p:cNvSpPr/>
              <p:nvPr/>
            </p:nvSpPr>
            <p:spPr>
              <a:xfrm>
                <a:off x="10550667" y="2988462"/>
                <a:ext cx="19320" cy="107190"/>
              </a:xfrm>
              <a:custGeom>
                <a:avLst/>
                <a:gdLst>
                  <a:gd name="connsiteX0" fmla="*/ 2160 w 19320"/>
                  <a:gd name="connsiteY0" fmla="*/ 924 h 107190"/>
                  <a:gd name="connsiteX1" fmla="*/ 21481 w 19320"/>
                  <a:gd name="connsiteY1" fmla="*/ 924 h 107190"/>
                  <a:gd name="connsiteX2" fmla="*/ 21481 w 19320"/>
                  <a:gd name="connsiteY2" fmla="*/ 108114 h 107190"/>
                  <a:gd name="connsiteX3" fmla="*/ 2160 w 19320"/>
                  <a:gd name="connsiteY3" fmla="*/ 108114 h 107190"/>
                </a:gdLst>
                <a:ahLst/>
                <a:cxnLst>
                  <a:cxn ang="0">
                    <a:pos x="connsiteX0" y="connsiteY0"/>
                  </a:cxn>
                  <a:cxn ang="0">
                    <a:pos x="connsiteX1" y="connsiteY1"/>
                  </a:cxn>
                  <a:cxn ang="0">
                    <a:pos x="connsiteX2" y="connsiteY2"/>
                  </a:cxn>
                  <a:cxn ang="0">
                    <a:pos x="connsiteX3" y="connsiteY3"/>
                  </a:cxn>
                </a:cxnLst>
                <a:rect l="l" t="t" r="r" b="b"/>
                <a:pathLst>
                  <a:path w="19320" h="107190">
                    <a:moveTo>
                      <a:pt x="2160" y="924"/>
                    </a:moveTo>
                    <a:lnTo>
                      <a:pt x="21481" y="924"/>
                    </a:lnTo>
                    <a:lnTo>
                      <a:pt x="21481" y="108114"/>
                    </a:lnTo>
                    <a:lnTo>
                      <a:pt x="2160"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29" name="Freeform: Shape 428">
                <a:extLst>
                  <a:ext uri="{FF2B5EF4-FFF2-40B4-BE49-F238E27FC236}">
                    <a16:creationId xmlns:a16="http://schemas.microsoft.com/office/drawing/2014/main" id="{2DBFC4D7-CEBB-595A-90C7-6BBD6D827CAA}"/>
                  </a:ext>
                </a:extLst>
              </p:cNvPr>
              <p:cNvSpPr/>
              <p:nvPr/>
            </p:nvSpPr>
            <p:spPr>
              <a:xfrm>
                <a:off x="10581159" y="2988462"/>
                <a:ext cx="55844" cy="107190"/>
              </a:xfrm>
              <a:custGeom>
                <a:avLst/>
                <a:gdLst>
                  <a:gd name="connsiteX0" fmla="*/ 2173 w 55844"/>
                  <a:gd name="connsiteY0" fmla="*/ 108114 h 107190"/>
                  <a:gd name="connsiteX1" fmla="*/ 2173 w 55844"/>
                  <a:gd name="connsiteY1" fmla="*/ 924 h 107190"/>
                  <a:gd name="connsiteX2" fmla="*/ 15803 w 55844"/>
                  <a:gd name="connsiteY2" fmla="*/ 924 h 107190"/>
                  <a:gd name="connsiteX3" fmla="*/ 41873 w 55844"/>
                  <a:gd name="connsiteY3" fmla="*/ 62062 h 107190"/>
                  <a:gd name="connsiteX4" fmla="*/ 41873 w 55844"/>
                  <a:gd name="connsiteY4" fmla="*/ 924 h 107190"/>
                  <a:gd name="connsiteX5" fmla="*/ 58018 w 55844"/>
                  <a:gd name="connsiteY5" fmla="*/ 924 h 107190"/>
                  <a:gd name="connsiteX6" fmla="*/ 58018 w 55844"/>
                  <a:gd name="connsiteY6" fmla="*/ 108114 h 107190"/>
                  <a:gd name="connsiteX7" fmla="*/ 45049 w 55844"/>
                  <a:gd name="connsiteY7" fmla="*/ 108114 h 107190"/>
                  <a:gd name="connsiteX8" fmla="*/ 18847 w 55844"/>
                  <a:gd name="connsiteY8" fmla="*/ 44065 h 107190"/>
                  <a:gd name="connsiteX9" fmla="*/ 18847 w 55844"/>
                  <a:gd name="connsiteY9" fmla="*/ 108114 h 107190"/>
                  <a:gd name="connsiteX10" fmla="*/ 2173 w 55844"/>
                  <a:gd name="connsiteY10"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2173" y="108114"/>
                    </a:moveTo>
                    <a:lnTo>
                      <a:pt x="2173" y="924"/>
                    </a:lnTo>
                    <a:lnTo>
                      <a:pt x="15803" y="924"/>
                    </a:lnTo>
                    <a:lnTo>
                      <a:pt x="41873" y="62062"/>
                    </a:lnTo>
                    <a:lnTo>
                      <a:pt x="41873" y="924"/>
                    </a:lnTo>
                    <a:lnTo>
                      <a:pt x="58018" y="924"/>
                    </a:lnTo>
                    <a:lnTo>
                      <a:pt x="58018" y="108114"/>
                    </a:lnTo>
                    <a:lnTo>
                      <a:pt x="45049" y="108114"/>
                    </a:lnTo>
                    <a:lnTo>
                      <a:pt x="18847" y="44065"/>
                    </a:lnTo>
                    <a:lnTo>
                      <a:pt x="18847" y="108114"/>
                    </a:lnTo>
                    <a:lnTo>
                      <a:pt x="2173"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0" name="Freeform: Shape 429">
                <a:extLst>
                  <a:ext uri="{FF2B5EF4-FFF2-40B4-BE49-F238E27FC236}">
                    <a16:creationId xmlns:a16="http://schemas.microsoft.com/office/drawing/2014/main" id="{9AE8C4C1-EB32-D07C-3C7D-D84AB7F4B927}"/>
                  </a:ext>
                </a:extLst>
              </p:cNvPr>
              <p:cNvSpPr/>
              <p:nvPr/>
            </p:nvSpPr>
            <p:spPr>
              <a:xfrm>
                <a:off x="10642480" y="2988462"/>
                <a:ext cx="63784" cy="107190"/>
              </a:xfrm>
              <a:custGeom>
                <a:avLst/>
                <a:gdLst>
                  <a:gd name="connsiteX0" fmla="*/ 2191 w 63784"/>
                  <a:gd name="connsiteY0" fmla="*/ 108114 h 107190"/>
                  <a:gd name="connsiteX1" fmla="*/ 23629 w 63784"/>
                  <a:gd name="connsiteY1" fmla="*/ 924 h 107190"/>
                  <a:gd name="connsiteX2" fmla="*/ 44538 w 63784"/>
                  <a:gd name="connsiteY2" fmla="*/ 924 h 107190"/>
                  <a:gd name="connsiteX3" fmla="*/ 65976 w 63784"/>
                  <a:gd name="connsiteY3" fmla="*/ 108114 h 107190"/>
                  <a:gd name="connsiteX4" fmla="*/ 47846 w 63784"/>
                  <a:gd name="connsiteY4" fmla="*/ 108114 h 107190"/>
                  <a:gd name="connsiteX5" fmla="*/ 43611 w 63784"/>
                  <a:gd name="connsiteY5" fmla="*/ 83368 h 107190"/>
                  <a:gd name="connsiteX6" fmla="*/ 24952 w 63784"/>
                  <a:gd name="connsiteY6" fmla="*/ 83368 h 107190"/>
                  <a:gd name="connsiteX7" fmla="*/ 20585 w 63784"/>
                  <a:gd name="connsiteY7" fmla="*/ 108114 h 107190"/>
                  <a:gd name="connsiteX8" fmla="*/ 2191 w 63784"/>
                  <a:gd name="connsiteY8" fmla="*/ 108114 h 107190"/>
                  <a:gd name="connsiteX9" fmla="*/ 26937 w 63784"/>
                  <a:gd name="connsiteY9" fmla="*/ 70929 h 107190"/>
                  <a:gd name="connsiteX10" fmla="*/ 41494 w 63784"/>
                  <a:gd name="connsiteY10" fmla="*/ 70929 h 107190"/>
                  <a:gd name="connsiteX11" fmla="*/ 34216 w 63784"/>
                  <a:gd name="connsiteY11" fmla="*/ 25935 h 107190"/>
                  <a:gd name="connsiteX12" fmla="*/ 26937 w 63784"/>
                  <a:gd name="connsiteY12" fmla="*/ 70929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2191" y="108114"/>
                    </a:moveTo>
                    <a:lnTo>
                      <a:pt x="23629" y="924"/>
                    </a:lnTo>
                    <a:lnTo>
                      <a:pt x="44538" y="924"/>
                    </a:lnTo>
                    <a:lnTo>
                      <a:pt x="65976" y="108114"/>
                    </a:lnTo>
                    <a:lnTo>
                      <a:pt x="47846" y="108114"/>
                    </a:lnTo>
                    <a:lnTo>
                      <a:pt x="43611" y="83368"/>
                    </a:lnTo>
                    <a:lnTo>
                      <a:pt x="24952" y="83368"/>
                    </a:lnTo>
                    <a:lnTo>
                      <a:pt x="20585" y="108114"/>
                    </a:lnTo>
                    <a:lnTo>
                      <a:pt x="2191" y="108114"/>
                    </a:lnTo>
                    <a:close/>
                    <a:moveTo>
                      <a:pt x="26937" y="70929"/>
                    </a:moveTo>
                    <a:lnTo>
                      <a:pt x="41494" y="70929"/>
                    </a:lnTo>
                    <a:lnTo>
                      <a:pt x="34216" y="25935"/>
                    </a:lnTo>
                    <a:lnTo>
                      <a:pt x="26937" y="70929"/>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1" name="Freeform: Shape 430">
                <a:extLst>
                  <a:ext uri="{FF2B5EF4-FFF2-40B4-BE49-F238E27FC236}">
                    <a16:creationId xmlns:a16="http://schemas.microsoft.com/office/drawing/2014/main" id="{E09B8044-CDE4-12BD-155B-DEEBB03F4539}"/>
                  </a:ext>
                </a:extLst>
              </p:cNvPr>
              <p:cNvSpPr/>
              <p:nvPr/>
            </p:nvSpPr>
            <p:spPr>
              <a:xfrm>
                <a:off x="10711610" y="2988462"/>
                <a:ext cx="61005" cy="107190"/>
              </a:xfrm>
              <a:custGeom>
                <a:avLst/>
                <a:gdLst>
                  <a:gd name="connsiteX0" fmla="*/ 2210 w 61005"/>
                  <a:gd name="connsiteY0" fmla="*/ 108114 h 107190"/>
                  <a:gd name="connsiteX1" fmla="*/ 2210 w 61005"/>
                  <a:gd name="connsiteY1" fmla="*/ 924 h 107190"/>
                  <a:gd name="connsiteX2" fmla="*/ 28544 w 61005"/>
                  <a:gd name="connsiteY2" fmla="*/ 924 h 107190"/>
                  <a:gd name="connsiteX3" fmla="*/ 41380 w 61005"/>
                  <a:gd name="connsiteY3" fmla="*/ 2247 h 107190"/>
                  <a:gd name="connsiteX4" fmla="*/ 51305 w 61005"/>
                  <a:gd name="connsiteY4" fmla="*/ 6747 h 107190"/>
                  <a:gd name="connsiteX5" fmla="*/ 57790 w 61005"/>
                  <a:gd name="connsiteY5" fmla="*/ 15084 h 107190"/>
                  <a:gd name="connsiteX6" fmla="*/ 60039 w 61005"/>
                  <a:gd name="connsiteY6" fmla="*/ 28449 h 107190"/>
                  <a:gd name="connsiteX7" fmla="*/ 58187 w 61005"/>
                  <a:gd name="connsiteY7" fmla="*/ 39565 h 107190"/>
                  <a:gd name="connsiteX8" fmla="*/ 53026 w 61005"/>
                  <a:gd name="connsiteY8" fmla="*/ 46976 h 107190"/>
                  <a:gd name="connsiteX9" fmla="*/ 44424 w 61005"/>
                  <a:gd name="connsiteY9" fmla="*/ 50549 h 107190"/>
                  <a:gd name="connsiteX10" fmla="*/ 54878 w 61005"/>
                  <a:gd name="connsiteY10" fmla="*/ 55048 h 107190"/>
                  <a:gd name="connsiteX11" fmla="*/ 61098 w 61005"/>
                  <a:gd name="connsiteY11" fmla="*/ 63783 h 107190"/>
                  <a:gd name="connsiteX12" fmla="*/ 63215 w 61005"/>
                  <a:gd name="connsiteY12" fmla="*/ 76884 h 107190"/>
                  <a:gd name="connsiteX13" fmla="*/ 61230 w 61005"/>
                  <a:gd name="connsiteY13" fmla="*/ 90514 h 107190"/>
                  <a:gd name="connsiteX14" fmla="*/ 55540 w 61005"/>
                  <a:gd name="connsiteY14" fmla="*/ 100307 h 107190"/>
                  <a:gd name="connsiteX15" fmla="*/ 46144 w 61005"/>
                  <a:gd name="connsiteY15" fmla="*/ 106129 h 107190"/>
                  <a:gd name="connsiteX16" fmla="*/ 33043 w 61005"/>
                  <a:gd name="connsiteY16" fmla="*/ 108114 h 107190"/>
                  <a:gd name="connsiteX17" fmla="*/ 2210 w 61005"/>
                  <a:gd name="connsiteY17" fmla="*/ 108114 h 107190"/>
                  <a:gd name="connsiteX18" fmla="*/ 21795 w 61005"/>
                  <a:gd name="connsiteY18" fmla="*/ 94352 h 107190"/>
                  <a:gd name="connsiteX19" fmla="*/ 29206 w 61005"/>
                  <a:gd name="connsiteY19" fmla="*/ 94352 h 107190"/>
                  <a:gd name="connsiteX20" fmla="*/ 41248 w 61005"/>
                  <a:gd name="connsiteY20" fmla="*/ 90117 h 107190"/>
                  <a:gd name="connsiteX21" fmla="*/ 44424 w 61005"/>
                  <a:gd name="connsiteY21" fmla="*/ 76751 h 107190"/>
                  <a:gd name="connsiteX22" fmla="*/ 42836 w 61005"/>
                  <a:gd name="connsiteY22" fmla="*/ 66297 h 107190"/>
                  <a:gd name="connsiteX23" fmla="*/ 37807 w 61005"/>
                  <a:gd name="connsiteY23" fmla="*/ 60210 h 107190"/>
                  <a:gd name="connsiteX24" fmla="*/ 28544 w 61005"/>
                  <a:gd name="connsiteY24" fmla="*/ 58224 h 107190"/>
                  <a:gd name="connsiteX25" fmla="*/ 21795 w 61005"/>
                  <a:gd name="connsiteY25" fmla="*/ 58224 h 107190"/>
                  <a:gd name="connsiteX26" fmla="*/ 21795 w 61005"/>
                  <a:gd name="connsiteY26" fmla="*/ 94352 h 107190"/>
                  <a:gd name="connsiteX27" fmla="*/ 21795 w 61005"/>
                  <a:gd name="connsiteY27" fmla="*/ 44726 h 107190"/>
                  <a:gd name="connsiteX28" fmla="*/ 28412 w 61005"/>
                  <a:gd name="connsiteY28" fmla="*/ 44726 h 107190"/>
                  <a:gd name="connsiteX29" fmla="*/ 37410 w 61005"/>
                  <a:gd name="connsiteY29" fmla="*/ 43006 h 107190"/>
                  <a:gd name="connsiteX30" fmla="*/ 41777 w 61005"/>
                  <a:gd name="connsiteY30" fmla="*/ 37713 h 107190"/>
                  <a:gd name="connsiteX31" fmla="*/ 43101 w 61005"/>
                  <a:gd name="connsiteY31" fmla="*/ 28714 h 107190"/>
                  <a:gd name="connsiteX32" fmla="*/ 41116 w 61005"/>
                  <a:gd name="connsiteY32" fmla="*/ 19980 h 107190"/>
                  <a:gd name="connsiteX33" fmla="*/ 35425 w 61005"/>
                  <a:gd name="connsiteY33" fmla="*/ 15745 h 107190"/>
                  <a:gd name="connsiteX34" fmla="*/ 25633 w 61005"/>
                  <a:gd name="connsiteY34" fmla="*/ 14554 h 107190"/>
                  <a:gd name="connsiteX35" fmla="*/ 21795 w 61005"/>
                  <a:gd name="connsiteY35" fmla="*/ 14554 h 107190"/>
                  <a:gd name="connsiteX36" fmla="*/ 21795 w 61005"/>
                  <a:gd name="connsiteY36" fmla="*/ 44726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1005" h="107190">
                    <a:moveTo>
                      <a:pt x="2210" y="108114"/>
                    </a:moveTo>
                    <a:lnTo>
                      <a:pt x="2210" y="924"/>
                    </a:lnTo>
                    <a:lnTo>
                      <a:pt x="28544" y="924"/>
                    </a:lnTo>
                    <a:cubicBezTo>
                      <a:pt x="33308" y="924"/>
                      <a:pt x="37543" y="1321"/>
                      <a:pt x="41380" y="2247"/>
                    </a:cubicBezTo>
                    <a:cubicBezTo>
                      <a:pt x="45218" y="3174"/>
                      <a:pt x="48526" y="4629"/>
                      <a:pt x="51305" y="6747"/>
                    </a:cubicBezTo>
                    <a:cubicBezTo>
                      <a:pt x="54084" y="8732"/>
                      <a:pt x="56334" y="11511"/>
                      <a:pt x="57790" y="15084"/>
                    </a:cubicBezTo>
                    <a:cubicBezTo>
                      <a:pt x="59245" y="18657"/>
                      <a:pt x="60039" y="23024"/>
                      <a:pt x="60039" y="28449"/>
                    </a:cubicBezTo>
                    <a:cubicBezTo>
                      <a:pt x="60039" y="32816"/>
                      <a:pt x="59378" y="36522"/>
                      <a:pt x="58187" y="39565"/>
                    </a:cubicBezTo>
                    <a:cubicBezTo>
                      <a:pt x="56996" y="42609"/>
                      <a:pt x="55275" y="45123"/>
                      <a:pt x="53026" y="46976"/>
                    </a:cubicBezTo>
                    <a:cubicBezTo>
                      <a:pt x="50776" y="48696"/>
                      <a:pt x="47865" y="49887"/>
                      <a:pt x="44424" y="50549"/>
                    </a:cubicBezTo>
                    <a:cubicBezTo>
                      <a:pt x="48659" y="51211"/>
                      <a:pt x="52099" y="52799"/>
                      <a:pt x="54878" y="55048"/>
                    </a:cubicBezTo>
                    <a:cubicBezTo>
                      <a:pt x="57657" y="57298"/>
                      <a:pt x="59775" y="60210"/>
                      <a:pt x="61098" y="63783"/>
                    </a:cubicBezTo>
                    <a:cubicBezTo>
                      <a:pt x="62554" y="67356"/>
                      <a:pt x="63215" y="71723"/>
                      <a:pt x="63215" y="76884"/>
                    </a:cubicBezTo>
                    <a:cubicBezTo>
                      <a:pt x="63215" y="82045"/>
                      <a:pt x="62554" y="86544"/>
                      <a:pt x="61230" y="90514"/>
                    </a:cubicBezTo>
                    <a:cubicBezTo>
                      <a:pt x="60039" y="94352"/>
                      <a:pt x="58054" y="97660"/>
                      <a:pt x="55540" y="100307"/>
                    </a:cubicBezTo>
                    <a:cubicBezTo>
                      <a:pt x="53026" y="102821"/>
                      <a:pt x="49982" y="104806"/>
                      <a:pt x="46144" y="106129"/>
                    </a:cubicBezTo>
                    <a:cubicBezTo>
                      <a:pt x="42439" y="107453"/>
                      <a:pt x="38072" y="108114"/>
                      <a:pt x="33043" y="108114"/>
                    </a:cubicBezTo>
                    <a:lnTo>
                      <a:pt x="2210" y="108114"/>
                    </a:lnTo>
                    <a:close/>
                    <a:moveTo>
                      <a:pt x="21795" y="94352"/>
                    </a:moveTo>
                    <a:lnTo>
                      <a:pt x="29206" y="94352"/>
                    </a:lnTo>
                    <a:cubicBezTo>
                      <a:pt x="35161" y="94352"/>
                      <a:pt x="39131" y="92896"/>
                      <a:pt x="41248" y="90117"/>
                    </a:cubicBezTo>
                    <a:cubicBezTo>
                      <a:pt x="43365" y="87206"/>
                      <a:pt x="44424" y="82706"/>
                      <a:pt x="44424" y="76751"/>
                    </a:cubicBezTo>
                    <a:cubicBezTo>
                      <a:pt x="44424" y="72384"/>
                      <a:pt x="43895" y="68944"/>
                      <a:pt x="42836" y="66297"/>
                    </a:cubicBezTo>
                    <a:cubicBezTo>
                      <a:pt x="41910" y="63518"/>
                      <a:pt x="40189" y="61533"/>
                      <a:pt x="37807" y="60210"/>
                    </a:cubicBezTo>
                    <a:cubicBezTo>
                      <a:pt x="35558" y="58886"/>
                      <a:pt x="32382" y="58224"/>
                      <a:pt x="28544" y="58224"/>
                    </a:cubicBezTo>
                    <a:lnTo>
                      <a:pt x="21795" y="58224"/>
                    </a:lnTo>
                    <a:lnTo>
                      <a:pt x="21795" y="94352"/>
                    </a:lnTo>
                    <a:close/>
                    <a:moveTo>
                      <a:pt x="21795" y="44726"/>
                    </a:moveTo>
                    <a:lnTo>
                      <a:pt x="28412" y="44726"/>
                    </a:lnTo>
                    <a:cubicBezTo>
                      <a:pt x="32249" y="44726"/>
                      <a:pt x="35293" y="44197"/>
                      <a:pt x="37410" y="43006"/>
                    </a:cubicBezTo>
                    <a:cubicBezTo>
                      <a:pt x="39528" y="41815"/>
                      <a:pt x="40983" y="40095"/>
                      <a:pt x="41777" y="37713"/>
                    </a:cubicBezTo>
                    <a:cubicBezTo>
                      <a:pt x="42704" y="35331"/>
                      <a:pt x="43101" y="32287"/>
                      <a:pt x="43101" y="28714"/>
                    </a:cubicBezTo>
                    <a:cubicBezTo>
                      <a:pt x="43101" y="24876"/>
                      <a:pt x="42439" y="21965"/>
                      <a:pt x="41116" y="19980"/>
                    </a:cubicBezTo>
                    <a:cubicBezTo>
                      <a:pt x="39925" y="17863"/>
                      <a:pt x="37940" y="16407"/>
                      <a:pt x="35425" y="15745"/>
                    </a:cubicBezTo>
                    <a:cubicBezTo>
                      <a:pt x="32911" y="14951"/>
                      <a:pt x="29603" y="14554"/>
                      <a:pt x="25633" y="14554"/>
                    </a:cubicBezTo>
                    <a:lnTo>
                      <a:pt x="21795" y="14554"/>
                    </a:lnTo>
                    <a:lnTo>
                      <a:pt x="21795" y="44726"/>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2" name="Freeform: Shape 431">
                <a:extLst>
                  <a:ext uri="{FF2B5EF4-FFF2-40B4-BE49-F238E27FC236}">
                    <a16:creationId xmlns:a16="http://schemas.microsoft.com/office/drawing/2014/main" id="{FF390713-86E6-ACB8-F1F7-E673E7C3A631}"/>
                  </a:ext>
                </a:extLst>
              </p:cNvPr>
              <p:cNvSpPr/>
              <p:nvPr/>
            </p:nvSpPr>
            <p:spPr>
              <a:xfrm>
                <a:off x="10779948" y="2988462"/>
                <a:ext cx="45522" cy="107190"/>
              </a:xfrm>
              <a:custGeom>
                <a:avLst/>
                <a:gdLst>
                  <a:gd name="connsiteX0" fmla="*/ 2226 w 45522"/>
                  <a:gd name="connsiteY0" fmla="*/ 108114 h 107190"/>
                  <a:gd name="connsiteX1" fmla="*/ 2226 w 45522"/>
                  <a:gd name="connsiteY1" fmla="*/ 924 h 107190"/>
                  <a:gd name="connsiteX2" fmla="*/ 21812 w 45522"/>
                  <a:gd name="connsiteY2" fmla="*/ 924 h 107190"/>
                  <a:gd name="connsiteX3" fmla="*/ 21812 w 45522"/>
                  <a:gd name="connsiteY3" fmla="*/ 94616 h 107190"/>
                  <a:gd name="connsiteX4" fmla="*/ 47749 w 45522"/>
                  <a:gd name="connsiteY4" fmla="*/ 94616 h 107190"/>
                  <a:gd name="connsiteX5" fmla="*/ 47749 w 45522"/>
                  <a:gd name="connsiteY5" fmla="*/ 108114 h 107190"/>
                  <a:gd name="connsiteX6" fmla="*/ 2226 w 45522"/>
                  <a:gd name="connsiteY6"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22" h="107190">
                    <a:moveTo>
                      <a:pt x="2226" y="108114"/>
                    </a:moveTo>
                    <a:lnTo>
                      <a:pt x="2226" y="924"/>
                    </a:lnTo>
                    <a:lnTo>
                      <a:pt x="21812" y="924"/>
                    </a:lnTo>
                    <a:lnTo>
                      <a:pt x="21812" y="94616"/>
                    </a:lnTo>
                    <a:lnTo>
                      <a:pt x="47749" y="94616"/>
                    </a:lnTo>
                    <a:lnTo>
                      <a:pt x="47749" y="108114"/>
                    </a:lnTo>
                    <a:lnTo>
                      <a:pt x="2226"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3" name="Freeform: Shape 432">
                <a:extLst>
                  <a:ext uri="{FF2B5EF4-FFF2-40B4-BE49-F238E27FC236}">
                    <a16:creationId xmlns:a16="http://schemas.microsoft.com/office/drawing/2014/main" id="{472365A2-498F-69A0-419C-659DD76FD6B8}"/>
                  </a:ext>
                </a:extLst>
              </p:cNvPr>
              <p:cNvSpPr/>
              <p:nvPr/>
            </p:nvSpPr>
            <p:spPr>
              <a:xfrm>
                <a:off x="10830289" y="2988462"/>
                <a:ext cx="45257" cy="107190"/>
              </a:xfrm>
              <a:custGeom>
                <a:avLst/>
                <a:gdLst>
                  <a:gd name="connsiteX0" fmla="*/ 2240 w 45257"/>
                  <a:gd name="connsiteY0" fmla="*/ 108114 h 107190"/>
                  <a:gd name="connsiteX1" fmla="*/ 2240 w 45257"/>
                  <a:gd name="connsiteY1" fmla="*/ 924 h 107190"/>
                  <a:gd name="connsiteX2" fmla="*/ 47234 w 45257"/>
                  <a:gd name="connsiteY2" fmla="*/ 924 h 107190"/>
                  <a:gd name="connsiteX3" fmla="*/ 47234 w 45257"/>
                  <a:gd name="connsiteY3" fmla="*/ 14687 h 107190"/>
                  <a:gd name="connsiteX4" fmla="*/ 21826 w 45257"/>
                  <a:gd name="connsiteY4" fmla="*/ 14687 h 107190"/>
                  <a:gd name="connsiteX5" fmla="*/ 21826 w 45257"/>
                  <a:gd name="connsiteY5" fmla="*/ 45520 h 107190"/>
                  <a:gd name="connsiteX6" fmla="*/ 41808 w 45257"/>
                  <a:gd name="connsiteY6" fmla="*/ 45520 h 107190"/>
                  <a:gd name="connsiteX7" fmla="*/ 41808 w 45257"/>
                  <a:gd name="connsiteY7" fmla="*/ 59151 h 107190"/>
                  <a:gd name="connsiteX8" fmla="*/ 21826 w 45257"/>
                  <a:gd name="connsiteY8" fmla="*/ 59151 h 107190"/>
                  <a:gd name="connsiteX9" fmla="*/ 21826 w 45257"/>
                  <a:gd name="connsiteY9" fmla="*/ 94616 h 107190"/>
                  <a:gd name="connsiteX10" fmla="*/ 47498 w 45257"/>
                  <a:gd name="connsiteY10" fmla="*/ 94616 h 107190"/>
                  <a:gd name="connsiteX11" fmla="*/ 47498 w 45257"/>
                  <a:gd name="connsiteY11" fmla="*/ 108114 h 107190"/>
                  <a:gd name="connsiteX12" fmla="*/ 2240 w 45257"/>
                  <a:gd name="connsiteY12"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2240" y="108114"/>
                    </a:moveTo>
                    <a:lnTo>
                      <a:pt x="2240" y="924"/>
                    </a:lnTo>
                    <a:lnTo>
                      <a:pt x="47234" y="924"/>
                    </a:lnTo>
                    <a:lnTo>
                      <a:pt x="47234" y="14687"/>
                    </a:lnTo>
                    <a:lnTo>
                      <a:pt x="21826" y="14687"/>
                    </a:lnTo>
                    <a:lnTo>
                      <a:pt x="21826" y="45520"/>
                    </a:lnTo>
                    <a:lnTo>
                      <a:pt x="41808" y="45520"/>
                    </a:lnTo>
                    <a:lnTo>
                      <a:pt x="41808" y="59151"/>
                    </a:lnTo>
                    <a:lnTo>
                      <a:pt x="21826" y="59151"/>
                    </a:lnTo>
                    <a:lnTo>
                      <a:pt x="21826" y="94616"/>
                    </a:lnTo>
                    <a:lnTo>
                      <a:pt x="47498" y="94616"/>
                    </a:lnTo>
                    <a:lnTo>
                      <a:pt x="47498" y="108114"/>
                    </a:lnTo>
                    <a:lnTo>
                      <a:pt x="2240"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4" name="Freeform: Shape 433">
                <a:extLst>
                  <a:ext uri="{FF2B5EF4-FFF2-40B4-BE49-F238E27FC236}">
                    <a16:creationId xmlns:a16="http://schemas.microsoft.com/office/drawing/2014/main" id="{D934EA16-C88E-C955-EE35-E66A2DB168A3}"/>
                  </a:ext>
                </a:extLst>
              </p:cNvPr>
              <p:cNvSpPr/>
              <p:nvPr/>
            </p:nvSpPr>
            <p:spPr>
              <a:xfrm>
                <a:off x="10906750" y="2987271"/>
                <a:ext cx="59417" cy="109837"/>
              </a:xfrm>
              <a:custGeom>
                <a:avLst/>
                <a:gdLst>
                  <a:gd name="connsiteX0" fmla="*/ 32700 w 59417"/>
                  <a:gd name="connsiteY0" fmla="*/ 110761 h 109837"/>
                  <a:gd name="connsiteX1" fmla="*/ 14173 w 59417"/>
                  <a:gd name="connsiteY1" fmla="*/ 106129 h 109837"/>
                  <a:gd name="connsiteX2" fmla="*/ 4910 w 59417"/>
                  <a:gd name="connsiteY2" fmla="*/ 93558 h 109837"/>
                  <a:gd name="connsiteX3" fmla="*/ 2263 w 59417"/>
                  <a:gd name="connsiteY3" fmla="*/ 75031 h 109837"/>
                  <a:gd name="connsiteX4" fmla="*/ 2263 w 59417"/>
                  <a:gd name="connsiteY4" fmla="*/ 36786 h 109837"/>
                  <a:gd name="connsiteX5" fmla="*/ 4910 w 59417"/>
                  <a:gd name="connsiteY5" fmla="*/ 17730 h 109837"/>
                  <a:gd name="connsiteX6" fmla="*/ 14173 w 59417"/>
                  <a:gd name="connsiteY6" fmla="*/ 5291 h 109837"/>
                  <a:gd name="connsiteX7" fmla="*/ 32700 w 59417"/>
                  <a:gd name="connsiteY7" fmla="*/ 924 h 109837"/>
                  <a:gd name="connsiteX8" fmla="*/ 50035 w 59417"/>
                  <a:gd name="connsiteY8" fmla="*/ 4762 h 109837"/>
                  <a:gd name="connsiteX9" fmla="*/ 59034 w 59417"/>
                  <a:gd name="connsiteY9" fmla="*/ 15481 h 109837"/>
                  <a:gd name="connsiteX10" fmla="*/ 61681 w 59417"/>
                  <a:gd name="connsiteY10" fmla="*/ 31758 h 109837"/>
                  <a:gd name="connsiteX11" fmla="*/ 61681 w 59417"/>
                  <a:gd name="connsiteY11" fmla="*/ 40756 h 109837"/>
                  <a:gd name="connsiteX12" fmla="*/ 42889 w 59417"/>
                  <a:gd name="connsiteY12" fmla="*/ 40756 h 109837"/>
                  <a:gd name="connsiteX13" fmla="*/ 42889 w 59417"/>
                  <a:gd name="connsiteY13" fmla="*/ 31493 h 109837"/>
                  <a:gd name="connsiteX14" fmla="*/ 42360 w 59417"/>
                  <a:gd name="connsiteY14" fmla="*/ 23288 h 109837"/>
                  <a:gd name="connsiteX15" fmla="*/ 39846 w 59417"/>
                  <a:gd name="connsiteY15" fmla="*/ 17466 h 109837"/>
                  <a:gd name="connsiteX16" fmla="*/ 32832 w 59417"/>
                  <a:gd name="connsiteY16" fmla="*/ 15216 h 109837"/>
                  <a:gd name="connsiteX17" fmla="*/ 25421 w 59417"/>
                  <a:gd name="connsiteY17" fmla="*/ 17598 h 109837"/>
                  <a:gd name="connsiteX18" fmla="*/ 22510 w 59417"/>
                  <a:gd name="connsiteY18" fmla="*/ 23818 h 109837"/>
                  <a:gd name="connsiteX19" fmla="*/ 21848 w 59417"/>
                  <a:gd name="connsiteY19" fmla="*/ 32552 h 109837"/>
                  <a:gd name="connsiteX20" fmla="*/ 21848 w 59417"/>
                  <a:gd name="connsiteY20" fmla="*/ 79133 h 109837"/>
                  <a:gd name="connsiteX21" fmla="*/ 22775 w 59417"/>
                  <a:gd name="connsiteY21" fmla="*/ 88794 h 109837"/>
                  <a:gd name="connsiteX22" fmla="*/ 26083 w 59417"/>
                  <a:gd name="connsiteY22" fmla="*/ 94484 h 109837"/>
                  <a:gd name="connsiteX23" fmla="*/ 32832 w 59417"/>
                  <a:gd name="connsiteY23" fmla="*/ 96337 h 109837"/>
                  <a:gd name="connsiteX24" fmla="*/ 39713 w 59417"/>
                  <a:gd name="connsiteY24" fmla="*/ 94087 h 109837"/>
                  <a:gd name="connsiteX25" fmla="*/ 42360 w 59417"/>
                  <a:gd name="connsiteY25" fmla="*/ 87867 h 109837"/>
                  <a:gd name="connsiteX26" fmla="*/ 42889 w 59417"/>
                  <a:gd name="connsiteY26" fmla="*/ 79266 h 109837"/>
                  <a:gd name="connsiteX27" fmla="*/ 42889 w 59417"/>
                  <a:gd name="connsiteY27" fmla="*/ 69605 h 109837"/>
                  <a:gd name="connsiteX28" fmla="*/ 61681 w 59417"/>
                  <a:gd name="connsiteY28" fmla="*/ 69605 h 109837"/>
                  <a:gd name="connsiteX29" fmla="*/ 61681 w 59417"/>
                  <a:gd name="connsiteY29" fmla="*/ 78207 h 109837"/>
                  <a:gd name="connsiteX30" fmla="*/ 59166 w 59417"/>
                  <a:gd name="connsiteY30" fmla="*/ 95146 h 109837"/>
                  <a:gd name="connsiteX31" fmla="*/ 50300 w 59417"/>
                  <a:gd name="connsiteY31" fmla="*/ 106659 h 109837"/>
                  <a:gd name="connsiteX32" fmla="*/ 32700 w 59417"/>
                  <a:gd name="connsiteY32" fmla="*/ 110761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2700" y="110761"/>
                    </a:moveTo>
                    <a:cubicBezTo>
                      <a:pt x="24892" y="110761"/>
                      <a:pt x="18672" y="109173"/>
                      <a:pt x="14173" y="106129"/>
                    </a:cubicBezTo>
                    <a:cubicBezTo>
                      <a:pt x="9806" y="103086"/>
                      <a:pt x="6630" y="98851"/>
                      <a:pt x="4910" y="93558"/>
                    </a:cubicBezTo>
                    <a:cubicBezTo>
                      <a:pt x="3189" y="88132"/>
                      <a:pt x="2263" y="82045"/>
                      <a:pt x="2263" y="75031"/>
                    </a:cubicBezTo>
                    <a:lnTo>
                      <a:pt x="2263" y="36786"/>
                    </a:lnTo>
                    <a:cubicBezTo>
                      <a:pt x="2263" y="29508"/>
                      <a:pt x="3189" y="23156"/>
                      <a:pt x="4910" y="17730"/>
                    </a:cubicBezTo>
                    <a:cubicBezTo>
                      <a:pt x="6630" y="12305"/>
                      <a:pt x="9806" y="8202"/>
                      <a:pt x="14173" y="5291"/>
                    </a:cubicBezTo>
                    <a:cubicBezTo>
                      <a:pt x="18672" y="2380"/>
                      <a:pt x="24892" y="924"/>
                      <a:pt x="32700" y="924"/>
                    </a:cubicBezTo>
                    <a:cubicBezTo>
                      <a:pt x="40110" y="924"/>
                      <a:pt x="45933" y="2247"/>
                      <a:pt x="50035" y="4762"/>
                    </a:cubicBezTo>
                    <a:cubicBezTo>
                      <a:pt x="54270" y="7276"/>
                      <a:pt x="57314" y="10849"/>
                      <a:pt x="59034" y="15481"/>
                    </a:cubicBezTo>
                    <a:cubicBezTo>
                      <a:pt x="60754" y="20112"/>
                      <a:pt x="61681" y="25538"/>
                      <a:pt x="61681" y="31758"/>
                    </a:cubicBezTo>
                    <a:lnTo>
                      <a:pt x="61681" y="40756"/>
                    </a:lnTo>
                    <a:lnTo>
                      <a:pt x="42889" y="40756"/>
                    </a:lnTo>
                    <a:lnTo>
                      <a:pt x="42889" y="31493"/>
                    </a:lnTo>
                    <a:cubicBezTo>
                      <a:pt x="42889" y="28449"/>
                      <a:pt x="42757" y="25803"/>
                      <a:pt x="42360" y="23288"/>
                    </a:cubicBezTo>
                    <a:cubicBezTo>
                      <a:pt x="42095" y="20774"/>
                      <a:pt x="41301" y="18921"/>
                      <a:pt x="39846" y="17466"/>
                    </a:cubicBezTo>
                    <a:cubicBezTo>
                      <a:pt x="38522" y="16010"/>
                      <a:pt x="36140" y="15216"/>
                      <a:pt x="32832" y="15216"/>
                    </a:cubicBezTo>
                    <a:cubicBezTo>
                      <a:pt x="29524" y="15216"/>
                      <a:pt x="27009" y="16010"/>
                      <a:pt x="25421" y="17598"/>
                    </a:cubicBezTo>
                    <a:cubicBezTo>
                      <a:pt x="23966" y="19054"/>
                      <a:pt x="22907" y="21171"/>
                      <a:pt x="22510" y="23818"/>
                    </a:cubicBezTo>
                    <a:cubicBezTo>
                      <a:pt x="22113" y="26332"/>
                      <a:pt x="21848" y="29243"/>
                      <a:pt x="21848" y="32552"/>
                    </a:cubicBezTo>
                    <a:lnTo>
                      <a:pt x="21848" y="79133"/>
                    </a:lnTo>
                    <a:cubicBezTo>
                      <a:pt x="21848" y="82971"/>
                      <a:pt x="22113" y="86279"/>
                      <a:pt x="22775" y="88794"/>
                    </a:cubicBezTo>
                    <a:cubicBezTo>
                      <a:pt x="23436" y="91308"/>
                      <a:pt x="24495" y="93161"/>
                      <a:pt x="26083" y="94484"/>
                    </a:cubicBezTo>
                    <a:cubicBezTo>
                      <a:pt x="27803" y="95675"/>
                      <a:pt x="30053" y="96337"/>
                      <a:pt x="32832" y="96337"/>
                    </a:cubicBezTo>
                    <a:cubicBezTo>
                      <a:pt x="36140" y="96337"/>
                      <a:pt x="38390" y="95543"/>
                      <a:pt x="39713" y="94087"/>
                    </a:cubicBezTo>
                    <a:cubicBezTo>
                      <a:pt x="41169" y="92499"/>
                      <a:pt x="41963" y="90382"/>
                      <a:pt x="42360" y="87867"/>
                    </a:cubicBezTo>
                    <a:cubicBezTo>
                      <a:pt x="42757" y="85353"/>
                      <a:pt x="42889" y="82442"/>
                      <a:pt x="42889" y="79266"/>
                    </a:cubicBezTo>
                    <a:lnTo>
                      <a:pt x="42889" y="69605"/>
                    </a:lnTo>
                    <a:lnTo>
                      <a:pt x="61681" y="69605"/>
                    </a:lnTo>
                    <a:lnTo>
                      <a:pt x="61681" y="78207"/>
                    </a:lnTo>
                    <a:cubicBezTo>
                      <a:pt x="61681" y="84559"/>
                      <a:pt x="60887" y="90249"/>
                      <a:pt x="59166" y="95146"/>
                    </a:cubicBezTo>
                    <a:cubicBezTo>
                      <a:pt x="57446" y="100042"/>
                      <a:pt x="54535" y="103880"/>
                      <a:pt x="50300" y="106659"/>
                    </a:cubicBezTo>
                    <a:cubicBezTo>
                      <a:pt x="46198" y="109438"/>
                      <a:pt x="40243" y="110761"/>
                      <a:pt x="32700" y="110761"/>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5" name="Freeform: Shape 434">
                <a:extLst>
                  <a:ext uri="{FF2B5EF4-FFF2-40B4-BE49-F238E27FC236}">
                    <a16:creationId xmlns:a16="http://schemas.microsoft.com/office/drawing/2014/main" id="{1B4D4D86-CB35-83DE-B083-C91D76D5C2B6}"/>
                  </a:ext>
                </a:extLst>
              </p:cNvPr>
              <p:cNvSpPr/>
              <p:nvPr/>
            </p:nvSpPr>
            <p:spPr>
              <a:xfrm>
                <a:off x="10974954" y="2988462"/>
                <a:ext cx="19320" cy="107190"/>
              </a:xfrm>
              <a:custGeom>
                <a:avLst/>
                <a:gdLst>
                  <a:gd name="connsiteX0" fmla="*/ 2276 w 19320"/>
                  <a:gd name="connsiteY0" fmla="*/ 924 h 107190"/>
                  <a:gd name="connsiteX1" fmla="*/ 21597 w 19320"/>
                  <a:gd name="connsiteY1" fmla="*/ 924 h 107190"/>
                  <a:gd name="connsiteX2" fmla="*/ 21597 w 19320"/>
                  <a:gd name="connsiteY2" fmla="*/ 108114 h 107190"/>
                  <a:gd name="connsiteX3" fmla="*/ 2276 w 19320"/>
                  <a:gd name="connsiteY3" fmla="*/ 108114 h 107190"/>
                </a:gdLst>
                <a:ahLst/>
                <a:cxnLst>
                  <a:cxn ang="0">
                    <a:pos x="connsiteX0" y="connsiteY0"/>
                  </a:cxn>
                  <a:cxn ang="0">
                    <a:pos x="connsiteX1" y="connsiteY1"/>
                  </a:cxn>
                  <a:cxn ang="0">
                    <a:pos x="connsiteX2" y="connsiteY2"/>
                  </a:cxn>
                  <a:cxn ang="0">
                    <a:pos x="connsiteX3" y="connsiteY3"/>
                  </a:cxn>
                </a:cxnLst>
                <a:rect l="l" t="t" r="r" b="b"/>
                <a:pathLst>
                  <a:path w="19320" h="107190">
                    <a:moveTo>
                      <a:pt x="2276" y="924"/>
                    </a:moveTo>
                    <a:lnTo>
                      <a:pt x="21597" y="924"/>
                    </a:lnTo>
                    <a:lnTo>
                      <a:pt x="21597" y="108114"/>
                    </a:lnTo>
                    <a:lnTo>
                      <a:pt x="2276"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6" name="Freeform: Shape 435">
                <a:extLst>
                  <a:ext uri="{FF2B5EF4-FFF2-40B4-BE49-F238E27FC236}">
                    <a16:creationId xmlns:a16="http://schemas.microsoft.com/office/drawing/2014/main" id="{DA60993A-6561-DCA9-38D5-E1A66B22ABF6}"/>
                  </a:ext>
                </a:extLst>
              </p:cNvPr>
              <p:cNvSpPr/>
              <p:nvPr/>
            </p:nvSpPr>
            <p:spPr>
              <a:xfrm>
                <a:off x="10999093" y="2988462"/>
                <a:ext cx="53462" cy="107190"/>
              </a:xfrm>
              <a:custGeom>
                <a:avLst/>
                <a:gdLst>
                  <a:gd name="connsiteX0" fmla="*/ 19359 w 53462"/>
                  <a:gd name="connsiteY0" fmla="*/ 108114 h 107190"/>
                  <a:gd name="connsiteX1" fmla="*/ 19359 w 53462"/>
                  <a:gd name="connsiteY1" fmla="*/ 15348 h 107190"/>
                  <a:gd name="connsiteX2" fmla="*/ 2288 w 53462"/>
                  <a:gd name="connsiteY2" fmla="*/ 15348 h 107190"/>
                  <a:gd name="connsiteX3" fmla="*/ 2288 w 53462"/>
                  <a:gd name="connsiteY3" fmla="*/ 924 h 107190"/>
                  <a:gd name="connsiteX4" fmla="*/ 55750 w 53462"/>
                  <a:gd name="connsiteY4" fmla="*/ 924 h 107190"/>
                  <a:gd name="connsiteX5" fmla="*/ 55750 w 53462"/>
                  <a:gd name="connsiteY5" fmla="*/ 15348 h 107190"/>
                  <a:gd name="connsiteX6" fmla="*/ 38944 w 53462"/>
                  <a:gd name="connsiteY6" fmla="*/ 15348 h 107190"/>
                  <a:gd name="connsiteX7" fmla="*/ 38944 w 53462"/>
                  <a:gd name="connsiteY7" fmla="*/ 108114 h 107190"/>
                  <a:gd name="connsiteX8" fmla="*/ 19359 w 53462"/>
                  <a:gd name="connsiteY8"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9359" y="108114"/>
                    </a:moveTo>
                    <a:lnTo>
                      <a:pt x="19359" y="15348"/>
                    </a:lnTo>
                    <a:lnTo>
                      <a:pt x="2288" y="15348"/>
                    </a:lnTo>
                    <a:lnTo>
                      <a:pt x="2288" y="924"/>
                    </a:lnTo>
                    <a:lnTo>
                      <a:pt x="55750" y="924"/>
                    </a:lnTo>
                    <a:lnTo>
                      <a:pt x="55750" y="15348"/>
                    </a:lnTo>
                    <a:lnTo>
                      <a:pt x="38944" y="15348"/>
                    </a:lnTo>
                    <a:lnTo>
                      <a:pt x="38944" y="108114"/>
                    </a:lnTo>
                    <a:lnTo>
                      <a:pt x="19359"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7" name="Freeform: Shape 436">
                <a:extLst>
                  <a:ext uri="{FF2B5EF4-FFF2-40B4-BE49-F238E27FC236}">
                    <a16:creationId xmlns:a16="http://schemas.microsoft.com/office/drawing/2014/main" id="{AAC96C03-BA62-AC7C-09D1-37786D2AB5A3}"/>
                  </a:ext>
                </a:extLst>
              </p:cNvPr>
              <p:cNvSpPr/>
              <p:nvPr/>
            </p:nvSpPr>
            <p:spPr>
              <a:xfrm>
                <a:off x="11057504" y="2988462"/>
                <a:ext cx="19320" cy="107190"/>
              </a:xfrm>
              <a:custGeom>
                <a:avLst/>
                <a:gdLst>
                  <a:gd name="connsiteX0" fmla="*/ 2299 w 19320"/>
                  <a:gd name="connsiteY0" fmla="*/ 924 h 107190"/>
                  <a:gd name="connsiteX1" fmla="*/ 21620 w 19320"/>
                  <a:gd name="connsiteY1" fmla="*/ 924 h 107190"/>
                  <a:gd name="connsiteX2" fmla="*/ 21620 w 19320"/>
                  <a:gd name="connsiteY2" fmla="*/ 108114 h 107190"/>
                  <a:gd name="connsiteX3" fmla="*/ 2299 w 19320"/>
                  <a:gd name="connsiteY3" fmla="*/ 108114 h 107190"/>
                </a:gdLst>
                <a:ahLst/>
                <a:cxnLst>
                  <a:cxn ang="0">
                    <a:pos x="connsiteX0" y="connsiteY0"/>
                  </a:cxn>
                  <a:cxn ang="0">
                    <a:pos x="connsiteX1" y="connsiteY1"/>
                  </a:cxn>
                  <a:cxn ang="0">
                    <a:pos x="connsiteX2" y="connsiteY2"/>
                  </a:cxn>
                  <a:cxn ang="0">
                    <a:pos x="connsiteX3" y="connsiteY3"/>
                  </a:cxn>
                </a:cxnLst>
                <a:rect l="l" t="t" r="r" b="b"/>
                <a:pathLst>
                  <a:path w="19320" h="107190">
                    <a:moveTo>
                      <a:pt x="2299" y="924"/>
                    </a:moveTo>
                    <a:lnTo>
                      <a:pt x="21620" y="924"/>
                    </a:lnTo>
                    <a:lnTo>
                      <a:pt x="21620" y="108114"/>
                    </a:lnTo>
                    <a:lnTo>
                      <a:pt x="2299"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8" name="Freeform: Shape 437">
                <a:extLst>
                  <a:ext uri="{FF2B5EF4-FFF2-40B4-BE49-F238E27FC236}">
                    <a16:creationId xmlns:a16="http://schemas.microsoft.com/office/drawing/2014/main" id="{D407D77E-9560-F3D6-D437-4F885B0C5B85}"/>
                  </a:ext>
                </a:extLst>
              </p:cNvPr>
              <p:cNvSpPr/>
              <p:nvPr/>
            </p:nvSpPr>
            <p:spPr>
              <a:xfrm>
                <a:off x="11087995" y="2988462"/>
                <a:ext cx="45257" cy="107190"/>
              </a:xfrm>
              <a:custGeom>
                <a:avLst/>
                <a:gdLst>
                  <a:gd name="connsiteX0" fmla="*/ 2311 w 45257"/>
                  <a:gd name="connsiteY0" fmla="*/ 108114 h 107190"/>
                  <a:gd name="connsiteX1" fmla="*/ 2311 w 45257"/>
                  <a:gd name="connsiteY1" fmla="*/ 924 h 107190"/>
                  <a:gd name="connsiteX2" fmla="*/ 47304 w 45257"/>
                  <a:gd name="connsiteY2" fmla="*/ 924 h 107190"/>
                  <a:gd name="connsiteX3" fmla="*/ 47304 w 45257"/>
                  <a:gd name="connsiteY3" fmla="*/ 14687 h 107190"/>
                  <a:gd name="connsiteX4" fmla="*/ 21896 w 45257"/>
                  <a:gd name="connsiteY4" fmla="*/ 14687 h 107190"/>
                  <a:gd name="connsiteX5" fmla="*/ 21896 w 45257"/>
                  <a:gd name="connsiteY5" fmla="*/ 45520 h 107190"/>
                  <a:gd name="connsiteX6" fmla="*/ 41879 w 45257"/>
                  <a:gd name="connsiteY6" fmla="*/ 45520 h 107190"/>
                  <a:gd name="connsiteX7" fmla="*/ 41879 w 45257"/>
                  <a:gd name="connsiteY7" fmla="*/ 59151 h 107190"/>
                  <a:gd name="connsiteX8" fmla="*/ 21896 w 45257"/>
                  <a:gd name="connsiteY8" fmla="*/ 59151 h 107190"/>
                  <a:gd name="connsiteX9" fmla="*/ 21896 w 45257"/>
                  <a:gd name="connsiteY9" fmla="*/ 94616 h 107190"/>
                  <a:gd name="connsiteX10" fmla="*/ 47569 w 45257"/>
                  <a:gd name="connsiteY10" fmla="*/ 94616 h 107190"/>
                  <a:gd name="connsiteX11" fmla="*/ 47569 w 45257"/>
                  <a:gd name="connsiteY11" fmla="*/ 108114 h 107190"/>
                  <a:gd name="connsiteX12" fmla="*/ 2311 w 45257"/>
                  <a:gd name="connsiteY12" fmla="*/ 108114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2311" y="108114"/>
                    </a:moveTo>
                    <a:lnTo>
                      <a:pt x="2311" y="924"/>
                    </a:lnTo>
                    <a:lnTo>
                      <a:pt x="47304" y="924"/>
                    </a:lnTo>
                    <a:lnTo>
                      <a:pt x="47304" y="14687"/>
                    </a:lnTo>
                    <a:lnTo>
                      <a:pt x="21896" y="14687"/>
                    </a:lnTo>
                    <a:lnTo>
                      <a:pt x="21896" y="45520"/>
                    </a:lnTo>
                    <a:lnTo>
                      <a:pt x="41879" y="45520"/>
                    </a:lnTo>
                    <a:lnTo>
                      <a:pt x="41879" y="59151"/>
                    </a:lnTo>
                    <a:lnTo>
                      <a:pt x="21896" y="59151"/>
                    </a:lnTo>
                    <a:lnTo>
                      <a:pt x="21896" y="94616"/>
                    </a:lnTo>
                    <a:lnTo>
                      <a:pt x="47569" y="94616"/>
                    </a:lnTo>
                    <a:lnTo>
                      <a:pt x="47569" y="108114"/>
                    </a:lnTo>
                    <a:lnTo>
                      <a:pt x="2311" y="108114"/>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39" name="Freeform: Shape 438">
                <a:extLst>
                  <a:ext uri="{FF2B5EF4-FFF2-40B4-BE49-F238E27FC236}">
                    <a16:creationId xmlns:a16="http://schemas.microsoft.com/office/drawing/2014/main" id="{B28FC566-EBBA-5124-D564-F219134C1B9C}"/>
                  </a:ext>
                </a:extLst>
              </p:cNvPr>
              <p:cNvSpPr/>
              <p:nvPr/>
            </p:nvSpPr>
            <p:spPr>
              <a:xfrm>
                <a:off x="11136614" y="2987271"/>
                <a:ext cx="56506" cy="109837"/>
              </a:xfrm>
              <a:custGeom>
                <a:avLst/>
                <a:gdLst>
                  <a:gd name="connsiteX0" fmla="*/ 31969 w 56506"/>
                  <a:gd name="connsiteY0" fmla="*/ 110761 h 109837"/>
                  <a:gd name="connsiteX1" fmla="*/ 15824 w 56506"/>
                  <a:gd name="connsiteY1" fmla="*/ 107056 h 109837"/>
                  <a:gd name="connsiteX2" fmla="*/ 6031 w 56506"/>
                  <a:gd name="connsiteY2" fmla="*/ 95940 h 109837"/>
                  <a:gd name="connsiteX3" fmla="*/ 2326 w 56506"/>
                  <a:gd name="connsiteY3" fmla="*/ 78075 h 109837"/>
                  <a:gd name="connsiteX4" fmla="*/ 19132 w 56506"/>
                  <a:gd name="connsiteY4" fmla="*/ 74766 h 109837"/>
                  <a:gd name="connsiteX5" fmla="*/ 20588 w 56506"/>
                  <a:gd name="connsiteY5" fmla="*/ 85750 h 109837"/>
                  <a:gd name="connsiteX6" fmla="*/ 24426 w 56506"/>
                  <a:gd name="connsiteY6" fmla="*/ 93161 h 109837"/>
                  <a:gd name="connsiteX7" fmla="*/ 31307 w 56506"/>
                  <a:gd name="connsiteY7" fmla="*/ 95675 h 109837"/>
                  <a:gd name="connsiteX8" fmla="*/ 38056 w 56506"/>
                  <a:gd name="connsiteY8" fmla="*/ 92896 h 109837"/>
                  <a:gd name="connsiteX9" fmla="*/ 40041 w 56506"/>
                  <a:gd name="connsiteY9" fmla="*/ 85618 h 109837"/>
                  <a:gd name="connsiteX10" fmla="*/ 36865 w 56506"/>
                  <a:gd name="connsiteY10" fmla="*/ 74105 h 109837"/>
                  <a:gd name="connsiteX11" fmla="*/ 28396 w 56506"/>
                  <a:gd name="connsiteY11" fmla="*/ 65106 h 109837"/>
                  <a:gd name="connsiteX12" fmla="*/ 14898 w 56506"/>
                  <a:gd name="connsiteY12" fmla="*/ 53196 h 109837"/>
                  <a:gd name="connsiteX13" fmla="*/ 5767 w 56506"/>
                  <a:gd name="connsiteY13" fmla="*/ 42344 h 109837"/>
                  <a:gd name="connsiteX14" fmla="*/ 2458 w 56506"/>
                  <a:gd name="connsiteY14" fmla="*/ 27391 h 109837"/>
                  <a:gd name="connsiteX15" fmla="*/ 9869 w 56506"/>
                  <a:gd name="connsiteY15" fmla="*/ 7805 h 109837"/>
                  <a:gd name="connsiteX16" fmla="*/ 30116 w 56506"/>
                  <a:gd name="connsiteY16" fmla="*/ 924 h 109837"/>
                  <a:gd name="connsiteX17" fmla="*/ 42688 w 56506"/>
                  <a:gd name="connsiteY17" fmla="*/ 3306 h 109837"/>
                  <a:gd name="connsiteX18" fmla="*/ 50628 w 56506"/>
                  <a:gd name="connsiteY18" fmla="*/ 9658 h 109837"/>
                  <a:gd name="connsiteX19" fmla="*/ 55127 w 56506"/>
                  <a:gd name="connsiteY19" fmla="*/ 19054 h 109837"/>
                  <a:gd name="connsiteX20" fmla="*/ 56980 w 56506"/>
                  <a:gd name="connsiteY20" fmla="*/ 30037 h 109837"/>
                  <a:gd name="connsiteX21" fmla="*/ 40306 w 56506"/>
                  <a:gd name="connsiteY21" fmla="*/ 32949 h 109837"/>
                  <a:gd name="connsiteX22" fmla="*/ 39115 w 56506"/>
                  <a:gd name="connsiteY22" fmla="*/ 23950 h 109837"/>
                  <a:gd name="connsiteX23" fmla="*/ 36071 w 56506"/>
                  <a:gd name="connsiteY23" fmla="*/ 17730 h 109837"/>
                  <a:gd name="connsiteX24" fmla="*/ 29719 w 56506"/>
                  <a:gd name="connsiteY24" fmla="*/ 15481 h 109837"/>
                  <a:gd name="connsiteX25" fmla="*/ 22970 w 56506"/>
                  <a:gd name="connsiteY25" fmla="*/ 18392 h 109837"/>
                  <a:gd name="connsiteX26" fmla="*/ 20720 w 56506"/>
                  <a:gd name="connsiteY26" fmla="*/ 25406 h 109837"/>
                  <a:gd name="connsiteX27" fmla="*/ 22970 w 56506"/>
                  <a:gd name="connsiteY27" fmla="*/ 34404 h 109837"/>
                  <a:gd name="connsiteX28" fmla="*/ 29454 w 56506"/>
                  <a:gd name="connsiteY28" fmla="*/ 41550 h 109837"/>
                  <a:gd name="connsiteX29" fmla="*/ 42820 w 56506"/>
                  <a:gd name="connsiteY29" fmla="*/ 53328 h 109837"/>
                  <a:gd name="connsiteX30" fmla="*/ 54068 w 56506"/>
                  <a:gd name="connsiteY30" fmla="*/ 66429 h 109837"/>
                  <a:gd name="connsiteX31" fmla="*/ 58832 w 56506"/>
                  <a:gd name="connsiteY31" fmla="*/ 84427 h 109837"/>
                  <a:gd name="connsiteX32" fmla="*/ 55392 w 56506"/>
                  <a:gd name="connsiteY32" fmla="*/ 98057 h 109837"/>
                  <a:gd name="connsiteX33" fmla="*/ 45996 w 56506"/>
                  <a:gd name="connsiteY33" fmla="*/ 107453 h 109837"/>
                  <a:gd name="connsiteX34" fmla="*/ 31969 w 56506"/>
                  <a:gd name="connsiteY34" fmla="*/ 110761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06" h="109837">
                    <a:moveTo>
                      <a:pt x="31969" y="110761"/>
                    </a:moveTo>
                    <a:cubicBezTo>
                      <a:pt x="25484" y="110761"/>
                      <a:pt x="20191" y="109570"/>
                      <a:pt x="15824" y="107056"/>
                    </a:cubicBezTo>
                    <a:cubicBezTo>
                      <a:pt x="11457" y="104541"/>
                      <a:pt x="8281" y="100836"/>
                      <a:pt x="6031" y="95940"/>
                    </a:cubicBezTo>
                    <a:cubicBezTo>
                      <a:pt x="3782" y="91043"/>
                      <a:pt x="2591" y="85088"/>
                      <a:pt x="2326" y="78075"/>
                    </a:cubicBezTo>
                    <a:lnTo>
                      <a:pt x="19132" y="74766"/>
                    </a:lnTo>
                    <a:cubicBezTo>
                      <a:pt x="19265" y="78869"/>
                      <a:pt x="19794" y="82574"/>
                      <a:pt x="20588" y="85750"/>
                    </a:cubicBezTo>
                    <a:cubicBezTo>
                      <a:pt x="21514" y="88926"/>
                      <a:pt x="22705" y="91440"/>
                      <a:pt x="24426" y="93161"/>
                    </a:cubicBezTo>
                    <a:cubicBezTo>
                      <a:pt x="26146" y="94881"/>
                      <a:pt x="28528" y="95675"/>
                      <a:pt x="31307" y="95675"/>
                    </a:cubicBezTo>
                    <a:cubicBezTo>
                      <a:pt x="34483" y="95675"/>
                      <a:pt x="36733" y="94749"/>
                      <a:pt x="38056" y="92896"/>
                    </a:cubicBezTo>
                    <a:cubicBezTo>
                      <a:pt x="39379" y="90911"/>
                      <a:pt x="40041" y="88529"/>
                      <a:pt x="40041" y="85618"/>
                    </a:cubicBezTo>
                    <a:cubicBezTo>
                      <a:pt x="40041" y="80986"/>
                      <a:pt x="38982" y="77148"/>
                      <a:pt x="36865" y="74105"/>
                    </a:cubicBezTo>
                    <a:cubicBezTo>
                      <a:pt x="34748" y="71061"/>
                      <a:pt x="31969" y="68150"/>
                      <a:pt x="28396" y="65106"/>
                    </a:cubicBezTo>
                    <a:lnTo>
                      <a:pt x="14898" y="53196"/>
                    </a:lnTo>
                    <a:cubicBezTo>
                      <a:pt x="11060" y="49887"/>
                      <a:pt x="8016" y="46314"/>
                      <a:pt x="5767" y="42344"/>
                    </a:cubicBezTo>
                    <a:cubicBezTo>
                      <a:pt x="3517" y="38242"/>
                      <a:pt x="2458" y="33346"/>
                      <a:pt x="2458" y="27391"/>
                    </a:cubicBezTo>
                    <a:cubicBezTo>
                      <a:pt x="2458" y="18921"/>
                      <a:pt x="4973" y="12437"/>
                      <a:pt x="9869" y="7805"/>
                    </a:cubicBezTo>
                    <a:cubicBezTo>
                      <a:pt x="14765" y="3174"/>
                      <a:pt x="21514" y="924"/>
                      <a:pt x="30116" y="924"/>
                    </a:cubicBezTo>
                    <a:cubicBezTo>
                      <a:pt x="35145" y="924"/>
                      <a:pt x="39379" y="1718"/>
                      <a:pt x="42688" y="3306"/>
                    </a:cubicBezTo>
                    <a:cubicBezTo>
                      <a:pt x="45996" y="4762"/>
                      <a:pt x="48643" y="6879"/>
                      <a:pt x="50628" y="9658"/>
                    </a:cubicBezTo>
                    <a:cubicBezTo>
                      <a:pt x="52613" y="12437"/>
                      <a:pt x="54201" y="15481"/>
                      <a:pt x="55127" y="19054"/>
                    </a:cubicBezTo>
                    <a:cubicBezTo>
                      <a:pt x="56053" y="22494"/>
                      <a:pt x="56715" y="26200"/>
                      <a:pt x="56980" y="30037"/>
                    </a:cubicBezTo>
                    <a:lnTo>
                      <a:pt x="40306" y="32949"/>
                    </a:lnTo>
                    <a:cubicBezTo>
                      <a:pt x="40173" y="29640"/>
                      <a:pt x="39776" y="26597"/>
                      <a:pt x="39115" y="23950"/>
                    </a:cubicBezTo>
                    <a:cubicBezTo>
                      <a:pt x="38585" y="21303"/>
                      <a:pt x="37527" y="19186"/>
                      <a:pt x="36071" y="17730"/>
                    </a:cubicBezTo>
                    <a:cubicBezTo>
                      <a:pt x="34615" y="16275"/>
                      <a:pt x="32498" y="15481"/>
                      <a:pt x="29719" y="15481"/>
                    </a:cubicBezTo>
                    <a:cubicBezTo>
                      <a:pt x="26808" y="15481"/>
                      <a:pt x="24558" y="16407"/>
                      <a:pt x="22970" y="18392"/>
                    </a:cubicBezTo>
                    <a:cubicBezTo>
                      <a:pt x="21514" y="20245"/>
                      <a:pt x="20720" y="22627"/>
                      <a:pt x="20720" y="25406"/>
                    </a:cubicBezTo>
                    <a:cubicBezTo>
                      <a:pt x="20720" y="28979"/>
                      <a:pt x="21514" y="32022"/>
                      <a:pt x="22970" y="34404"/>
                    </a:cubicBezTo>
                    <a:cubicBezTo>
                      <a:pt x="24426" y="36654"/>
                      <a:pt x="26675" y="39036"/>
                      <a:pt x="29454" y="41550"/>
                    </a:cubicBezTo>
                    <a:lnTo>
                      <a:pt x="42820" y="53328"/>
                    </a:lnTo>
                    <a:cubicBezTo>
                      <a:pt x="47187" y="57034"/>
                      <a:pt x="51025" y="61401"/>
                      <a:pt x="54068" y="66429"/>
                    </a:cubicBezTo>
                    <a:cubicBezTo>
                      <a:pt x="57244" y="71326"/>
                      <a:pt x="58832" y="77413"/>
                      <a:pt x="58832" y="84427"/>
                    </a:cubicBezTo>
                    <a:cubicBezTo>
                      <a:pt x="58832" y="89588"/>
                      <a:pt x="57641" y="94087"/>
                      <a:pt x="55392" y="98057"/>
                    </a:cubicBezTo>
                    <a:cubicBezTo>
                      <a:pt x="53142" y="102027"/>
                      <a:pt x="50098" y="105203"/>
                      <a:pt x="45996" y="107453"/>
                    </a:cubicBezTo>
                    <a:cubicBezTo>
                      <a:pt x="42026" y="109702"/>
                      <a:pt x="37394" y="110761"/>
                      <a:pt x="31969" y="110761"/>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0" name="Freeform: Shape 439">
                <a:extLst>
                  <a:ext uri="{FF2B5EF4-FFF2-40B4-BE49-F238E27FC236}">
                    <a16:creationId xmlns:a16="http://schemas.microsoft.com/office/drawing/2014/main" id="{8F0B8AD9-879D-70C9-41E8-866B5DB55B3C}"/>
                  </a:ext>
                </a:extLst>
              </p:cNvPr>
              <p:cNvSpPr/>
              <p:nvPr/>
            </p:nvSpPr>
            <p:spPr>
              <a:xfrm>
                <a:off x="10245376" y="3163638"/>
                <a:ext cx="63784" cy="107190"/>
              </a:xfrm>
              <a:custGeom>
                <a:avLst/>
                <a:gdLst>
                  <a:gd name="connsiteX0" fmla="*/ 2082 w 63784"/>
                  <a:gd name="connsiteY0" fmla="*/ 108163 h 107190"/>
                  <a:gd name="connsiteX1" fmla="*/ 23520 w 63784"/>
                  <a:gd name="connsiteY1" fmla="*/ 972 h 107190"/>
                  <a:gd name="connsiteX2" fmla="*/ 44429 w 63784"/>
                  <a:gd name="connsiteY2" fmla="*/ 972 h 107190"/>
                  <a:gd name="connsiteX3" fmla="*/ 65867 w 63784"/>
                  <a:gd name="connsiteY3" fmla="*/ 108163 h 107190"/>
                  <a:gd name="connsiteX4" fmla="*/ 47737 w 63784"/>
                  <a:gd name="connsiteY4" fmla="*/ 108163 h 107190"/>
                  <a:gd name="connsiteX5" fmla="*/ 43502 w 63784"/>
                  <a:gd name="connsiteY5" fmla="*/ 83416 h 107190"/>
                  <a:gd name="connsiteX6" fmla="*/ 24843 w 63784"/>
                  <a:gd name="connsiteY6" fmla="*/ 83416 h 107190"/>
                  <a:gd name="connsiteX7" fmla="*/ 20476 w 63784"/>
                  <a:gd name="connsiteY7" fmla="*/ 108163 h 107190"/>
                  <a:gd name="connsiteX8" fmla="*/ 2082 w 63784"/>
                  <a:gd name="connsiteY8" fmla="*/ 108163 h 107190"/>
                  <a:gd name="connsiteX9" fmla="*/ 26828 w 63784"/>
                  <a:gd name="connsiteY9" fmla="*/ 70977 h 107190"/>
                  <a:gd name="connsiteX10" fmla="*/ 41385 w 63784"/>
                  <a:gd name="connsiteY10" fmla="*/ 70977 h 107190"/>
                  <a:gd name="connsiteX11" fmla="*/ 34107 w 63784"/>
                  <a:gd name="connsiteY11" fmla="*/ 25983 h 107190"/>
                  <a:gd name="connsiteX12" fmla="*/ 26828 w 63784"/>
                  <a:gd name="connsiteY12" fmla="*/ 70977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784" h="107190">
                    <a:moveTo>
                      <a:pt x="2082" y="108163"/>
                    </a:moveTo>
                    <a:lnTo>
                      <a:pt x="23520" y="972"/>
                    </a:lnTo>
                    <a:lnTo>
                      <a:pt x="44429" y="972"/>
                    </a:lnTo>
                    <a:lnTo>
                      <a:pt x="65867" y="108163"/>
                    </a:lnTo>
                    <a:lnTo>
                      <a:pt x="47737" y="108163"/>
                    </a:lnTo>
                    <a:lnTo>
                      <a:pt x="43502" y="83416"/>
                    </a:lnTo>
                    <a:lnTo>
                      <a:pt x="24843" y="83416"/>
                    </a:lnTo>
                    <a:lnTo>
                      <a:pt x="20476" y="108163"/>
                    </a:lnTo>
                    <a:lnTo>
                      <a:pt x="2082" y="108163"/>
                    </a:lnTo>
                    <a:close/>
                    <a:moveTo>
                      <a:pt x="26828" y="70977"/>
                    </a:moveTo>
                    <a:lnTo>
                      <a:pt x="41385" y="70977"/>
                    </a:lnTo>
                    <a:lnTo>
                      <a:pt x="34107" y="25983"/>
                    </a:lnTo>
                    <a:lnTo>
                      <a:pt x="26828" y="70977"/>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1" name="Freeform: Shape 440">
                <a:extLst>
                  <a:ext uri="{FF2B5EF4-FFF2-40B4-BE49-F238E27FC236}">
                    <a16:creationId xmlns:a16="http://schemas.microsoft.com/office/drawing/2014/main" id="{1F19C529-7C7B-098C-EBB9-F8AD7516E307}"/>
                  </a:ext>
                </a:extLst>
              </p:cNvPr>
              <p:cNvSpPr/>
              <p:nvPr/>
            </p:nvSpPr>
            <p:spPr>
              <a:xfrm>
                <a:off x="10314254" y="3163638"/>
                <a:ext cx="55844" cy="107190"/>
              </a:xfrm>
              <a:custGeom>
                <a:avLst/>
                <a:gdLst>
                  <a:gd name="connsiteX0" fmla="*/ 2100 w 55844"/>
                  <a:gd name="connsiteY0" fmla="*/ 108163 h 107190"/>
                  <a:gd name="connsiteX1" fmla="*/ 2100 w 55844"/>
                  <a:gd name="connsiteY1" fmla="*/ 972 h 107190"/>
                  <a:gd name="connsiteX2" fmla="*/ 15730 w 55844"/>
                  <a:gd name="connsiteY2" fmla="*/ 972 h 107190"/>
                  <a:gd name="connsiteX3" fmla="*/ 41800 w 55844"/>
                  <a:gd name="connsiteY3" fmla="*/ 62110 h 107190"/>
                  <a:gd name="connsiteX4" fmla="*/ 41800 w 55844"/>
                  <a:gd name="connsiteY4" fmla="*/ 972 h 107190"/>
                  <a:gd name="connsiteX5" fmla="*/ 57944 w 55844"/>
                  <a:gd name="connsiteY5" fmla="*/ 972 h 107190"/>
                  <a:gd name="connsiteX6" fmla="*/ 57944 w 55844"/>
                  <a:gd name="connsiteY6" fmla="*/ 108163 h 107190"/>
                  <a:gd name="connsiteX7" fmla="*/ 44976 w 55844"/>
                  <a:gd name="connsiteY7" fmla="*/ 108163 h 107190"/>
                  <a:gd name="connsiteX8" fmla="*/ 18774 w 55844"/>
                  <a:gd name="connsiteY8" fmla="*/ 44113 h 107190"/>
                  <a:gd name="connsiteX9" fmla="*/ 18774 w 55844"/>
                  <a:gd name="connsiteY9" fmla="*/ 108163 h 107190"/>
                  <a:gd name="connsiteX10" fmla="*/ 2100 w 55844"/>
                  <a:gd name="connsiteY10"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2100" y="108163"/>
                    </a:moveTo>
                    <a:lnTo>
                      <a:pt x="2100" y="972"/>
                    </a:lnTo>
                    <a:lnTo>
                      <a:pt x="15730" y="972"/>
                    </a:lnTo>
                    <a:lnTo>
                      <a:pt x="41800" y="62110"/>
                    </a:lnTo>
                    <a:lnTo>
                      <a:pt x="41800" y="972"/>
                    </a:lnTo>
                    <a:lnTo>
                      <a:pt x="57944" y="972"/>
                    </a:lnTo>
                    <a:lnTo>
                      <a:pt x="57944" y="108163"/>
                    </a:lnTo>
                    <a:lnTo>
                      <a:pt x="44976" y="108163"/>
                    </a:lnTo>
                    <a:lnTo>
                      <a:pt x="18774" y="44113"/>
                    </a:lnTo>
                    <a:lnTo>
                      <a:pt x="18774" y="108163"/>
                    </a:lnTo>
                    <a:lnTo>
                      <a:pt x="2100"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2" name="Freeform: Shape 441">
                <a:extLst>
                  <a:ext uri="{FF2B5EF4-FFF2-40B4-BE49-F238E27FC236}">
                    <a16:creationId xmlns:a16="http://schemas.microsoft.com/office/drawing/2014/main" id="{1042C9F7-45D0-89F8-AC40-9CAB0D1F1B2A}"/>
                  </a:ext>
                </a:extLst>
              </p:cNvPr>
              <p:cNvSpPr/>
              <p:nvPr/>
            </p:nvSpPr>
            <p:spPr>
              <a:xfrm>
                <a:off x="10380750" y="3163638"/>
                <a:ext cx="59285" cy="107190"/>
              </a:xfrm>
              <a:custGeom>
                <a:avLst/>
                <a:gdLst>
                  <a:gd name="connsiteX0" fmla="*/ 2118 w 59285"/>
                  <a:gd name="connsiteY0" fmla="*/ 108163 h 107190"/>
                  <a:gd name="connsiteX1" fmla="*/ 2118 w 59285"/>
                  <a:gd name="connsiteY1" fmla="*/ 972 h 107190"/>
                  <a:gd name="connsiteX2" fmla="*/ 27394 w 59285"/>
                  <a:gd name="connsiteY2" fmla="*/ 972 h 107190"/>
                  <a:gd name="connsiteX3" fmla="*/ 47773 w 59285"/>
                  <a:gd name="connsiteY3" fmla="*/ 4545 h 107190"/>
                  <a:gd name="connsiteX4" fmla="*/ 58228 w 59285"/>
                  <a:gd name="connsiteY4" fmla="*/ 15529 h 107190"/>
                  <a:gd name="connsiteX5" fmla="*/ 61404 w 59285"/>
                  <a:gd name="connsiteY5" fmla="*/ 34320 h 107190"/>
                  <a:gd name="connsiteX6" fmla="*/ 61404 w 59285"/>
                  <a:gd name="connsiteY6" fmla="*/ 73491 h 107190"/>
                  <a:gd name="connsiteX7" fmla="*/ 58228 w 59285"/>
                  <a:gd name="connsiteY7" fmla="*/ 92944 h 107190"/>
                  <a:gd name="connsiteX8" fmla="*/ 47906 w 59285"/>
                  <a:gd name="connsiteY8" fmla="*/ 104457 h 107190"/>
                  <a:gd name="connsiteX9" fmla="*/ 28188 w 59285"/>
                  <a:gd name="connsiteY9" fmla="*/ 108163 h 107190"/>
                  <a:gd name="connsiteX10" fmla="*/ 2118 w 59285"/>
                  <a:gd name="connsiteY10" fmla="*/ 108163 h 107190"/>
                  <a:gd name="connsiteX11" fmla="*/ 21704 w 59285"/>
                  <a:gd name="connsiteY11" fmla="*/ 94532 h 107190"/>
                  <a:gd name="connsiteX12" fmla="*/ 27659 w 59285"/>
                  <a:gd name="connsiteY12" fmla="*/ 94532 h 107190"/>
                  <a:gd name="connsiteX13" fmla="*/ 37319 w 59285"/>
                  <a:gd name="connsiteY13" fmla="*/ 92150 h 107190"/>
                  <a:gd name="connsiteX14" fmla="*/ 40892 w 59285"/>
                  <a:gd name="connsiteY14" fmla="*/ 85269 h 107190"/>
                  <a:gd name="connsiteX15" fmla="*/ 41554 w 59285"/>
                  <a:gd name="connsiteY15" fmla="*/ 74020 h 107190"/>
                  <a:gd name="connsiteX16" fmla="*/ 41554 w 59285"/>
                  <a:gd name="connsiteY16" fmla="*/ 32997 h 107190"/>
                  <a:gd name="connsiteX17" fmla="*/ 40627 w 59285"/>
                  <a:gd name="connsiteY17" fmla="*/ 22542 h 107190"/>
                  <a:gd name="connsiteX18" fmla="*/ 36790 w 59285"/>
                  <a:gd name="connsiteY18" fmla="*/ 16720 h 107190"/>
                  <a:gd name="connsiteX19" fmla="*/ 27394 w 59285"/>
                  <a:gd name="connsiteY19" fmla="*/ 14867 h 107190"/>
                  <a:gd name="connsiteX20" fmla="*/ 21704 w 59285"/>
                  <a:gd name="connsiteY20" fmla="*/ 14867 h 107190"/>
                  <a:gd name="connsiteX21" fmla="*/ 21704 w 59285"/>
                  <a:gd name="connsiteY21" fmla="*/ 94532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285" h="107190">
                    <a:moveTo>
                      <a:pt x="2118" y="108163"/>
                    </a:moveTo>
                    <a:lnTo>
                      <a:pt x="2118" y="972"/>
                    </a:lnTo>
                    <a:lnTo>
                      <a:pt x="27394" y="972"/>
                    </a:lnTo>
                    <a:cubicBezTo>
                      <a:pt x="36128" y="972"/>
                      <a:pt x="42877" y="2163"/>
                      <a:pt x="47773" y="4545"/>
                    </a:cubicBezTo>
                    <a:cubicBezTo>
                      <a:pt x="52670" y="6927"/>
                      <a:pt x="56243" y="10632"/>
                      <a:pt x="58228" y="15529"/>
                    </a:cubicBezTo>
                    <a:cubicBezTo>
                      <a:pt x="60345" y="20425"/>
                      <a:pt x="61404" y="26777"/>
                      <a:pt x="61404" y="34320"/>
                    </a:cubicBezTo>
                    <a:lnTo>
                      <a:pt x="61404" y="73491"/>
                    </a:lnTo>
                    <a:cubicBezTo>
                      <a:pt x="61404" y="81299"/>
                      <a:pt x="60345" y="87783"/>
                      <a:pt x="58228" y="92944"/>
                    </a:cubicBezTo>
                    <a:cubicBezTo>
                      <a:pt x="56243" y="98105"/>
                      <a:pt x="52802" y="101943"/>
                      <a:pt x="47906" y="104457"/>
                    </a:cubicBezTo>
                    <a:cubicBezTo>
                      <a:pt x="43142" y="106972"/>
                      <a:pt x="36525" y="108163"/>
                      <a:pt x="28188" y="108163"/>
                    </a:cubicBezTo>
                    <a:lnTo>
                      <a:pt x="2118" y="108163"/>
                    </a:lnTo>
                    <a:close/>
                    <a:moveTo>
                      <a:pt x="21704" y="94532"/>
                    </a:moveTo>
                    <a:lnTo>
                      <a:pt x="27659" y="94532"/>
                    </a:lnTo>
                    <a:cubicBezTo>
                      <a:pt x="32158" y="94532"/>
                      <a:pt x="35334" y="93738"/>
                      <a:pt x="37319" y="92150"/>
                    </a:cubicBezTo>
                    <a:cubicBezTo>
                      <a:pt x="39304" y="90562"/>
                      <a:pt x="40495" y="88312"/>
                      <a:pt x="40892" y="85269"/>
                    </a:cubicBezTo>
                    <a:cubicBezTo>
                      <a:pt x="41289" y="82225"/>
                      <a:pt x="41554" y="78387"/>
                      <a:pt x="41554" y="74020"/>
                    </a:cubicBezTo>
                    <a:lnTo>
                      <a:pt x="41554" y="32997"/>
                    </a:lnTo>
                    <a:cubicBezTo>
                      <a:pt x="41554" y="28630"/>
                      <a:pt x="41289" y="25189"/>
                      <a:pt x="40627" y="22542"/>
                    </a:cubicBezTo>
                    <a:cubicBezTo>
                      <a:pt x="39966" y="19896"/>
                      <a:pt x="38775" y="17911"/>
                      <a:pt x="36790" y="16720"/>
                    </a:cubicBezTo>
                    <a:cubicBezTo>
                      <a:pt x="34805" y="15529"/>
                      <a:pt x="31761" y="14867"/>
                      <a:pt x="27394" y="14867"/>
                    </a:cubicBezTo>
                    <a:lnTo>
                      <a:pt x="21704" y="14867"/>
                    </a:lnTo>
                    <a:lnTo>
                      <a:pt x="21704" y="94532"/>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3" name="Freeform: Shape 442">
                <a:extLst>
                  <a:ext uri="{FF2B5EF4-FFF2-40B4-BE49-F238E27FC236}">
                    <a16:creationId xmlns:a16="http://schemas.microsoft.com/office/drawing/2014/main" id="{7946399C-FE50-A9AB-26BA-9811203B6CC6}"/>
                  </a:ext>
                </a:extLst>
              </p:cNvPr>
              <p:cNvSpPr/>
              <p:nvPr/>
            </p:nvSpPr>
            <p:spPr>
              <a:xfrm>
                <a:off x="10473783" y="3162447"/>
                <a:ext cx="59417" cy="109837"/>
              </a:xfrm>
              <a:custGeom>
                <a:avLst/>
                <a:gdLst>
                  <a:gd name="connsiteX0" fmla="*/ 32581 w 59417"/>
                  <a:gd name="connsiteY0" fmla="*/ 110809 h 109837"/>
                  <a:gd name="connsiteX1" fmla="*/ 14054 w 59417"/>
                  <a:gd name="connsiteY1" fmla="*/ 106178 h 109837"/>
                  <a:gd name="connsiteX2" fmla="*/ 4791 w 59417"/>
                  <a:gd name="connsiteY2" fmla="*/ 93606 h 109837"/>
                  <a:gd name="connsiteX3" fmla="*/ 2144 w 59417"/>
                  <a:gd name="connsiteY3" fmla="*/ 75079 h 109837"/>
                  <a:gd name="connsiteX4" fmla="*/ 2144 w 59417"/>
                  <a:gd name="connsiteY4" fmla="*/ 36835 h 109837"/>
                  <a:gd name="connsiteX5" fmla="*/ 4791 w 59417"/>
                  <a:gd name="connsiteY5" fmla="*/ 17778 h 109837"/>
                  <a:gd name="connsiteX6" fmla="*/ 14054 w 59417"/>
                  <a:gd name="connsiteY6" fmla="*/ 5339 h 109837"/>
                  <a:gd name="connsiteX7" fmla="*/ 32581 w 59417"/>
                  <a:gd name="connsiteY7" fmla="*/ 972 h 109837"/>
                  <a:gd name="connsiteX8" fmla="*/ 49916 w 59417"/>
                  <a:gd name="connsiteY8" fmla="*/ 4810 h 109837"/>
                  <a:gd name="connsiteX9" fmla="*/ 58915 w 59417"/>
                  <a:gd name="connsiteY9" fmla="*/ 15529 h 109837"/>
                  <a:gd name="connsiteX10" fmla="*/ 61562 w 59417"/>
                  <a:gd name="connsiteY10" fmla="*/ 31806 h 109837"/>
                  <a:gd name="connsiteX11" fmla="*/ 61562 w 59417"/>
                  <a:gd name="connsiteY11" fmla="*/ 40805 h 109837"/>
                  <a:gd name="connsiteX12" fmla="*/ 42770 w 59417"/>
                  <a:gd name="connsiteY12" fmla="*/ 40805 h 109837"/>
                  <a:gd name="connsiteX13" fmla="*/ 42770 w 59417"/>
                  <a:gd name="connsiteY13" fmla="*/ 31541 h 109837"/>
                  <a:gd name="connsiteX14" fmla="*/ 42241 w 59417"/>
                  <a:gd name="connsiteY14" fmla="*/ 23336 h 109837"/>
                  <a:gd name="connsiteX15" fmla="*/ 39727 w 59417"/>
                  <a:gd name="connsiteY15" fmla="*/ 17514 h 109837"/>
                  <a:gd name="connsiteX16" fmla="*/ 32713 w 59417"/>
                  <a:gd name="connsiteY16" fmla="*/ 15264 h 109837"/>
                  <a:gd name="connsiteX17" fmla="*/ 25302 w 59417"/>
                  <a:gd name="connsiteY17" fmla="*/ 17646 h 109837"/>
                  <a:gd name="connsiteX18" fmla="*/ 22391 w 59417"/>
                  <a:gd name="connsiteY18" fmla="*/ 23866 h 109837"/>
                  <a:gd name="connsiteX19" fmla="*/ 21729 w 59417"/>
                  <a:gd name="connsiteY19" fmla="*/ 32600 h 109837"/>
                  <a:gd name="connsiteX20" fmla="*/ 21729 w 59417"/>
                  <a:gd name="connsiteY20" fmla="*/ 79181 h 109837"/>
                  <a:gd name="connsiteX21" fmla="*/ 22656 w 59417"/>
                  <a:gd name="connsiteY21" fmla="*/ 88842 h 109837"/>
                  <a:gd name="connsiteX22" fmla="*/ 25964 w 59417"/>
                  <a:gd name="connsiteY22" fmla="*/ 94532 h 109837"/>
                  <a:gd name="connsiteX23" fmla="*/ 32713 w 59417"/>
                  <a:gd name="connsiteY23" fmla="*/ 96385 h 109837"/>
                  <a:gd name="connsiteX24" fmla="*/ 39594 w 59417"/>
                  <a:gd name="connsiteY24" fmla="*/ 94135 h 109837"/>
                  <a:gd name="connsiteX25" fmla="*/ 42241 w 59417"/>
                  <a:gd name="connsiteY25" fmla="*/ 87916 h 109837"/>
                  <a:gd name="connsiteX26" fmla="*/ 42770 w 59417"/>
                  <a:gd name="connsiteY26" fmla="*/ 79314 h 109837"/>
                  <a:gd name="connsiteX27" fmla="*/ 42770 w 59417"/>
                  <a:gd name="connsiteY27" fmla="*/ 69653 h 109837"/>
                  <a:gd name="connsiteX28" fmla="*/ 61562 w 59417"/>
                  <a:gd name="connsiteY28" fmla="*/ 69653 h 109837"/>
                  <a:gd name="connsiteX29" fmla="*/ 61562 w 59417"/>
                  <a:gd name="connsiteY29" fmla="*/ 78255 h 109837"/>
                  <a:gd name="connsiteX30" fmla="*/ 59047 w 59417"/>
                  <a:gd name="connsiteY30" fmla="*/ 95194 h 109837"/>
                  <a:gd name="connsiteX31" fmla="*/ 50181 w 59417"/>
                  <a:gd name="connsiteY31" fmla="*/ 106707 h 109837"/>
                  <a:gd name="connsiteX32" fmla="*/ 32581 w 59417"/>
                  <a:gd name="connsiteY32"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417" h="109837">
                    <a:moveTo>
                      <a:pt x="32581" y="110809"/>
                    </a:moveTo>
                    <a:cubicBezTo>
                      <a:pt x="24773" y="110809"/>
                      <a:pt x="18553" y="109221"/>
                      <a:pt x="14054" y="106178"/>
                    </a:cubicBezTo>
                    <a:cubicBezTo>
                      <a:pt x="9687" y="103134"/>
                      <a:pt x="6511" y="98899"/>
                      <a:pt x="4791" y="93606"/>
                    </a:cubicBezTo>
                    <a:cubicBezTo>
                      <a:pt x="3070" y="88180"/>
                      <a:pt x="2144" y="82093"/>
                      <a:pt x="2144" y="75079"/>
                    </a:cubicBezTo>
                    <a:lnTo>
                      <a:pt x="2144" y="36835"/>
                    </a:lnTo>
                    <a:cubicBezTo>
                      <a:pt x="2144" y="29556"/>
                      <a:pt x="3070" y="23204"/>
                      <a:pt x="4791" y="17778"/>
                    </a:cubicBezTo>
                    <a:cubicBezTo>
                      <a:pt x="6511" y="12353"/>
                      <a:pt x="9687" y="8250"/>
                      <a:pt x="14054" y="5339"/>
                    </a:cubicBezTo>
                    <a:cubicBezTo>
                      <a:pt x="18553" y="2428"/>
                      <a:pt x="24773" y="972"/>
                      <a:pt x="32581" y="972"/>
                    </a:cubicBezTo>
                    <a:cubicBezTo>
                      <a:pt x="39991" y="972"/>
                      <a:pt x="45814" y="2295"/>
                      <a:pt x="49916" y="4810"/>
                    </a:cubicBezTo>
                    <a:cubicBezTo>
                      <a:pt x="54151" y="7324"/>
                      <a:pt x="57195" y="10897"/>
                      <a:pt x="58915" y="15529"/>
                    </a:cubicBezTo>
                    <a:cubicBezTo>
                      <a:pt x="60635" y="20160"/>
                      <a:pt x="61562" y="25586"/>
                      <a:pt x="61562" y="31806"/>
                    </a:cubicBezTo>
                    <a:lnTo>
                      <a:pt x="61562" y="40805"/>
                    </a:lnTo>
                    <a:lnTo>
                      <a:pt x="42770" y="40805"/>
                    </a:lnTo>
                    <a:lnTo>
                      <a:pt x="42770" y="31541"/>
                    </a:lnTo>
                    <a:cubicBezTo>
                      <a:pt x="42770" y="28498"/>
                      <a:pt x="42638" y="25851"/>
                      <a:pt x="42241" y="23336"/>
                    </a:cubicBezTo>
                    <a:cubicBezTo>
                      <a:pt x="41976" y="20822"/>
                      <a:pt x="41182" y="18969"/>
                      <a:pt x="39727" y="17514"/>
                    </a:cubicBezTo>
                    <a:cubicBezTo>
                      <a:pt x="38403" y="16058"/>
                      <a:pt x="36021" y="15264"/>
                      <a:pt x="32713" y="15264"/>
                    </a:cubicBezTo>
                    <a:cubicBezTo>
                      <a:pt x="29405" y="15264"/>
                      <a:pt x="26890" y="16058"/>
                      <a:pt x="25302" y="17646"/>
                    </a:cubicBezTo>
                    <a:cubicBezTo>
                      <a:pt x="23847" y="19102"/>
                      <a:pt x="22788" y="21219"/>
                      <a:pt x="22391" y="23866"/>
                    </a:cubicBezTo>
                    <a:cubicBezTo>
                      <a:pt x="21994" y="26380"/>
                      <a:pt x="21729" y="29292"/>
                      <a:pt x="21729" y="32600"/>
                    </a:cubicBezTo>
                    <a:lnTo>
                      <a:pt x="21729" y="79181"/>
                    </a:lnTo>
                    <a:cubicBezTo>
                      <a:pt x="21729" y="83019"/>
                      <a:pt x="21994" y="86328"/>
                      <a:pt x="22656" y="88842"/>
                    </a:cubicBezTo>
                    <a:cubicBezTo>
                      <a:pt x="23317" y="91356"/>
                      <a:pt x="24376" y="93209"/>
                      <a:pt x="25964" y="94532"/>
                    </a:cubicBezTo>
                    <a:cubicBezTo>
                      <a:pt x="27684" y="95723"/>
                      <a:pt x="29934" y="96385"/>
                      <a:pt x="32713" y="96385"/>
                    </a:cubicBezTo>
                    <a:cubicBezTo>
                      <a:pt x="36021" y="96385"/>
                      <a:pt x="38271" y="95591"/>
                      <a:pt x="39594" y="94135"/>
                    </a:cubicBezTo>
                    <a:cubicBezTo>
                      <a:pt x="41050" y="92547"/>
                      <a:pt x="41844" y="90430"/>
                      <a:pt x="42241" y="87916"/>
                    </a:cubicBezTo>
                    <a:cubicBezTo>
                      <a:pt x="42638" y="85401"/>
                      <a:pt x="42770" y="82490"/>
                      <a:pt x="42770" y="79314"/>
                    </a:cubicBezTo>
                    <a:lnTo>
                      <a:pt x="42770" y="69653"/>
                    </a:lnTo>
                    <a:lnTo>
                      <a:pt x="61562" y="69653"/>
                    </a:lnTo>
                    <a:lnTo>
                      <a:pt x="61562" y="78255"/>
                    </a:lnTo>
                    <a:cubicBezTo>
                      <a:pt x="61562" y="84607"/>
                      <a:pt x="60768" y="90298"/>
                      <a:pt x="59047" y="95194"/>
                    </a:cubicBezTo>
                    <a:cubicBezTo>
                      <a:pt x="57327" y="100090"/>
                      <a:pt x="54416" y="103928"/>
                      <a:pt x="50181" y="106707"/>
                    </a:cubicBezTo>
                    <a:cubicBezTo>
                      <a:pt x="46079" y="109486"/>
                      <a:pt x="40124" y="110809"/>
                      <a:pt x="32581"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4" name="Freeform: Shape 443">
                <a:extLst>
                  <a:ext uri="{FF2B5EF4-FFF2-40B4-BE49-F238E27FC236}">
                    <a16:creationId xmlns:a16="http://schemas.microsoft.com/office/drawing/2014/main" id="{8E434097-6113-56D8-CFA7-9AF2C8896FE0}"/>
                  </a:ext>
                </a:extLst>
              </p:cNvPr>
              <p:cNvSpPr/>
              <p:nvPr/>
            </p:nvSpPr>
            <p:spPr>
              <a:xfrm>
                <a:off x="10539619" y="3162447"/>
                <a:ext cx="61667" cy="109837"/>
              </a:xfrm>
              <a:custGeom>
                <a:avLst/>
                <a:gdLst>
                  <a:gd name="connsiteX0" fmla="*/ 32864 w 61667"/>
                  <a:gd name="connsiteY0" fmla="*/ 110809 h 109837"/>
                  <a:gd name="connsiteX1" fmla="*/ 14734 w 61667"/>
                  <a:gd name="connsiteY1" fmla="*/ 106575 h 109837"/>
                  <a:gd name="connsiteX2" fmla="*/ 5074 w 61667"/>
                  <a:gd name="connsiteY2" fmla="*/ 94400 h 109837"/>
                  <a:gd name="connsiteX3" fmla="*/ 2162 w 61667"/>
                  <a:gd name="connsiteY3" fmla="*/ 75608 h 109837"/>
                  <a:gd name="connsiteX4" fmla="*/ 2162 w 61667"/>
                  <a:gd name="connsiteY4" fmla="*/ 35511 h 109837"/>
                  <a:gd name="connsiteX5" fmla="*/ 5074 w 61667"/>
                  <a:gd name="connsiteY5" fmla="*/ 16984 h 109837"/>
                  <a:gd name="connsiteX6" fmla="*/ 14734 w 61667"/>
                  <a:gd name="connsiteY6" fmla="*/ 5074 h 109837"/>
                  <a:gd name="connsiteX7" fmla="*/ 32864 w 61667"/>
                  <a:gd name="connsiteY7" fmla="*/ 972 h 109837"/>
                  <a:gd name="connsiteX8" fmla="*/ 51126 w 61667"/>
                  <a:gd name="connsiteY8" fmla="*/ 5074 h 109837"/>
                  <a:gd name="connsiteX9" fmla="*/ 60786 w 61667"/>
                  <a:gd name="connsiteY9" fmla="*/ 16984 h 109837"/>
                  <a:gd name="connsiteX10" fmla="*/ 63830 w 61667"/>
                  <a:gd name="connsiteY10" fmla="*/ 35511 h 109837"/>
                  <a:gd name="connsiteX11" fmla="*/ 63830 w 61667"/>
                  <a:gd name="connsiteY11" fmla="*/ 75741 h 109837"/>
                  <a:gd name="connsiteX12" fmla="*/ 60786 w 61667"/>
                  <a:gd name="connsiteY12" fmla="*/ 94400 h 109837"/>
                  <a:gd name="connsiteX13" fmla="*/ 51126 w 61667"/>
                  <a:gd name="connsiteY13" fmla="*/ 106575 h 109837"/>
                  <a:gd name="connsiteX14" fmla="*/ 32864 w 61667"/>
                  <a:gd name="connsiteY14" fmla="*/ 110809 h 109837"/>
                  <a:gd name="connsiteX15" fmla="*/ 32864 w 61667"/>
                  <a:gd name="connsiteY15" fmla="*/ 96385 h 109837"/>
                  <a:gd name="connsiteX16" fmla="*/ 40010 w 61667"/>
                  <a:gd name="connsiteY16" fmla="*/ 94268 h 109837"/>
                  <a:gd name="connsiteX17" fmla="*/ 43186 w 61667"/>
                  <a:gd name="connsiteY17" fmla="*/ 88445 h 109837"/>
                  <a:gd name="connsiteX18" fmla="*/ 43980 w 61667"/>
                  <a:gd name="connsiteY18" fmla="*/ 80372 h 109837"/>
                  <a:gd name="connsiteX19" fmla="*/ 43980 w 61667"/>
                  <a:gd name="connsiteY19" fmla="*/ 31012 h 109837"/>
                  <a:gd name="connsiteX20" fmla="*/ 43186 w 61667"/>
                  <a:gd name="connsiteY20" fmla="*/ 22939 h 109837"/>
                  <a:gd name="connsiteX21" fmla="*/ 40010 w 61667"/>
                  <a:gd name="connsiteY21" fmla="*/ 17381 h 109837"/>
                  <a:gd name="connsiteX22" fmla="*/ 32864 w 61667"/>
                  <a:gd name="connsiteY22" fmla="*/ 15264 h 109837"/>
                  <a:gd name="connsiteX23" fmla="*/ 25850 w 61667"/>
                  <a:gd name="connsiteY23" fmla="*/ 17381 h 109837"/>
                  <a:gd name="connsiteX24" fmla="*/ 22674 w 61667"/>
                  <a:gd name="connsiteY24" fmla="*/ 22939 h 109837"/>
                  <a:gd name="connsiteX25" fmla="*/ 21880 w 61667"/>
                  <a:gd name="connsiteY25" fmla="*/ 31012 h 109837"/>
                  <a:gd name="connsiteX26" fmla="*/ 21880 w 61667"/>
                  <a:gd name="connsiteY26" fmla="*/ 80372 h 109837"/>
                  <a:gd name="connsiteX27" fmla="*/ 22542 w 61667"/>
                  <a:gd name="connsiteY27" fmla="*/ 88445 h 109837"/>
                  <a:gd name="connsiteX28" fmla="*/ 25718 w 61667"/>
                  <a:gd name="connsiteY28" fmla="*/ 94268 h 109837"/>
                  <a:gd name="connsiteX29" fmla="*/ 32864 w 61667"/>
                  <a:gd name="connsiteY29" fmla="*/ 96385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667" h="109837">
                    <a:moveTo>
                      <a:pt x="32864" y="110809"/>
                    </a:moveTo>
                    <a:cubicBezTo>
                      <a:pt x="25321" y="110809"/>
                      <a:pt x="19233" y="109354"/>
                      <a:pt x="14734" y="106575"/>
                    </a:cubicBezTo>
                    <a:cubicBezTo>
                      <a:pt x="10235" y="103796"/>
                      <a:pt x="7059" y="99693"/>
                      <a:pt x="5074" y="94400"/>
                    </a:cubicBezTo>
                    <a:cubicBezTo>
                      <a:pt x="3089" y="89107"/>
                      <a:pt x="2162" y="82887"/>
                      <a:pt x="2162" y="75608"/>
                    </a:cubicBezTo>
                    <a:lnTo>
                      <a:pt x="2162" y="35511"/>
                    </a:lnTo>
                    <a:cubicBezTo>
                      <a:pt x="2162" y="28233"/>
                      <a:pt x="3089" y="22145"/>
                      <a:pt x="5074" y="16984"/>
                    </a:cubicBezTo>
                    <a:cubicBezTo>
                      <a:pt x="7059" y="11823"/>
                      <a:pt x="10235" y="7853"/>
                      <a:pt x="14734" y="5074"/>
                    </a:cubicBezTo>
                    <a:cubicBezTo>
                      <a:pt x="19233" y="2295"/>
                      <a:pt x="25321" y="972"/>
                      <a:pt x="32864" y="972"/>
                    </a:cubicBezTo>
                    <a:cubicBezTo>
                      <a:pt x="40671" y="972"/>
                      <a:pt x="46759" y="2295"/>
                      <a:pt x="51126" y="5074"/>
                    </a:cubicBezTo>
                    <a:cubicBezTo>
                      <a:pt x="55625" y="7853"/>
                      <a:pt x="58801" y="11823"/>
                      <a:pt x="60786" y="16984"/>
                    </a:cubicBezTo>
                    <a:cubicBezTo>
                      <a:pt x="62771" y="22145"/>
                      <a:pt x="63830" y="28233"/>
                      <a:pt x="63830" y="35511"/>
                    </a:cubicBezTo>
                    <a:lnTo>
                      <a:pt x="63830" y="75741"/>
                    </a:lnTo>
                    <a:cubicBezTo>
                      <a:pt x="63830" y="82887"/>
                      <a:pt x="62771" y="89107"/>
                      <a:pt x="60786" y="94400"/>
                    </a:cubicBezTo>
                    <a:cubicBezTo>
                      <a:pt x="58801" y="99561"/>
                      <a:pt x="55625" y="103663"/>
                      <a:pt x="51126" y="106575"/>
                    </a:cubicBezTo>
                    <a:cubicBezTo>
                      <a:pt x="46759" y="109354"/>
                      <a:pt x="40671" y="110809"/>
                      <a:pt x="32864" y="110809"/>
                    </a:cubicBezTo>
                    <a:close/>
                    <a:moveTo>
                      <a:pt x="32864" y="96385"/>
                    </a:moveTo>
                    <a:cubicBezTo>
                      <a:pt x="36172" y="96385"/>
                      <a:pt x="38554" y="95723"/>
                      <a:pt x="40010" y="94268"/>
                    </a:cubicBezTo>
                    <a:cubicBezTo>
                      <a:pt x="41598" y="92812"/>
                      <a:pt x="42656" y="90959"/>
                      <a:pt x="43186" y="88445"/>
                    </a:cubicBezTo>
                    <a:cubicBezTo>
                      <a:pt x="43715" y="85930"/>
                      <a:pt x="43980" y="83284"/>
                      <a:pt x="43980" y="80372"/>
                    </a:cubicBezTo>
                    <a:lnTo>
                      <a:pt x="43980" y="31012"/>
                    </a:lnTo>
                    <a:cubicBezTo>
                      <a:pt x="43980" y="27968"/>
                      <a:pt x="43715" y="25322"/>
                      <a:pt x="43186" y="22939"/>
                    </a:cubicBezTo>
                    <a:cubicBezTo>
                      <a:pt x="42656" y="20557"/>
                      <a:pt x="41598" y="18705"/>
                      <a:pt x="40010" y="17381"/>
                    </a:cubicBezTo>
                    <a:cubicBezTo>
                      <a:pt x="38554" y="15926"/>
                      <a:pt x="36172" y="15264"/>
                      <a:pt x="32864" y="15264"/>
                    </a:cubicBezTo>
                    <a:cubicBezTo>
                      <a:pt x="29820" y="15264"/>
                      <a:pt x="27438" y="15926"/>
                      <a:pt x="25850" y="17381"/>
                    </a:cubicBezTo>
                    <a:cubicBezTo>
                      <a:pt x="24262" y="18705"/>
                      <a:pt x="23203" y="20557"/>
                      <a:pt x="22674" y="22939"/>
                    </a:cubicBezTo>
                    <a:cubicBezTo>
                      <a:pt x="22145" y="25322"/>
                      <a:pt x="21880" y="27968"/>
                      <a:pt x="21880" y="31012"/>
                    </a:cubicBezTo>
                    <a:lnTo>
                      <a:pt x="21880" y="80372"/>
                    </a:lnTo>
                    <a:cubicBezTo>
                      <a:pt x="21880" y="83284"/>
                      <a:pt x="22145" y="85930"/>
                      <a:pt x="22542" y="88445"/>
                    </a:cubicBezTo>
                    <a:cubicBezTo>
                      <a:pt x="23071" y="90959"/>
                      <a:pt x="24130" y="92812"/>
                      <a:pt x="25718" y="94268"/>
                    </a:cubicBezTo>
                    <a:cubicBezTo>
                      <a:pt x="27306" y="95723"/>
                      <a:pt x="29688" y="96385"/>
                      <a:pt x="32864" y="96385"/>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5" name="Freeform: Shape 444">
                <a:extLst>
                  <a:ext uri="{FF2B5EF4-FFF2-40B4-BE49-F238E27FC236}">
                    <a16:creationId xmlns:a16="http://schemas.microsoft.com/office/drawing/2014/main" id="{30087169-CAA1-0E73-F9EA-C9C8F98D0AF1}"/>
                  </a:ext>
                </a:extLst>
              </p:cNvPr>
              <p:cNvSpPr/>
              <p:nvPr/>
            </p:nvSpPr>
            <p:spPr>
              <a:xfrm>
                <a:off x="10609821" y="3163638"/>
                <a:ext cx="74768" cy="107190"/>
              </a:xfrm>
              <a:custGeom>
                <a:avLst/>
                <a:gdLst>
                  <a:gd name="connsiteX0" fmla="*/ 2184 w 74768"/>
                  <a:gd name="connsiteY0" fmla="*/ 108163 h 107190"/>
                  <a:gd name="connsiteX1" fmla="*/ 4036 w 74768"/>
                  <a:gd name="connsiteY1" fmla="*/ 972 h 107190"/>
                  <a:gd name="connsiteX2" fmla="*/ 24283 w 74768"/>
                  <a:gd name="connsiteY2" fmla="*/ 972 h 107190"/>
                  <a:gd name="connsiteX3" fmla="*/ 39502 w 74768"/>
                  <a:gd name="connsiteY3" fmla="*/ 75211 h 107190"/>
                  <a:gd name="connsiteX4" fmla="*/ 55382 w 74768"/>
                  <a:gd name="connsiteY4" fmla="*/ 972 h 107190"/>
                  <a:gd name="connsiteX5" fmla="*/ 74967 w 74768"/>
                  <a:gd name="connsiteY5" fmla="*/ 972 h 107190"/>
                  <a:gd name="connsiteX6" fmla="*/ 76952 w 74768"/>
                  <a:gd name="connsiteY6" fmla="*/ 108163 h 107190"/>
                  <a:gd name="connsiteX7" fmla="*/ 62395 w 74768"/>
                  <a:gd name="connsiteY7" fmla="*/ 108163 h 107190"/>
                  <a:gd name="connsiteX8" fmla="*/ 60807 w 74768"/>
                  <a:gd name="connsiteY8" fmla="*/ 33659 h 107190"/>
                  <a:gd name="connsiteX9" fmla="*/ 45589 w 74768"/>
                  <a:gd name="connsiteY9" fmla="*/ 108163 h 107190"/>
                  <a:gd name="connsiteX10" fmla="*/ 33811 w 74768"/>
                  <a:gd name="connsiteY10" fmla="*/ 108163 h 107190"/>
                  <a:gd name="connsiteX11" fmla="*/ 18328 w 74768"/>
                  <a:gd name="connsiteY11" fmla="*/ 33394 h 107190"/>
                  <a:gd name="connsiteX12" fmla="*/ 16873 w 74768"/>
                  <a:gd name="connsiteY12" fmla="*/ 108163 h 107190"/>
                  <a:gd name="connsiteX13" fmla="*/ 2184 w 74768"/>
                  <a:gd name="connsiteY13"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768" h="107190">
                    <a:moveTo>
                      <a:pt x="2184" y="108163"/>
                    </a:moveTo>
                    <a:lnTo>
                      <a:pt x="4036" y="972"/>
                    </a:lnTo>
                    <a:lnTo>
                      <a:pt x="24283" y="972"/>
                    </a:lnTo>
                    <a:lnTo>
                      <a:pt x="39502" y="75211"/>
                    </a:lnTo>
                    <a:lnTo>
                      <a:pt x="55382" y="972"/>
                    </a:lnTo>
                    <a:lnTo>
                      <a:pt x="74967" y="972"/>
                    </a:lnTo>
                    <a:lnTo>
                      <a:pt x="76952" y="108163"/>
                    </a:lnTo>
                    <a:lnTo>
                      <a:pt x="62395" y="108163"/>
                    </a:lnTo>
                    <a:lnTo>
                      <a:pt x="60807" y="33659"/>
                    </a:lnTo>
                    <a:lnTo>
                      <a:pt x="45589" y="108163"/>
                    </a:lnTo>
                    <a:lnTo>
                      <a:pt x="33811" y="108163"/>
                    </a:lnTo>
                    <a:lnTo>
                      <a:pt x="18328" y="33394"/>
                    </a:lnTo>
                    <a:lnTo>
                      <a:pt x="16873" y="108163"/>
                    </a:lnTo>
                    <a:lnTo>
                      <a:pt x="2184"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6" name="Freeform: Shape 445">
                <a:extLst>
                  <a:ext uri="{FF2B5EF4-FFF2-40B4-BE49-F238E27FC236}">
                    <a16:creationId xmlns:a16="http://schemas.microsoft.com/office/drawing/2014/main" id="{4F281B05-7405-52D9-9B00-DDCDADCACC20}"/>
                  </a:ext>
                </a:extLst>
              </p:cNvPr>
              <p:cNvSpPr/>
              <p:nvPr/>
            </p:nvSpPr>
            <p:spPr>
              <a:xfrm>
                <a:off x="10694581" y="3163638"/>
                <a:ext cx="74768" cy="107190"/>
              </a:xfrm>
              <a:custGeom>
                <a:avLst/>
                <a:gdLst>
                  <a:gd name="connsiteX0" fmla="*/ 2207 w 74768"/>
                  <a:gd name="connsiteY0" fmla="*/ 108163 h 107190"/>
                  <a:gd name="connsiteX1" fmla="*/ 4059 w 74768"/>
                  <a:gd name="connsiteY1" fmla="*/ 972 h 107190"/>
                  <a:gd name="connsiteX2" fmla="*/ 24306 w 74768"/>
                  <a:gd name="connsiteY2" fmla="*/ 972 h 107190"/>
                  <a:gd name="connsiteX3" fmla="*/ 39525 w 74768"/>
                  <a:gd name="connsiteY3" fmla="*/ 75211 h 107190"/>
                  <a:gd name="connsiteX4" fmla="*/ 55405 w 74768"/>
                  <a:gd name="connsiteY4" fmla="*/ 972 h 107190"/>
                  <a:gd name="connsiteX5" fmla="*/ 74990 w 74768"/>
                  <a:gd name="connsiteY5" fmla="*/ 972 h 107190"/>
                  <a:gd name="connsiteX6" fmla="*/ 76975 w 74768"/>
                  <a:gd name="connsiteY6" fmla="*/ 108163 h 107190"/>
                  <a:gd name="connsiteX7" fmla="*/ 62418 w 74768"/>
                  <a:gd name="connsiteY7" fmla="*/ 108163 h 107190"/>
                  <a:gd name="connsiteX8" fmla="*/ 60830 w 74768"/>
                  <a:gd name="connsiteY8" fmla="*/ 33659 h 107190"/>
                  <a:gd name="connsiteX9" fmla="*/ 45612 w 74768"/>
                  <a:gd name="connsiteY9" fmla="*/ 108163 h 107190"/>
                  <a:gd name="connsiteX10" fmla="*/ 33834 w 74768"/>
                  <a:gd name="connsiteY10" fmla="*/ 108163 h 107190"/>
                  <a:gd name="connsiteX11" fmla="*/ 18351 w 74768"/>
                  <a:gd name="connsiteY11" fmla="*/ 33394 h 107190"/>
                  <a:gd name="connsiteX12" fmla="*/ 16896 w 74768"/>
                  <a:gd name="connsiteY12" fmla="*/ 108163 h 107190"/>
                  <a:gd name="connsiteX13" fmla="*/ 2207 w 74768"/>
                  <a:gd name="connsiteY13"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768" h="107190">
                    <a:moveTo>
                      <a:pt x="2207" y="108163"/>
                    </a:moveTo>
                    <a:lnTo>
                      <a:pt x="4059" y="972"/>
                    </a:lnTo>
                    <a:lnTo>
                      <a:pt x="24306" y="972"/>
                    </a:lnTo>
                    <a:lnTo>
                      <a:pt x="39525" y="75211"/>
                    </a:lnTo>
                    <a:lnTo>
                      <a:pt x="55405" y="972"/>
                    </a:lnTo>
                    <a:lnTo>
                      <a:pt x="74990" y="972"/>
                    </a:lnTo>
                    <a:lnTo>
                      <a:pt x="76975" y="108163"/>
                    </a:lnTo>
                    <a:lnTo>
                      <a:pt x="62418" y="108163"/>
                    </a:lnTo>
                    <a:lnTo>
                      <a:pt x="60830" y="33659"/>
                    </a:lnTo>
                    <a:lnTo>
                      <a:pt x="45612" y="108163"/>
                    </a:lnTo>
                    <a:lnTo>
                      <a:pt x="33834" y="108163"/>
                    </a:lnTo>
                    <a:lnTo>
                      <a:pt x="18351" y="33394"/>
                    </a:lnTo>
                    <a:lnTo>
                      <a:pt x="16896" y="108163"/>
                    </a:lnTo>
                    <a:lnTo>
                      <a:pt x="2207"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7" name="Freeform: Shape 446">
                <a:extLst>
                  <a:ext uri="{FF2B5EF4-FFF2-40B4-BE49-F238E27FC236}">
                    <a16:creationId xmlns:a16="http://schemas.microsoft.com/office/drawing/2014/main" id="{569D3D96-3A2B-11F3-16BB-22D36C240E13}"/>
                  </a:ext>
                </a:extLst>
              </p:cNvPr>
              <p:cNvSpPr/>
              <p:nvPr/>
            </p:nvSpPr>
            <p:spPr>
              <a:xfrm>
                <a:off x="10778812" y="3163638"/>
                <a:ext cx="60343" cy="108646"/>
              </a:xfrm>
              <a:custGeom>
                <a:avLst/>
                <a:gdLst>
                  <a:gd name="connsiteX0" fmla="*/ 32400 w 60343"/>
                  <a:gd name="connsiteY0" fmla="*/ 109618 h 108646"/>
                  <a:gd name="connsiteX1" fmla="*/ 13873 w 60343"/>
                  <a:gd name="connsiteY1" fmla="*/ 105251 h 108646"/>
                  <a:gd name="connsiteX2" fmla="*/ 4742 w 60343"/>
                  <a:gd name="connsiteY2" fmla="*/ 92812 h 108646"/>
                  <a:gd name="connsiteX3" fmla="*/ 2228 w 60343"/>
                  <a:gd name="connsiteY3" fmla="*/ 73491 h 108646"/>
                  <a:gd name="connsiteX4" fmla="*/ 2228 w 60343"/>
                  <a:gd name="connsiteY4" fmla="*/ 972 h 108646"/>
                  <a:gd name="connsiteX5" fmla="*/ 21284 w 60343"/>
                  <a:gd name="connsiteY5" fmla="*/ 972 h 108646"/>
                  <a:gd name="connsiteX6" fmla="*/ 21284 w 60343"/>
                  <a:gd name="connsiteY6" fmla="*/ 75741 h 108646"/>
                  <a:gd name="connsiteX7" fmla="*/ 21946 w 60343"/>
                  <a:gd name="connsiteY7" fmla="*/ 85269 h 108646"/>
                  <a:gd name="connsiteX8" fmla="*/ 24989 w 60343"/>
                  <a:gd name="connsiteY8" fmla="*/ 92415 h 108646"/>
                  <a:gd name="connsiteX9" fmla="*/ 32400 w 60343"/>
                  <a:gd name="connsiteY9" fmla="*/ 95062 h 108646"/>
                  <a:gd name="connsiteX10" fmla="*/ 39811 w 60343"/>
                  <a:gd name="connsiteY10" fmla="*/ 92415 h 108646"/>
                  <a:gd name="connsiteX11" fmla="*/ 42854 w 60343"/>
                  <a:gd name="connsiteY11" fmla="*/ 85269 h 108646"/>
                  <a:gd name="connsiteX12" fmla="*/ 43648 w 60343"/>
                  <a:gd name="connsiteY12" fmla="*/ 75741 h 108646"/>
                  <a:gd name="connsiteX13" fmla="*/ 43648 w 60343"/>
                  <a:gd name="connsiteY13" fmla="*/ 972 h 108646"/>
                  <a:gd name="connsiteX14" fmla="*/ 62572 w 60343"/>
                  <a:gd name="connsiteY14" fmla="*/ 972 h 108646"/>
                  <a:gd name="connsiteX15" fmla="*/ 62572 w 60343"/>
                  <a:gd name="connsiteY15" fmla="*/ 73491 h 108646"/>
                  <a:gd name="connsiteX16" fmla="*/ 60058 w 60343"/>
                  <a:gd name="connsiteY16" fmla="*/ 92812 h 108646"/>
                  <a:gd name="connsiteX17" fmla="*/ 50927 w 60343"/>
                  <a:gd name="connsiteY17" fmla="*/ 105251 h 108646"/>
                  <a:gd name="connsiteX18" fmla="*/ 32400 w 60343"/>
                  <a:gd name="connsiteY18" fmla="*/ 109618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343" h="108646">
                    <a:moveTo>
                      <a:pt x="32400" y="109618"/>
                    </a:moveTo>
                    <a:cubicBezTo>
                      <a:pt x="24460" y="109618"/>
                      <a:pt x="18240" y="108163"/>
                      <a:pt x="13873" y="105251"/>
                    </a:cubicBezTo>
                    <a:cubicBezTo>
                      <a:pt x="9506" y="102340"/>
                      <a:pt x="6463" y="98238"/>
                      <a:pt x="4742" y="92812"/>
                    </a:cubicBezTo>
                    <a:cubicBezTo>
                      <a:pt x="3022" y="87386"/>
                      <a:pt x="2228" y="81034"/>
                      <a:pt x="2228" y="73491"/>
                    </a:cubicBezTo>
                    <a:lnTo>
                      <a:pt x="2228" y="972"/>
                    </a:lnTo>
                    <a:lnTo>
                      <a:pt x="21284" y="972"/>
                    </a:lnTo>
                    <a:lnTo>
                      <a:pt x="21284" y="75741"/>
                    </a:lnTo>
                    <a:cubicBezTo>
                      <a:pt x="21284" y="79049"/>
                      <a:pt x="21549" y="82225"/>
                      <a:pt x="21946" y="85269"/>
                    </a:cubicBezTo>
                    <a:cubicBezTo>
                      <a:pt x="22343" y="88180"/>
                      <a:pt x="23401" y="90562"/>
                      <a:pt x="24989" y="92415"/>
                    </a:cubicBezTo>
                    <a:cubicBezTo>
                      <a:pt x="26710" y="94135"/>
                      <a:pt x="29092" y="95062"/>
                      <a:pt x="32400" y="95062"/>
                    </a:cubicBezTo>
                    <a:cubicBezTo>
                      <a:pt x="35841" y="95062"/>
                      <a:pt x="38355" y="94135"/>
                      <a:pt x="39811" y="92415"/>
                    </a:cubicBezTo>
                    <a:cubicBezTo>
                      <a:pt x="41399" y="90562"/>
                      <a:pt x="42457" y="88180"/>
                      <a:pt x="42854" y="85269"/>
                    </a:cubicBezTo>
                    <a:cubicBezTo>
                      <a:pt x="43384" y="82225"/>
                      <a:pt x="43648" y="79049"/>
                      <a:pt x="43648" y="75741"/>
                    </a:cubicBezTo>
                    <a:lnTo>
                      <a:pt x="43648" y="972"/>
                    </a:lnTo>
                    <a:lnTo>
                      <a:pt x="62572" y="972"/>
                    </a:lnTo>
                    <a:lnTo>
                      <a:pt x="62572" y="73491"/>
                    </a:lnTo>
                    <a:cubicBezTo>
                      <a:pt x="62572" y="81034"/>
                      <a:pt x="61778" y="87386"/>
                      <a:pt x="60058" y="92812"/>
                    </a:cubicBezTo>
                    <a:cubicBezTo>
                      <a:pt x="58337" y="98238"/>
                      <a:pt x="55294" y="102340"/>
                      <a:pt x="50927" y="105251"/>
                    </a:cubicBezTo>
                    <a:cubicBezTo>
                      <a:pt x="46560" y="108163"/>
                      <a:pt x="40472" y="109618"/>
                      <a:pt x="32400" y="109618"/>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8" name="Freeform: Shape 447">
                <a:extLst>
                  <a:ext uri="{FF2B5EF4-FFF2-40B4-BE49-F238E27FC236}">
                    <a16:creationId xmlns:a16="http://schemas.microsoft.com/office/drawing/2014/main" id="{0F635BA7-1F17-9B9D-9A78-9F48BA10DC15}"/>
                  </a:ext>
                </a:extLst>
              </p:cNvPr>
              <p:cNvSpPr/>
              <p:nvPr/>
            </p:nvSpPr>
            <p:spPr>
              <a:xfrm>
                <a:off x="10848880" y="3163638"/>
                <a:ext cx="55844" cy="107190"/>
              </a:xfrm>
              <a:custGeom>
                <a:avLst/>
                <a:gdLst>
                  <a:gd name="connsiteX0" fmla="*/ 2247 w 55844"/>
                  <a:gd name="connsiteY0" fmla="*/ 108163 h 107190"/>
                  <a:gd name="connsiteX1" fmla="*/ 2247 w 55844"/>
                  <a:gd name="connsiteY1" fmla="*/ 972 h 107190"/>
                  <a:gd name="connsiteX2" fmla="*/ 15877 w 55844"/>
                  <a:gd name="connsiteY2" fmla="*/ 972 h 107190"/>
                  <a:gd name="connsiteX3" fmla="*/ 41947 w 55844"/>
                  <a:gd name="connsiteY3" fmla="*/ 62110 h 107190"/>
                  <a:gd name="connsiteX4" fmla="*/ 41947 w 55844"/>
                  <a:gd name="connsiteY4" fmla="*/ 972 h 107190"/>
                  <a:gd name="connsiteX5" fmla="*/ 58091 w 55844"/>
                  <a:gd name="connsiteY5" fmla="*/ 972 h 107190"/>
                  <a:gd name="connsiteX6" fmla="*/ 58091 w 55844"/>
                  <a:gd name="connsiteY6" fmla="*/ 108163 h 107190"/>
                  <a:gd name="connsiteX7" fmla="*/ 45123 w 55844"/>
                  <a:gd name="connsiteY7" fmla="*/ 108163 h 107190"/>
                  <a:gd name="connsiteX8" fmla="*/ 18921 w 55844"/>
                  <a:gd name="connsiteY8" fmla="*/ 44113 h 107190"/>
                  <a:gd name="connsiteX9" fmla="*/ 18921 w 55844"/>
                  <a:gd name="connsiteY9" fmla="*/ 108163 h 107190"/>
                  <a:gd name="connsiteX10" fmla="*/ 2247 w 55844"/>
                  <a:gd name="connsiteY10"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4" h="107190">
                    <a:moveTo>
                      <a:pt x="2247" y="108163"/>
                    </a:moveTo>
                    <a:lnTo>
                      <a:pt x="2247" y="972"/>
                    </a:lnTo>
                    <a:lnTo>
                      <a:pt x="15877" y="972"/>
                    </a:lnTo>
                    <a:lnTo>
                      <a:pt x="41947" y="62110"/>
                    </a:lnTo>
                    <a:lnTo>
                      <a:pt x="41947" y="972"/>
                    </a:lnTo>
                    <a:lnTo>
                      <a:pt x="58091" y="972"/>
                    </a:lnTo>
                    <a:lnTo>
                      <a:pt x="58091" y="108163"/>
                    </a:lnTo>
                    <a:lnTo>
                      <a:pt x="45123" y="108163"/>
                    </a:lnTo>
                    <a:lnTo>
                      <a:pt x="18921" y="44113"/>
                    </a:lnTo>
                    <a:lnTo>
                      <a:pt x="18921" y="108163"/>
                    </a:lnTo>
                    <a:lnTo>
                      <a:pt x="2247"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49" name="Freeform: Shape 448">
                <a:extLst>
                  <a:ext uri="{FF2B5EF4-FFF2-40B4-BE49-F238E27FC236}">
                    <a16:creationId xmlns:a16="http://schemas.microsoft.com/office/drawing/2014/main" id="{849A278E-D20F-0AC4-E1AC-18AB8BDBA2E8}"/>
                  </a:ext>
                </a:extLst>
              </p:cNvPr>
              <p:cNvSpPr/>
              <p:nvPr/>
            </p:nvSpPr>
            <p:spPr>
              <a:xfrm>
                <a:off x="10915909" y="3163638"/>
                <a:ext cx="19320" cy="107190"/>
              </a:xfrm>
              <a:custGeom>
                <a:avLst/>
                <a:gdLst>
                  <a:gd name="connsiteX0" fmla="*/ 2260 w 19320"/>
                  <a:gd name="connsiteY0" fmla="*/ 972 h 107190"/>
                  <a:gd name="connsiteX1" fmla="*/ 21581 w 19320"/>
                  <a:gd name="connsiteY1" fmla="*/ 972 h 107190"/>
                  <a:gd name="connsiteX2" fmla="*/ 21581 w 19320"/>
                  <a:gd name="connsiteY2" fmla="*/ 108163 h 107190"/>
                  <a:gd name="connsiteX3" fmla="*/ 2260 w 19320"/>
                  <a:gd name="connsiteY3" fmla="*/ 108163 h 107190"/>
                </a:gdLst>
                <a:ahLst/>
                <a:cxnLst>
                  <a:cxn ang="0">
                    <a:pos x="connsiteX0" y="connsiteY0"/>
                  </a:cxn>
                  <a:cxn ang="0">
                    <a:pos x="connsiteX1" y="connsiteY1"/>
                  </a:cxn>
                  <a:cxn ang="0">
                    <a:pos x="connsiteX2" y="connsiteY2"/>
                  </a:cxn>
                  <a:cxn ang="0">
                    <a:pos x="connsiteX3" y="connsiteY3"/>
                  </a:cxn>
                </a:cxnLst>
                <a:rect l="l" t="t" r="r" b="b"/>
                <a:pathLst>
                  <a:path w="19320" h="107190">
                    <a:moveTo>
                      <a:pt x="2260" y="972"/>
                    </a:moveTo>
                    <a:lnTo>
                      <a:pt x="21581" y="972"/>
                    </a:lnTo>
                    <a:lnTo>
                      <a:pt x="21581" y="108163"/>
                    </a:lnTo>
                    <a:lnTo>
                      <a:pt x="2260"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50" name="Freeform: Shape 449">
                <a:extLst>
                  <a:ext uri="{FF2B5EF4-FFF2-40B4-BE49-F238E27FC236}">
                    <a16:creationId xmlns:a16="http://schemas.microsoft.com/office/drawing/2014/main" id="{D05DC454-8EB9-FEC5-2573-C0C4193A513D}"/>
                  </a:ext>
                </a:extLst>
              </p:cNvPr>
              <p:cNvSpPr/>
              <p:nvPr/>
            </p:nvSpPr>
            <p:spPr>
              <a:xfrm>
                <a:off x="10939793" y="3163638"/>
                <a:ext cx="53462" cy="107190"/>
              </a:xfrm>
              <a:custGeom>
                <a:avLst/>
                <a:gdLst>
                  <a:gd name="connsiteX0" fmla="*/ 19342 w 53462"/>
                  <a:gd name="connsiteY0" fmla="*/ 108163 h 107190"/>
                  <a:gd name="connsiteX1" fmla="*/ 19342 w 53462"/>
                  <a:gd name="connsiteY1" fmla="*/ 15396 h 107190"/>
                  <a:gd name="connsiteX2" fmla="*/ 2271 w 53462"/>
                  <a:gd name="connsiteY2" fmla="*/ 15396 h 107190"/>
                  <a:gd name="connsiteX3" fmla="*/ 2271 w 53462"/>
                  <a:gd name="connsiteY3" fmla="*/ 972 h 107190"/>
                  <a:gd name="connsiteX4" fmla="*/ 55734 w 53462"/>
                  <a:gd name="connsiteY4" fmla="*/ 972 h 107190"/>
                  <a:gd name="connsiteX5" fmla="*/ 55734 w 53462"/>
                  <a:gd name="connsiteY5" fmla="*/ 15396 h 107190"/>
                  <a:gd name="connsiteX6" fmla="*/ 38928 w 53462"/>
                  <a:gd name="connsiteY6" fmla="*/ 15396 h 107190"/>
                  <a:gd name="connsiteX7" fmla="*/ 38928 w 53462"/>
                  <a:gd name="connsiteY7" fmla="*/ 108163 h 107190"/>
                  <a:gd name="connsiteX8" fmla="*/ 19342 w 53462"/>
                  <a:gd name="connsiteY8"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62" h="107190">
                    <a:moveTo>
                      <a:pt x="19342" y="108163"/>
                    </a:moveTo>
                    <a:lnTo>
                      <a:pt x="19342" y="15396"/>
                    </a:lnTo>
                    <a:lnTo>
                      <a:pt x="2271" y="15396"/>
                    </a:lnTo>
                    <a:lnTo>
                      <a:pt x="2271" y="972"/>
                    </a:lnTo>
                    <a:lnTo>
                      <a:pt x="55734" y="972"/>
                    </a:lnTo>
                    <a:lnTo>
                      <a:pt x="55734" y="15396"/>
                    </a:lnTo>
                    <a:lnTo>
                      <a:pt x="38928" y="15396"/>
                    </a:lnTo>
                    <a:lnTo>
                      <a:pt x="38928" y="108163"/>
                    </a:lnTo>
                    <a:lnTo>
                      <a:pt x="19342"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51" name="Freeform: Shape 450">
                <a:extLst>
                  <a:ext uri="{FF2B5EF4-FFF2-40B4-BE49-F238E27FC236}">
                    <a16:creationId xmlns:a16="http://schemas.microsoft.com/office/drawing/2014/main" id="{924525FB-2F3B-8139-92F8-1D5DF2491FF7}"/>
                  </a:ext>
                </a:extLst>
              </p:cNvPr>
              <p:cNvSpPr/>
              <p:nvPr/>
            </p:nvSpPr>
            <p:spPr>
              <a:xfrm>
                <a:off x="10997956" y="3163638"/>
                <a:ext cx="19320" cy="107190"/>
              </a:xfrm>
              <a:custGeom>
                <a:avLst/>
                <a:gdLst>
                  <a:gd name="connsiteX0" fmla="*/ 2283 w 19320"/>
                  <a:gd name="connsiteY0" fmla="*/ 972 h 107190"/>
                  <a:gd name="connsiteX1" fmla="*/ 21603 w 19320"/>
                  <a:gd name="connsiteY1" fmla="*/ 972 h 107190"/>
                  <a:gd name="connsiteX2" fmla="*/ 21603 w 19320"/>
                  <a:gd name="connsiteY2" fmla="*/ 108163 h 107190"/>
                  <a:gd name="connsiteX3" fmla="*/ 2283 w 19320"/>
                  <a:gd name="connsiteY3" fmla="*/ 108163 h 107190"/>
                </a:gdLst>
                <a:ahLst/>
                <a:cxnLst>
                  <a:cxn ang="0">
                    <a:pos x="connsiteX0" y="connsiteY0"/>
                  </a:cxn>
                  <a:cxn ang="0">
                    <a:pos x="connsiteX1" y="connsiteY1"/>
                  </a:cxn>
                  <a:cxn ang="0">
                    <a:pos x="connsiteX2" y="connsiteY2"/>
                  </a:cxn>
                  <a:cxn ang="0">
                    <a:pos x="connsiteX3" y="connsiteY3"/>
                  </a:cxn>
                </a:cxnLst>
                <a:rect l="l" t="t" r="r" b="b"/>
                <a:pathLst>
                  <a:path w="19320" h="107190">
                    <a:moveTo>
                      <a:pt x="2283" y="972"/>
                    </a:moveTo>
                    <a:lnTo>
                      <a:pt x="21603" y="972"/>
                    </a:lnTo>
                    <a:lnTo>
                      <a:pt x="21603" y="108163"/>
                    </a:lnTo>
                    <a:lnTo>
                      <a:pt x="2283"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52" name="Freeform: Shape 451">
                <a:extLst>
                  <a:ext uri="{FF2B5EF4-FFF2-40B4-BE49-F238E27FC236}">
                    <a16:creationId xmlns:a16="http://schemas.microsoft.com/office/drawing/2014/main" id="{22B40E94-0F95-0448-DF71-A77D2D2AB6B5}"/>
                  </a:ext>
                </a:extLst>
              </p:cNvPr>
              <p:cNvSpPr/>
              <p:nvPr/>
            </p:nvSpPr>
            <p:spPr>
              <a:xfrm>
                <a:off x="11028192" y="3163638"/>
                <a:ext cx="45257" cy="107190"/>
              </a:xfrm>
              <a:custGeom>
                <a:avLst/>
                <a:gdLst>
                  <a:gd name="connsiteX0" fmla="*/ 2295 w 45257"/>
                  <a:gd name="connsiteY0" fmla="*/ 108163 h 107190"/>
                  <a:gd name="connsiteX1" fmla="*/ 2295 w 45257"/>
                  <a:gd name="connsiteY1" fmla="*/ 972 h 107190"/>
                  <a:gd name="connsiteX2" fmla="*/ 47288 w 45257"/>
                  <a:gd name="connsiteY2" fmla="*/ 972 h 107190"/>
                  <a:gd name="connsiteX3" fmla="*/ 47288 w 45257"/>
                  <a:gd name="connsiteY3" fmla="*/ 14735 h 107190"/>
                  <a:gd name="connsiteX4" fmla="*/ 21880 w 45257"/>
                  <a:gd name="connsiteY4" fmla="*/ 14735 h 107190"/>
                  <a:gd name="connsiteX5" fmla="*/ 21880 w 45257"/>
                  <a:gd name="connsiteY5" fmla="*/ 45569 h 107190"/>
                  <a:gd name="connsiteX6" fmla="*/ 41862 w 45257"/>
                  <a:gd name="connsiteY6" fmla="*/ 45569 h 107190"/>
                  <a:gd name="connsiteX7" fmla="*/ 41862 w 45257"/>
                  <a:gd name="connsiteY7" fmla="*/ 59199 h 107190"/>
                  <a:gd name="connsiteX8" fmla="*/ 21880 w 45257"/>
                  <a:gd name="connsiteY8" fmla="*/ 59199 h 107190"/>
                  <a:gd name="connsiteX9" fmla="*/ 21880 w 45257"/>
                  <a:gd name="connsiteY9" fmla="*/ 94665 h 107190"/>
                  <a:gd name="connsiteX10" fmla="*/ 47553 w 45257"/>
                  <a:gd name="connsiteY10" fmla="*/ 94665 h 107190"/>
                  <a:gd name="connsiteX11" fmla="*/ 47553 w 45257"/>
                  <a:gd name="connsiteY11" fmla="*/ 108163 h 107190"/>
                  <a:gd name="connsiteX12" fmla="*/ 2295 w 45257"/>
                  <a:gd name="connsiteY12" fmla="*/ 108163 h 10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57" h="107190">
                    <a:moveTo>
                      <a:pt x="2295" y="108163"/>
                    </a:moveTo>
                    <a:lnTo>
                      <a:pt x="2295" y="972"/>
                    </a:lnTo>
                    <a:lnTo>
                      <a:pt x="47288" y="972"/>
                    </a:lnTo>
                    <a:lnTo>
                      <a:pt x="47288" y="14735"/>
                    </a:lnTo>
                    <a:lnTo>
                      <a:pt x="21880" y="14735"/>
                    </a:lnTo>
                    <a:lnTo>
                      <a:pt x="21880" y="45569"/>
                    </a:lnTo>
                    <a:lnTo>
                      <a:pt x="41862" y="45569"/>
                    </a:lnTo>
                    <a:lnTo>
                      <a:pt x="41862" y="59199"/>
                    </a:lnTo>
                    <a:lnTo>
                      <a:pt x="21880" y="59199"/>
                    </a:lnTo>
                    <a:lnTo>
                      <a:pt x="21880" y="94665"/>
                    </a:lnTo>
                    <a:lnTo>
                      <a:pt x="47553" y="94665"/>
                    </a:lnTo>
                    <a:lnTo>
                      <a:pt x="47553" y="108163"/>
                    </a:lnTo>
                    <a:lnTo>
                      <a:pt x="2295" y="108163"/>
                    </a:ln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sp>
            <p:nvSpPr>
              <p:cNvPr id="453" name="Freeform: Shape 452">
                <a:extLst>
                  <a:ext uri="{FF2B5EF4-FFF2-40B4-BE49-F238E27FC236}">
                    <a16:creationId xmlns:a16="http://schemas.microsoft.com/office/drawing/2014/main" id="{FEF827A5-6DEF-85C0-2282-3E38FE6BDB21}"/>
                  </a:ext>
                </a:extLst>
              </p:cNvPr>
              <p:cNvSpPr/>
              <p:nvPr/>
            </p:nvSpPr>
            <p:spPr>
              <a:xfrm>
                <a:off x="11076559" y="3162447"/>
                <a:ext cx="56506" cy="109837"/>
              </a:xfrm>
              <a:custGeom>
                <a:avLst/>
                <a:gdLst>
                  <a:gd name="connsiteX0" fmla="*/ 31952 w 56506"/>
                  <a:gd name="connsiteY0" fmla="*/ 110809 h 109837"/>
                  <a:gd name="connsiteX1" fmla="*/ 15807 w 56506"/>
                  <a:gd name="connsiteY1" fmla="*/ 107104 h 109837"/>
                  <a:gd name="connsiteX2" fmla="*/ 6015 w 56506"/>
                  <a:gd name="connsiteY2" fmla="*/ 95988 h 109837"/>
                  <a:gd name="connsiteX3" fmla="*/ 2309 w 56506"/>
                  <a:gd name="connsiteY3" fmla="*/ 78123 h 109837"/>
                  <a:gd name="connsiteX4" fmla="*/ 19116 w 56506"/>
                  <a:gd name="connsiteY4" fmla="*/ 74814 h 109837"/>
                  <a:gd name="connsiteX5" fmla="*/ 20571 w 56506"/>
                  <a:gd name="connsiteY5" fmla="*/ 85798 h 109837"/>
                  <a:gd name="connsiteX6" fmla="*/ 24409 w 56506"/>
                  <a:gd name="connsiteY6" fmla="*/ 93209 h 109837"/>
                  <a:gd name="connsiteX7" fmla="*/ 31290 w 56506"/>
                  <a:gd name="connsiteY7" fmla="*/ 95723 h 109837"/>
                  <a:gd name="connsiteX8" fmla="*/ 38039 w 56506"/>
                  <a:gd name="connsiteY8" fmla="*/ 92944 h 109837"/>
                  <a:gd name="connsiteX9" fmla="*/ 40024 w 56506"/>
                  <a:gd name="connsiteY9" fmla="*/ 85666 h 109837"/>
                  <a:gd name="connsiteX10" fmla="*/ 36848 w 56506"/>
                  <a:gd name="connsiteY10" fmla="*/ 74153 h 109837"/>
                  <a:gd name="connsiteX11" fmla="*/ 28379 w 56506"/>
                  <a:gd name="connsiteY11" fmla="*/ 65154 h 109837"/>
                  <a:gd name="connsiteX12" fmla="*/ 14881 w 56506"/>
                  <a:gd name="connsiteY12" fmla="*/ 53244 h 109837"/>
                  <a:gd name="connsiteX13" fmla="*/ 5750 w 56506"/>
                  <a:gd name="connsiteY13" fmla="*/ 42393 h 109837"/>
                  <a:gd name="connsiteX14" fmla="*/ 2442 w 56506"/>
                  <a:gd name="connsiteY14" fmla="*/ 27439 h 109837"/>
                  <a:gd name="connsiteX15" fmla="*/ 9852 w 56506"/>
                  <a:gd name="connsiteY15" fmla="*/ 7853 h 109837"/>
                  <a:gd name="connsiteX16" fmla="*/ 30099 w 56506"/>
                  <a:gd name="connsiteY16" fmla="*/ 972 h 109837"/>
                  <a:gd name="connsiteX17" fmla="*/ 42671 w 56506"/>
                  <a:gd name="connsiteY17" fmla="*/ 3354 h 109837"/>
                  <a:gd name="connsiteX18" fmla="*/ 50611 w 56506"/>
                  <a:gd name="connsiteY18" fmla="*/ 9706 h 109837"/>
                  <a:gd name="connsiteX19" fmla="*/ 55110 w 56506"/>
                  <a:gd name="connsiteY19" fmla="*/ 19102 h 109837"/>
                  <a:gd name="connsiteX20" fmla="*/ 56963 w 56506"/>
                  <a:gd name="connsiteY20" fmla="*/ 30086 h 109837"/>
                  <a:gd name="connsiteX21" fmla="*/ 40289 w 56506"/>
                  <a:gd name="connsiteY21" fmla="*/ 32997 h 109837"/>
                  <a:gd name="connsiteX22" fmla="*/ 39098 w 56506"/>
                  <a:gd name="connsiteY22" fmla="*/ 23998 h 109837"/>
                  <a:gd name="connsiteX23" fmla="*/ 36054 w 56506"/>
                  <a:gd name="connsiteY23" fmla="*/ 17778 h 109837"/>
                  <a:gd name="connsiteX24" fmla="*/ 29702 w 56506"/>
                  <a:gd name="connsiteY24" fmla="*/ 15529 h 109837"/>
                  <a:gd name="connsiteX25" fmla="*/ 22953 w 56506"/>
                  <a:gd name="connsiteY25" fmla="*/ 18440 h 109837"/>
                  <a:gd name="connsiteX26" fmla="*/ 20704 w 56506"/>
                  <a:gd name="connsiteY26" fmla="*/ 25454 h 109837"/>
                  <a:gd name="connsiteX27" fmla="*/ 22953 w 56506"/>
                  <a:gd name="connsiteY27" fmla="*/ 34453 h 109837"/>
                  <a:gd name="connsiteX28" fmla="*/ 29438 w 56506"/>
                  <a:gd name="connsiteY28" fmla="*/ 41599 h 109837"/>
                  <a:gd name="connsiteX29" fmla="*/ 42803 w 56506"/>
                  <a:gd name="connsiteY29" fmla="*/ 53376 h 109837"/>
                  <a:gd name="connsiteX30" fmla="*/ 54052 w 56506"/>
                  <a:gd name="connsiteY30" fmla="*/ 66477 h 109837"/>
                  <a:gd name="connsiteX31" fmla="*/ 58816 w 56506"/>
                  <a:gd name="connsiteY31" fmla="*/ 84475 h 109837"/>
                  <a:gd name="connsiteX32" fmla="*/ 55375 w 56506"/>
                  <a:gd name="connsiteY32" fmla="*/ 98105 h 109837"/>
                  <a:gd name="connsiteX33" fmla="*/ 45979 w 56506"/>
                  <a:gd name="connsiteY33" fmla="*/ 107501 h 109837"/>
                  <a:gd name="connsiteX34" fmla="*/ 31952 w 56506"/>
                  <a:gd name="connsiteY34" fmla="*/ 110809 h 10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6506" h="109837">
                    <a:moveTo>
                      <a:pt x="31952" y="110809"/>
                    </a:moveTo>
                    <a:cubicBezTo>
                      <a:pt x="25468" y="110809"/>
                      <a:pt x="20174" y="109618"/>
                      <a:pt x="15807" y="107104"/>
                    </a:cubicBezTo>
                    <a:cubicBezTo>
                      <a:pt x="11440" y="104590"/>
                      <a:pt x="8264" y="100884"/>
                      <a:pt x="6015" y="95988"/>
                    </a:cubicBezTo>
                    <a:cubicBezTo>
                      <a:pt x="3765" y="91092"/>
                      <a:pt x="2574" y="85136"/>
                      <a:pt x="2309" y="78123"/>
                    </a:cubicBezTo>
                    <a:lnTo>
                      <a:pt x="19116" y="74814"/>
                    </a:lnTo>
                    <a:cubicBezTo>
                      <a:pt x="19248" y="78917"/>
                      <a:pt x="19777" y="82622"/>
                      <a:pt x="20571" y="85798"/>
                    </a:cubicBezTo>
                    <a:cubicBezTo>
                      <a:pt x="21498" y="88974"/>
                      <a:pt x="22689" y="91489"/>
                      <a:pt x="24409" y="93209"/>
                    </a:cubicBezTo>
                    <a:cubicBezTo>
                      <a:pt x="26129" y="94929"/>
                      <a:pt x="28511" y="95723"/>
                      <a:pt x="31290" y="95723"/>
                    </a:cubicBezTo>
                    <a:cubicBezTo>
                      <a:pt x="34466" y="95723"/>
                      <a:pt x="36716" y="94797"/>
                      <a:pt x="38039" y="92944"/>
                    </a:cubicBezTo>
                    <a:cubicBezTo>
                      <a:pt x="39363" y="90959"/>
                      <a:pt x="40024" y="88577"/>
                      <a:pt x="40024" y="85666"/>
                    </a:cubicBezTo>
                    <a:cubicBezTo>
                      <a:pt x="40024" y="81034"/>
                      <a:pt x="38966" y="77196"/>
                      <a:pt x="36848" y="74153"/>
                    </a:cubicBezTo>
                    <a:cubicBezTo>
                      <a:pt x="34731" y="71109"/>
                      <a:pt x="31952" y="68198"/>
                      <a:pt x="28379" y="65154"/>
                    </a:cubicBezTo>
                    <a:lnTo>
                      <a:pt x="14881" y="53244"/>
                    </a:lnTo>
                    <a:cubicBezTo>
                      <a:pt x="11043" y="49936"/>
                      <a:pt x="8000" y="46363"/>
                      <a:pt x="5750" y="42393"/>
                    </a:cubicBezTo>
                    <a:cubicBezTo>
                      <a:pt x="3500" y="38290"/>
                      <a:pt x="2442" y="33394"/>
                      <a:pt x="2442" y="27439"/>
                    </a:cubicBezTo>
                    <a:cubicBezTo>
                      <a:pt x="2442" y="18969"/>
                      <a:pt x="4956" y="12485"/>
                      <a:pt x="9852" y="7853"/>
                    </a:cubicBezTo>
                    <a:cubicBezTo>
                      <a:pt x="14749" y="3222"/>
                      <a:pt x="21498" y="972"/>
                      <a:pt x="30099" y="972"/>
                    </a:cubicBezTo>
                    <a:cubicBezTo>
                      <a:pt x="35128" y="972"/>
                      <a:pt x="39363" y="1766"/>
                      <a:pt x="42671" y="3354"/>
                    </a:cubicBezTo>
                    <a:cubicBezTo>
                      <a:pt x="45979" y="4810"/>
                      <a:pt x="48626" y="6927"/>
                      <a:pt x="50611" y="9706"/>
                    </a:cubicBezTo>
                    <a:cubicBezTo>
                      <a:pt x="52596" y="12485"/>
                      <a:pt x="54184" y="15529"/>
                      <a:pt x="55110" y="19102"/>
                    </a:cubicBezTo>
                    <a:cubicBezTo>
                      <a:pt x="56037" y="22542"/>
                      <a:pt x="56698" y="26248"/>
                      <a:pt x="56963" y="30086"/>
                    </a:cubicBezTo>
                    <a:lnTo>
                      <a:pt x="40289" y="32997"/>
                    </a:lnTo>
                    <a:cubicBezTo>
                      <a:pt x="40157" y="29689"/>
                      <a:pt x="39760" y="26645"/>
                      <a:pt x="39098" y="23998"/>
                    </a:cubicBezTo>
                    <a:cubicBezTo>
                      <a:pt x="38569" y="21351"/>
                      <a:pt x="37510" y="19234"/>
                      <a:pt x="36054" y="17778"/>
                    </a:cubicBezTo>
                    <a:cubicBezTo>
                      <a:pt x="34599" y="16323"/>
                      <a:pt x="32481" y="15529"/>
                      <a:pt x="29702" y="15529"/>
                    </a:cubicBezTo>
                    <a:cubicBezTo>
                      <a:pt x="26791" y="15529"/>
                      <a:pt x="24541" y="16455"/>
                      <a:pt x="22953" y="18440"/>
                    </a:cubicBezTo>
                    <a:cubicBezTo>
                      <a:pt x="21498" y="20293"/>
                      <a:pt x="20704" y="22675"/>
                      <a:pt x="20704" y="25454"/>
                    </a:cubicBezTo>
                    <a:cubicBezTo>
                      <a:pt x="20704" y="29027"/>
                      <a:pt x="21498" y="32071"/>
                      <a:pt x="22953" y="34453"/>
                    </a:cubicBezTo>
                    <a:cubicBezTo>
                      <a:pt x="24409" y="36702"/>
                      <a:pt x="26659" y="39084"/>
                      <a:pt x="29438" y="41599"/>
                    </a:cubicBezTo>
                    <a:lnTo>
                      <a:pt x="42803" y="53376"/>
                    </a:lnTo>
                    <a:cubicBezTo>
                      <a:pt x="47170" y="57082"/>
                      <a:pt x="51008" y="61449"/>
                      <a:pt x="54052" y="66477"/>
                    </a:cubicBezTo>
                    <a:cubicBezTo>
                      <a:pt x="57228" y="71374"/>
                      <a:pt x="58816" y="77461"/>
                      <a:pt x="58816" y="84475"/>
                    </a:cubicBezTo>
                    <a:cubicBezTo>
                      <a:pt x="58816" y="89636"/>
                      <a:pt x="57625" y="94135"/>
                      <a:pt x="55375" y="98105"/>
                    </a:cubicBezTo>
                    <a:cubicBezTo>
                      <a:pt x="53125" y="102075"/>
                      <a:pt x="50082" y="105251"/>
                      <a:pt x="45979" y="107501"/>
                    </a:cubicBezTo>
                    <a:cubicBezTo>
                      <a:pt x="42009" y="109751"/>
                      <a:pt x="37378" y="110809"/>
                      <a:pt x="31952" y="110809"/>
                    </a:cubicBezTo>
                    <a:close/>
                  </a:path>
                </a:pathLst>
              </a:custGeom>
              <a:solidFill>
                <a:srgbClr val="FFFFFF"/>
              </a:solidFill>
              <a:ln w="132327"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000000"/>
                  </a:solidFill>
                  <a:effectLst/>
                  <a:uLnTx/>
                  <a:uFillTx/>
                  <a:latin typeface="Arial"/>
                  <a:cs typeface="Arial"/>
                  <a:sym typeface="Arial"/>
                </a:endParaRPr>
              </a:p>
            </p:txBody>
          </p:sp>
        </p:grpSp>
      </p:grpSp>
      <p:cxnSp>
        <p:nvCxnSpPr>
          <p:cNvPr id="454" name="Straight Connector 453">
            <a:extLst>
              <a:ext uri="{FF2B5EF4-FFF2-40B4-BE49-F238E27FC236}">
                <a16:creationId xmlns:a16="http://schemas.microsoft.com/office/drawing/2014/main" id="{C3C05B2E-7860-2335-9045-A7308B39D093}"/>
              </a:ext>
            </a:extLst>
          </p:cNvPr>
          <p:cNvCxnSpPr>
            <a:cxnSpLocks/>
          </p:cNvCxnSpPr>
          <p:nvPr/>
        </p:nvCxnSpPr>
        <p:spPr>
          <a:xfrm>
            <a:off x="8092439" y="2412174"/>
            <a:ext cx="0" cy="4125786"/>
          </a:xfrm>
          <a:prstGeom prst="line">
            <a:avLst/>
          </a:prstGeom>
          <a:ln>
            <a:solidFill>
              <a:schemeClr val="bg1">
                <a:alpha val="42000"/>
              </a:schemeClr>
            </a:solidFill>
          </a:ln>
        </p:spPr>
        <p:style>
          <a:lnRef idx="1">
            <a:schemeClr val="accent1"/>
          </a:lnRef>
          <a:fillRef idx="0">
            <a:schemeClr val="accent1"/>
          </a:fillRef>
          <a:effectRef idx="0">
            <a:schemeClr val="accent1"/>
          </a:effectRef>
          <a:fontRef idx="minor">
            <a:schemeClr val="tx1"/>
          </a:fontRef>
        </p:style>
      </p:cxnSp>
      <p:pic>
        <p:nvPicPr>
          <p:cNvPr id="458" name="Google Shape;175;p35" descr="Picture 221">
            <a:extLst>
              <a:ext uri="{FF2B5EF4-FFF2-40B4-BE49-F238E27FC236}">
                <a16:creationId xmlns:a16="http://schemas.microsoft.com/office/drawing/2014/main" id="{54DF98EE-CA43-C0AC-A3EC-A600EF2FE7AE}"/>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l="21188" t="27680" r="28895" b="35718"/>
          <a:stretch/>
        </p:blipFill>
        <p:spPr>
          <a:xfrm>
            <a:off x="10477144" y="314424"/>
            <a:ext cx="1543407" cy="636589"/>
          </a:xfrm>
          <a:prstGeom prst="rect">
            <a:avLst/>
          </a:prstGeom>
          <a:noFill/>
          <a:ln>
            <a:noFill/>
          </a:ln>
        </p:spPr>
      </p:pic>
      <p:cxnSp>
        <p:nvCxnSpPr>
          <p:cNvPr id="460" name="Straight Connector 459">
            <a:extLst>
              <a:ext uri="{FF2B5EF4-FFF2-40B4-BE49-F238E27FC236}">
                <a16:creationId xmlns:a16="http://schemas.microsoft.com/office/drawing/2014/main" id="{E6C54A48-B618-4098-BEAD-4A679795E780}"/>
              </a:ext>
            </a:extLst>
          </p:cNvPr>
          <p:cNvCxnSpPr>
            <a:cxnSpLocks/>
          </p:cNvCxnSpPr>
          <p:nvPr/>
        </p:nvCxnSpPr>
        <p:spPr>
          <a:xfrm>
            <a:off x="4217669" y="1744980"/>
            <a:ext cx="0" cy="4792980"/>
          </a:xfrm>
          <a:prstGeom prst="line">
            <a:avLst/>
          </a:prstGeom>
          <a:ln>
            <a:solidFill>
              <a:schemeClr val="bg1">
                <a:alpha val="42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100000">
              <a:schemeClr val="accent2"/>
            </a:gs>
          </a:gsLst>
          <a:lin ang="18900000" scaled="0"/>
        </a:gradFill>
        <a:effectLst/>
      </p:bgPr>
    </p:bg>
    <p:spTree>
      <p:nvGrpSpPr>
        <p:cNvPr id="1" name="Shape 721"/>
        <p:cNvGrpSpPr/>
        <p:nvPr/>
      </p:nvGrpSpPr>
      <p:grpSpPr>
        <a:xfrm>
          <a:off x="0" y="0"/>
          <a:ext cx="0" cy="0"/>
          <a:chOff x="0" y="0"/>
          <a:chExt cx="0" cy="0"/>
        </a:xfrm>
      </p:grpSpPr>
      <p:cxnSp>
        <p:nvCxnSpPr>
          <p:cNvPr id="724" name="Google Shape;724;p31"/>
          <p:cNvCxnSpPr/>
          <p:nvPr/>
        </p:nvCxnSpPr>
        <p:spPr>
          <a:xfrm flipH="1">
            <a:off x="2505152" y="4745620"/>
            <a:ext cx="115748" cy="1"/>
          </a:xfrm>
          <a:prstGeom prst="straightConnector1">
            <a:avLst/>
          </a:prstGeom>
          <a:noFill/>
          <a:ln w="9525" cap="flat" cmpd="sng">
            <a:solidFill>
              <a:schemeClr val="accent1"/>
            </a:solidFill>
            <a:prstDash val="solid"/>
            <a:miter lim="8000"/>
            <a:headEnd type="none" w="sm" len="sm"/>
            <a:tailEnd type="none" w="sm" len="sm"/>
          </a:ln>
        </p:spPr>
      </p:cxnSp>
      <p:sp>
        <p:nvSpPr>
          <p:cNvPr id="725" name="Google Shape;725;p31"/>
          <p:cNvSpPr txBox="1"/>
          <p:nvPr/>
        </p:nvSpPr>
        <p:spPr>
          <a:xfrm>
            <a:off x="475171" y="396195"/>
            <a:ext cx="5144180" cy="57404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FFFFFF"/>
              </a:buClr>
              <a:buSzPts val="3000"/>
              <a:buFont typeface="Arial"/>
              <a:buNone/>
              <a:tabLst/>
              <a:defRPr/>
            </a:pPr>
            <a:r>
              <a:rPr kumimoji="0" lang="en-US" sz="3000" b="1" i="0" u="none" strike="noStrike" kern="0" cap="none" spc="0" normalizeH="0" baseline="0" noProof="0">
                <a:ln>
                  <a:noFill/>
                </a:ln>
                <a:solidFill>
                  <a:srgbClr val="FFFFFF"/>
                </a:solidFill>
                <a:effectLst/>
                <a:uLnTx/>
                <a:uFillTx/>
                <a:latin typeface="Arial"/>
                <a:ea typeface="Arial"/>
                <a:cs typeface="Arial"/>
                <a:sym typeface="Arial"/>
              </a:rPr>
              <a:t>JOIN US!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26" name="Google Shape;726;p31"/>
          <p:cNvSpPr txBox="1"/>
          <p:nvPr/>
        </p:nvSpPr>
        <p:spPr>
          <a:xfrm rot="-3252892">
            <a:off x="1736037" y="3440644"/>
            <a:ext cx="7925477"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a:ln>
                  <a:noFill/>
                </a:ln>
                <a:solidFill>
                  <a:srgbClr val="FFFFFF"/>
                </a:solidFill>
                <a:effectLst/>
                <a:uLnTx/>
                <a:uFillTx/>
                <a:latin typeface="Arial"/>
                <a:ea typeface="Arial"/>
                <a:cs typeface="Arial"/>
                <a:sym typeface="Arial"/>
              </a:rPr>
              <a:t>GENERATION GRADUATES</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727" name="Google Shape;727;p31"/>
          <p:cNvPicPr preferRelativeResize="0"/>
          <p:nvPr/>
        </p:nvPicPr>
        <p:blipFill rotWithShape="1">
          <a:blip r:embed="rId3">
            <a:alphaModFix/>
          </a:blip>
          <a:srcRect/>
          <a:stretch/>
        </p:blipFill>
        <p:spPr>
          <a:xfrm flipH="1">
            <a:off x="-121920" y="289911"/>
            <a:ext cx="12435840" cy="6858000"/>
          </a:xfrm>
          <a:prstGeom prst="rect">
            <a:avLst/>
          </a:prstGeom>
          <a:noFill/>
          <a:ln>
            <a:noFill/>
          </a:ln>
        </p:spPr>
      </p:pic>
      <p:sp>
        <p:nvSpPr>
          <p:cNvPr id="2" name="TextBox 1">
            <a:extLst>
              <a:ext uri="{FF2B5EF4-FFF2-40B4-BE49-F238E27FC236}">
                <a16:creationId xmlns:a16="http://schemas.microsoft.com/office/drawing/2014/main" id="{C7527464-96DB-AF9B-AAB7-F5FD6D70BAA8}"/>
              </a:ext>
            </a:extLst>
          </p:cNvPr>
          <p:cNvSpPr txBox="1"/>
          <p:nvPr/>
        </p:nvSpPr>
        <p:spPr>
          <a:xfrm>
            <a:off x="348500" y="5507100"/>
            <a:ext cx="269323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T" sz="1400" b="0" i="0" u="none" strike="noStrike" kern="0" cap="none" spc="0" normalizeH="0" baseline="0" noProof="0">
                <a:ln>
                  <a:noFill/>
                </a:ln>
                <a:solidFill>
                  <a:srgbClr val="FFFFFF"/>
                </a:solidFill>
                <a:effectLst/>
                <a:uLnTx/>
                <a:uFillTx/>
                <a:latin typeface="Arial"/>
                <a:cs typeface="Arial"/>
                <a:sym typeface="Arial"/>
                <a:hlinkClick r:id="rId4">
                  <a:extLst>
                    <a:ext uri="{A12FA001-AC4F-418D-AE19-62706E023703}">
                      <ahyp:hlinkClr xmlns:ahyp="http://schemas.microsoft.com/office/drawing/2018/hyperlinkcolor" val="tx"/>
                    </a:ext>
                  </a:extLst>
                </a:hlinkClick>
              </a:rPr>
              <a:t>www.generation.org</a:t>
            </a:r>
            <a:r>
              <a:rPr kumimoji="0" lang="en-AT" sz="1400" b="0" i="0" u="none" strike="noStrike" kern="0" cap="none" spc="0" normalizeH="0" baseline="0" noProof="0">
                <a:ln>
                  <a:noFill/>
                </a:ln>
                <a:solidFill>
                  <a:srgbClr val="FFFFFF"/>
                </a:solidFill>
                <a:effectLst/>
                <a:uLnTx/>
                <a:uFillTx/>
                <a:latin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AT" sz="1400" b="0" i="0" u="none" strike="noStrike" kern="0" cap="none" spc="0" normalizeH="0" baseline="0" noProof="0">
                <a:ln>
                  <a:noFill/>
                </a:ln>
                <a:solidFill>
                  <a:srgbClr val="FFFFFF"/>
                </a:solidFill>
                <a:effectLst/>
                <a:uLnTx/>
                <a:uFillTx/>
                <a:latin typeface="Arial"/>
                <a:cs typeface="Arial"/>
                <a:sym typeface="Arial"/>
                <a:hlinkClick r:id="rId5">
                  <a:extLst>
                    <a:ext uri="{A12FA001-AC4F-418D-AE19-62706E023703}">
                      <ahyp:hlinkClr xmlns:ahyp="http://schemas.microsoft.com/office/drawing/2018/hyperlinkcolor" val="tx"/>
                    </a:ext>
                  </a:extLst>
                </a:hlinkClick>
              </a:rPr>
              <a:t>europe@generation.org</a:t>
            </a:r>
            <a:r>
              <a:rPr kumimoji="0" lang="en-AT" sz="1400" b="0" i="0" u="none" strike="noStrike" kern="0" cap="none" spc="0" normalizeH="0" baseline="0" noProof="0">
                <a:ln>
                  <a:noFill/>
                </a:ln>
                <a:solidFill>
                  <a:srgbClr val="FFFFFF"/>
                </a:solidFill>
                <a:effectLst/>
                <a:uLnTx/>
                <a:uFillTx/>
                <a:latin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T" sz="1400" b="0" i="0" u="none" strike="noStrike" kern="0" cap="none" spc="0" normalizeH="0" baseline="0" noProof="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AT" sz="1400" b="0" i="0" u="none" strike="noStrike" kern="0" cap="none" spc="0" normalizeH="0" baseline="0" noProof="0">
              <a:ln>
                <a:noFill/>
              </a:ln>
              <a:solidFill>
                <a:srgbClr val="FFFFFF"/>
              </a:solidFill>
              <a:effectLst/>
              <a:uLnTx/>
              <a:uFillTx/>
              <a:latin typeface="Arial"/>
              <a:cs typeface="Arial"/>
              <a:sym typeface="Arial"/>
            </a:endParaRPr>
          </a:p>
        </p:txBody>
      </p:sp>
      <p:pic>
        <p:nvPicPr>
          <p:cNvPr id="3" name="Google Shape;721;p53" descr="A white x in a black circle&#10;&#10;Description automatically generated">
            <a:hlinkClick r:id="rId6"/>
            <a:extLst>
              <a:ext uri="{FF2B5EF4-FFF2-40B4-BE49-F238E27FC236}">
                <a16:creationId xmlns:a16="http://schemas.microsoft.com/office/drawing/2014/main" id="{C1511BE4-8984-E943-8342-DFA1DF2CA96E}"/>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63386" y="6175165"/>
            <a:ext cx="379966" cy="382150"/>
          </a:xfrm>
          <a:prstGeom prst="rect">
            <a:avLst/>
          </a:prstGeom>
          <a:noFill/>
          <a:ln>
            <a:noFill/>
          </a:ln>
        </p:spPr>
      </p:pic>
      <p:pic>
        <p:nvPicPr>
          <p:cNvPr id="4" name="Google Shape;722;p53" descr="A black background with a black square&#10;&#10;Description automatically generated with medium confidence">
            <a:hlinkClick r:id="rId8"/>
            <a:extLst>
              <a:ext uri="{FF2B5EF4-FFF2-40B4-BE49-F238E27FC236}">
                <a16:creationId xmlns:a16="http://schemas.microsoft.com/office/drawing/2014/main" id="{16E56D03-3D54-9D2C-1E81-6E358E77224B}"/>
              </a:ext>
            </a:extLst>
          </p:cNvPr>
          <p:cNvPicPr preferRelativeResize="0"/>
          <p:nvPr/>
        </p:nvPicPr>
        <p:blipFill rotWithShape="1">
          <a:blip r:embed="rId9">
            <a:alphaModFix/>
          </a:blip>
          <a:srcRect/>
          <a:stretch/>
        </p:blipFill>
        <p:spPr>
          <a:xfrm>
            <a:off x="2240110" y="6175564"/>
            <a:ext cx="380790" cy="381750"/>
          </a:xfrm>
          <a:prstGeom prst="rect">
            <a:avLst/>
          </a:prstGeom>
          <a:noFill/>
          <a:ln>
            <a:noFill/>
          </a:ln>
        </p:spPr>
      </p:pic>
      <p:pic>
        <p:nvPicPr>
          <p:cNvPr id="5" name="Google Shape;723;p53" descr="A black background with a black square&#10;&#10;Description automatically generated with medium confidence">
            <a:hlinkClick r:id="rId10"/>
            <a:extLst>
              <a:ext uri="{FF2B5EF4-FFF2-40B4-BE49-F238E27FC236}">
                <a16:creationId xmlns:a16="http://schemas.microsoft.com/office/drawing/2014/main" id="{C6B234A6-CFC6-6905-0848-541733EA3B7D}"/>
              </a:ext>
            </a:extLst>
          </p:cNvPr>
          <p:cNvPicPr preferRelativeResize="0"/>
          <p:nvPr/>
        </p:nvPicPr>
        <p:blipFill rotWithShape="1">
          <a:blip r:embed="rId11">
            <a:alphaModFix/>
          </a:blip>
          <a:srcRect/>
          <a:stretch/>
        </p:blipFill>
        <p:spPr>
          <a:xfrm>
            <a:off x="1778575" y="6175564"/>
            <a:ext cx="380790" cy="381750"/>
          </a:xfrm>
          <a:prstGeom prst="rect">
            <a:avLst/>
          </a:prstGeom>
          <a:noFill/>
          <a:ln>
            <a:noFill/>
          </a:ln>
        </p:spPr>
      </p:pic>
      <p:pic>
        <p:nvPicPr>
          <p:cNvPr id="6" name="Google Shape;724;p53" descr="A black background with a black square&#10;&#10;Description automatically generated with medium confidence">
            <a:hlinkClick r:id="rId12"/>
            <a:extLst>
              <a:ext uri="{FF2B5EF4-FFF2-40B4-BE49-F238E27FC236}">
                <a16:creationId xmlns:a16="http://schemas.microsoft.com/office/drawing/2014/main" id="{D49FEDCD-3390-20B6-03D4-F6D2B5C0FA2F}"/>
              </a:ext>
            </a:extLst>
          </p:cNvPr>
          <p:cNvPicPr preferRelativeResize="0"/>
          <p:nvPr/>
        </p:nvPicPr>
        <p:blipFill rotWithShape="1">
          <a:blip r:embed="rId13">
            <a:alphaModFix/>
          </a:blip>
          <a:srcRect/>
          <a:stretch/>
        </p:blipFill>
        <p:spPr>
          <a:xfrm>
            <a:off x="411169" y="6177904"/>
            <a:ext cx="380790" cy="381750"/>
          </a:xfrm>
          <a:prstGeom prst="rect">
            <a:avLst/>
          </a:prstGeom>
          <a:noFill/>
          <a:ln>
            <a:noFill/>
          </a:ln>
        </p:spPr>
      </p:pic>
      <p:pic>
        <p:nvPicPr>
          <p:cNvPr id="7" name="Google Shape;725;p53" descr="A black background with a black square&#10;&#10;Description automatically generated with medium confidence">
            <a:hlinkClick r:id="rId14"/>
            <a:extLst>
              <a:ext uri="{FF2B5EF4-FFF2-40B4-BE49-F238E27FC236}">
                <a16:creationId xmlns:a16="http://schemas.microsoft.com/office/drawing/2014/main" id="{5A4DE0CA-D776-91A2-B697-D81347DF32B4}"/>
              </a:ext>
            </a:extLst>
          </p:cNvPr>
          <p:cNvPicPr preferRelativeResize="0"/>
          <p:nvPr/>
        </p:nvPicPr>
        <p:blipFill rotWithShape="1">
          <a:blip r:embed="rId15">
            <a:alphaModFix/>
          </a:blip>
          <a:srcRect/>
          <a:stretch/>
        </p:blipFill>
        <p:spPr>
          <a:xfrm>
            <a:off x="1317039" y="6175564"/>
            <a:ext cx="380790" cy="381750"/>
          </a:xfrm>
          <a:prstGeom prst="rect">
            <a:avLst/>
          </a:prstGeom>
          <a:noFill/>
          <a:ln>
            <a:noFill/>
          </a:ln>
        </p:spPr>
      </p:pic>
      <p:pic>
        <p:nvPicPr>
          <p:cNvPr id="8" name="object 4">
            <a:extLst>
              <a:ext uri="{FF2B5EF4-FFF2-40B4-BE49-F238E27FC236}">
                <a16:creationId xmlns:a16="http://schemas.microsoft.com/office/drawing/2014/main" id="{376872E4-5959-97E5-343E-1B9BB50E6FBF}"/>
              </a:ext>
            </a:extLst>
          </p:cNvPr>
          <p:cNvPicPr/>
          <p:nvPr/>
        </p:nvPicPr>
        <p:blipFill>
          <a:blip r:embed="rId16" cstate="screen">
            <a:extLst>
              <a:ext uri="{28A0092B-C50C-407E-A947-70E740481C1C}">
                <a14:useLocalDpi xmlns:a14="http://schemas.microsoft.com/office/drawing/2010/main"/>
              </a:ext>
            </a:extLst>
          </a:blip>
          <a:stretch>
            <a:fillRect/>
          </a:stretch>
        </p:blipFill>
        <p:spPr>
          <a:xfrm>
            <a:off x="387294" y="4032352"/>
            <a:ext cx="2240279" cy="9052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women in a blue shirt&#10;&#10;AI-generated content may be incorrect.">
            <a:extLst>
              <a:ext uri="{FF2B5EF4-FFF2-40B4-BE49-F238E27FC236}">
                <a16:creationId xmlns:a16="http://schemas.microsoft.com/office/drawing/2014/main" id="{059629E5-242D-E9A7-3659-94F62F4E57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3430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572A91-7DA9-7532-4527-1B9D5091E2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45240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orful graphic design on a white background&#10;&#10;AI-generated content may be incorrect.">
            <a:extLst>
              <a:ext uri="{FF2B5EF4-FFF2-40B4-BE49-F238E27FC236}">
                <a16:creationId xmlns:a16="http://schemas.microsoft.com/office/drawing/2014/main" id="{4330C977-B657-1D43-12AB-F169E36FF37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80592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EVENT_SECTION_UUID" val="1ed9343d-68f8-497e-891c-6fa2cf6b3194"/>
  <p:tag name="SLIDO_PRESENTATION_ID" val="5b5eae73-109b-40b1-9ade-33ce5c235b04"/>
  <p:tag name="SLIDO_EVENT_UUID" val="d2fd33ac-8bb6-4a03-82c3-52b67491e6df"/>
  <p:tag name="SLIDO_APP_VERSION" val="1.17.0.6602"/>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xml><?xml version="1.0" encoding="utf-8"?>
<p:tagLst xmlns:a="http://schemas.openxmlformats.org/drawingml/2006/main" xmlns:r="http://schemas.openxmlformats.org/officeDocument/2006/relationships" xmlns:p="http://schemas.openxmlformats.org/presentationml/2006/main">
  <p:tag name="SHAPENAME" val="3. Subtitle"/>
</p:tagLst>
</file>

<file path=ppt/tags/tag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xml><?xml version="1.0" encoding="utf-8"?>
<p:tagLst xmlns:a="http://schemas.openxmlformats.org/drawingml/2006/main" xmlns:r="http://schemas.openxmlformats.org/officeDocument/2006/relationships" xmlns:p="http://schemas.openxmlformats.org/presentationml/2006/main">
  <p:tag name="SHAPENAME" val="5. Source"/>
</p:tagLst>
</file>

<file path=ppt/tags/tag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xml><?xml version="1.0" encoding="utf-8"?>
<p:tagLst xmlns:a="http://schemas.openxmlformats.org/drawingml/2006/main" xmlns:r="http://schemas.openxmlformats.org/officeDocument/2006/relationships" xmlns:p="http://schemas.openxmlformats.org/presentationml/2006/main">
  <p:tag name="SHAPENAME" val="3. Subtitle"/>
</p:tagLst>
</file>

<file path=ppt/theme/theme1.xml><?xml version="1.0" encoding="utf-8"?>
<a:theme xmlns:a="http://schemas.openxmlformats.org/drawingml/2006/main" name="1_Intro slide_01">
  <a:themeElements>
    <a:clrScheme name="Custom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037AFEF2-2515-474B-8673-8CC04A8826C0}"/>
    </a:ext>
  </a:extLst>
</a:theme>
</file>

<file path=ppt/theme/theme2.xml><?xml version="1.0" encoding="utf-8"?>
<a:theme xmlns:a="http://schemas.openxmlformats.org/drawingml/2006/main" name="1_In slide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9583FBCE-C242-684B-BAC3-167BB295AF0A}"/>
    </a:ext>
  </a:extLst>
</a:theme>
</file>

<file path=ppt/theme/theme3.xml><?xml version="1.0" encoding="utf-8"?>
<a:theme xmlns:a="http://schemas.openxmlformats.org/drawingml/2006/main" name="End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1D8487E0-0A57-7E45-8015-6451A09E89D8}"/>
    </a:ext>
  </a:extLst>
</a:theme>
</file>

<file path=ppt/theme/theme4.xml><?xml version="1.0" encoding="utf-8"?>
<a:theme xmlns:a="http://schemas.openxmlformats.org/drawingml/2006/main" name="In slide_01">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Intro slide_08">
  <a:themeElements>
    <a:clrScheme name="Custom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DCC21BD2-21C2-744F-9EA9-E58BCB5D729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Intro slide_08">
  <a:themeElements>
    <a:clrScheme name="Custom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DCC21BD2-21C2-744F-9EA9-E58BCB5D729B}"/>
    </a:ext>
  </a:extLst>
</a:theme>
</file>

<file path=ppt/theme/theme8.xml><?xml version="1.0" encoding="utf-8"?>
<a:theme xmlns:a="http://schemas.openxmlformats.org/drawingml/2006/main" name="Intro slide_07">
  <a:themeElements>
    <a:clrScheme name="Custom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3472518A-C54F-E045-9041-8C824A80BAE6}"/>
    </a:ext>
  </a:extLst>
</a:theme>
</file>

<file path=ppt/theme/theme9.xml><?xml version="1.0" encoding="utf-8"?>
<a:theme xmlns:a="http://schemas.openxmlformats.org/drawingml/2006/main" name="Intro slide_06">
  <a:themeElements>
    <a:clrScheme name="Custom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Cedefop powerpoint template_with examples" id="{B753B136-FA9B-7546-AA4E-744E5A1300ED}" vid="{3B42DE4D-5F21-B348-86AC-AF810BCCDDBA}"/>
    </a:ext>
  </a:extLst>
</a:theme>
</file>

<file path=ppt/theme/theme10.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38_TF78504181_Win32" id="{C0282433-D7EF-45DF-A8F6-65451AB0B295}" vid="{7A5F5F68-7204-400F-A78C-9EE75BE45B56}"/>
    </a:ext>
  </a:ext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2_Office Theme">
  <a:themeElements>
    <a:clrScheme name="Generation brand colors">
      <a:dk1>
        <a:srgbClr val="303135"/>
      </a:dk1>
      <a:lt1>
        <a:srgbClr val="FFFFFF"/>
      </a:lt1>
      <a:dk2>
        <a:srgbClr val="FCDE05"/>
      </a:dk2>
      <a:lt2>
        <a:srgbClr val="A778FD"/>
      </a:lt2>
      <a:accent1>
        <a:srgbClr val="0074B9"/>
      </a:accent1>
      <a:accent2>
        <a:srgbClr val="32B34D"/>
      </a:accent2>
      <a:accent3>
        <a:srgbClr val="F14D5C"/>
      </a:accent3>
      <a:accent4>
        <a:srgbClr val="FC8905"/>
      </a:accent4>
      <a:accent5>
        <a:srgbClr val="303135"/>
      </a:accent5>
      <a:accent6>
        <a:srgbClr val="E1E1E1"/>
      </a:accent6>
      <a:hlink>
        <a:srgbClr val="0074B9"/>
      </a:hlink>
      <a:folHlink>
        <a:srgbClr val="0074B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8988014-8d21-4f56-8c08-0979d2cc6002" xsi:nil="true"/>
    <lcf76f155ced4ddcb4097134ff3c332f xmlns="0d3e6f3e-beb7-4045-b693-3920a40ef75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0225809B585F4393688EDC9103882A" ma:contentTypeVersion="16" ma:contentTypeDescription="Create a new document." ma:contentTypeScope="" ma:versionID="2c9612c19ba2a1188e4f518dd198b445">
  <xsd:schema xmlns:xsd="http://www.w3.org/2001/XMLSchema" xmlns:xs="http://www.w3.org/2001/XMLSchema" xmlns:p="http://schemas.microsoft.com/office/2006/metadata/properties" xmlns:ns2="0d3e6f3e-beb7-4045-b693-3920a40ef75a" xmlns:ns3="48988014-8d21-4f56-8c08-0979d2cc6002" targetNamespace="http://schemas.microsoft.com/office/2006/metadata/properties" ma:root="true" ma:fieldsID="4aa0f8014296dc328cec5dc1efcf6b99" ns2:_="" ns3:_="">
    <xsd:import namespace="0d3e6f3e-beb7-4045-b693-3920a40ef75a"/>
    <xsd:import namespace="48988014-8d21-4f56-8c08-0979d2cc600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3e6f3e-beb7-4045-b693-3920a40ef7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0525720-0550-40d9-a5c6-5cbbc684595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988014-8d21-4f56-8c08-0979d2cc600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e226967-7390-4f13-a80a-a2e9cd20c19a}" ma:internalName="TaxCatchAll" ma:showField="CatchAllData" ma:web="48988014-8d21-4f56-8c08-0979d2cc60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10537D-60A6-4F03-BC22-CD59D1021E6E}">
  <ds:schemaRefs>
    <ds:schemaRef ds:uri="http://www.w3.org/XML/1998/namespace"/>
    <ds:schemaRef ds:uri="http://schemas.microsoft.com/office/2006/metadata/properties"/>
    <ds:schemaRef ds:uri="http://purl.org/dc/elements/1.1/"/>
    <ds:schemaRef ds:uri="http://schemas.microsoft.com/office/infopath/2007/PartnerControls"/>
    <ds:schemaRef ds:uri="http://schemas.microsoft.com/office/2006/documentManagement/types"/>
    <ds:schemaRef ds:uri="0d3e6f3e-beb7-4045-b693-3920a40ef75a"/>
    <ds:schemaRef ds:uri="48988014-8d21-4f56-8c08-0979d2cc6002"/>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08A038F6-6869-432A-B9B3-F601339DD358}">
  <ds:schemaRefs>
    <ds:schemaRef ds:uri="http://schemas.microsoft.com/sharepoint/v3/contenttype/forms"/>
  </ds:schemaRefs>
</ds:datastoreItem>
</file>

<file path=customXml/itemProps3.xml><?xml version="1.0" encoding="utf-8"?>
<ds:datastoreItem xmlns:ds="http://schemas.openxmlformats.org/officeDocument/2006/customXml" ds:itemID="{7E55C757-5C25-4704-8AD3-9580D7D29D45}">
  <ds:schemaRefs>
    <ds:schemaRef ds:uri="0d3e6f3e-beb7-4045-b693-3920a40ef75a"/>
    <ds:schemaRef ds:uri="48988014-8d21-4f56-8c08-0979d2cc60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2a6e589b-f770-4cfd-a0d8-05d4414f8c9c}" enabled="1" method="Standard" siteId="{45c6777d-e213-4b45-85ae-ebd6288b17bd}" removed="0"/>
</clbl:labelList>
</file>

<file path=docProps/app.xml><?xml version="1.0" encoding="utf-8"?>
<Properties xmlns="http://schemas.openxmlformats.org/officeDocument/2006/extended-properties" xmlns:vt="http://schemas.openxmlformats.org/officeDocument/2006/docPropsVTypes">
  <TotalTime>3438</TotalTime>
  <Words>4288</Words>
  <Application>Microsoft Office PowerPoint</Application>
  <PresentationFormat>Widescreen</PresentationFormat>
  <Paragraphs>635</Paragraphs>
  <Slides>64</Slides>
  <Notes>39</Notes>
  <HiddenSlides>0</HiddenSlides>
  <MMClips>0</MMClips>
  <ScaleCrop>false</ScaleCrop>
  <HeadingPairs>
    <vt:vector size="8" baseType="variant">
      <vt:variant>
        <vt:lpstr>Fonts Used</vt:lpstr>
      </vt:variant>
      <vt:variant>
        <vt:i4>18</vt:i4>
      </vt:variant>
      <vt:variant>
        <vt:lpstr>Theme</vt:lpstr>
      </vt:variant>
      <vt:variant>
        <vt:i4>14</vt:i4>
      </vt:variant>
      <vt:variant>
        <vt:lpstr>Embedded OLE Servers</vt:lpstr>
      </vt:variant>
      <vt:variant>
        <vt:i4>1</vt:i4>
      </vt:variant>
      <vt:variant>
        <vt:lpstr>Slide Titles</vt:lpstr>
      </vt:variant>
      <vt:variant>
        <vt:i4>64</vt:i4>
      </vt:variant>
    </vt:vector>
  </HeadingPairs>
  <TitlesOfParts>
    <vt:vector size="97" baseType="lpstr">
      <vt:lpstr>-apple-system</vt:lpstr>
      <vt:lpstr>Aptos</vt:lpstr>
      <vt:lpstr>Aptos Display</vt:lpstr>
      <vt:lpstr>Arial</vt:lpstr>
      <vt:lpstr>Arial </vt:lpstr>
      <vt:lpstr>Arial Black</vt:lpstr>
      <vt:lpstr>Avenir Next LT Pro</vt:lpstr>
      <vt:lpstr>Azo Sans</vt:lpstr>
      <vt:lpstr>Azo Sans Bk</vt:lpstr>
      <vt:lpstr>Calibri</vt:lpstr>
      <vt:lpstr>Corbel</vt:lpstr>
      <vt:lpstr>Poppins</vt:lpstr>
      <vt:lpstr>Roboto</vt:lpstr>
      <vt:lpstr>Segoe UI</vt:lpstr>
      <vt:lpstr>Symbol</vt:lpstr>
      <vt:lpstr>Times New Roman</vt:lpstr>
      <vt:lpstr>Tw Cen MT</vt:lpstr>
      <vt:lpstr>Wingdings</vt:lpstr>
      <vt:lpstr>1_Intro slide_01</vt:lpstr>
      <vt:lpstr>1_In slide_01</vt:lpstr>
      <vt:lpstr>End slide</vt:lpstr>
      <vt:lpstr>In slide_01</vt:lpstr>
      <vt:lpstr>Intro slide_08</vt:lpstr>
      <vt:lpstr>office theme</vt:lpstr>
      <vt:lpstr>1_Intro slide_08</vt:lpstr>
      <vt:lpstr>Intro slide_07</vt:lpstr>
      <vt:lpstr>Intro slide_06</vt:lpstr>
      <vt:lpstr>ShapesVTI</vt:lpstr>
      <vt:lpstr>1_Office Theme</vt:lpstr>
      <vt:lpstr>2_Office Theme</vt:lpstr>
      <vt:lpstr>3_Office Theme</vt:lpstr>
      <vt:lpstr>4_Office Theme</vt:lpstr>
      <vt:lpstr>think-cell Slide</vt:lpstr>
      <vt:lpstr>PowerPoint Presentation</vt:lpstr>
      <vt:lpstr>PowerPoint Presentation</vt:lpstr>
      <vt:lpstr>8 million young people in Europe are NEETs The size of an EU member state</vt:lpstr>
      <vt:lpstr>PowerPoint Presentation</vt:lpstr>
      <vt:lpstr>Decreasing rates of NEETs but  persisting challenges</vt:lpstr>
      <vt:lpstr>EU policy framework supporting NEETs</vt:lpstr>
      <vt:lpstr>Progress made towards the EU target </vt:lpstr>
      <vt:lpstr>Gender gap in NEETs rates</vt:lpstr>
      <vt:lpstr>Regional inequalities: Remote NEETs at greater risk</vt:lpstr>
      <vt:lpstr>Cedefop’s work on NEETs and inclusion</vt:lpstr>
      <vt:lpstr>Cedefop knowledge hub on inclusion </vt:lpstr>
      <vt:lpstr>From early leaver to NEET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Ambassadors for inclusion</vt:lpstr>
      <vt:lpstr>Cedefop research </vt:lpstr>
      <vt:lpstr>Preventing and supporting NEETs</vt:lpstr>
      <vt:lpstr>Cedefop policy messages</vt:lpstr>
      <vt:lpstr>Cedefop empowering VET teachers  &amp; trainers to promote inclusion</vt:lpstr>
      <vt:lpstr>Just released!</vt:lpstr>
      <vt:lpstr>NEETs teachers’ profile </vt:lpstr>
      <vt:lpstr>NEETs teachers need specialised training </vt:lpstr>
      <vt:lpstr>NEETs teachers: key actors in motivating NEETs</vt:lpstr>
      <vt:lpstr>NEETs teachers: making VET programmes more relevant to the labour market</vt:lpstr>
      <vt:lpstr>Key take aways</vt:lpstr>
      <vt:lpstr>PowerPoint Presentation</vt:lpstr>
      <vt:lpstr>PowerPoint Presentation</vt:lpstr>
      <vt:lpstr>PowerPoint Presentation</vt:lpstr>
      <vt:lpstr>PowerPoint Presentation</vt:lpstr>
      <vt:lpstr>Increasing work prospects of NEETs through capacity building</vt:lpstr>
      <vt:lpstr>Jobsplus upskilling &amp; collaborations</vt:lpstr>
      <vt:lpstr>Jobsplus dedicated tools and policy enhancements for NEETs</vt:lpstr>
      <vt:lpstr>atWork4NEETs</vt:lpstr>
      <vt:lpstr>Youth Guarantee 3.0</vt:lpstr>
      <vt:lpstr>ALMA</vt:lpstr>
      <vt:lpstr>Thank you</vt:lpstr>
      <vt:lpstr>Modular  micro-credentials as a tool for engaging NEETs in learning and work</vt:lpstr>
      <vt:lpstr>The profiles of NEETs vary A one-size-fits-all educational solution is insufficient.</vt:lpstr>
      <vt:lpstr>Current LLL-offerings of UAS often appear fragmented </vt:lpstr>
      <vt:lpstr>Creating Micro-Credentials  that benefit all stakeholders </vt:lpstr>
      <vt:lpstr>Creating Micro-Credentials  that benefit all stakeholders </vt:lpstr>
      <vt:lpstr>PowerPoint Presentation</vt:lpstr>
      <vt:lpstr>PowerPoint Presentation</vt:lpstr>
      <vt:lpstr>Future: Skill Development</vt:lpstr>
      <vt:lpstr>Thank you!</vt:lpstr>
      <vt:lpstr>PowerPoint Presentation</vt:lpstr>
      <vt:lpstr>PowerPoint Presentation</vt:lpstr>
      <vt:lpstr>PowerPoint Presentation</vt:lpstr>
      <vt:lpstr>PowerPoint Presentation</vt:lpstr>
      <vt:lpstr>OUR IMPACT GLOBALLY</vt:lpstr>
      <vt:lpstr>PowerPoint Presentation</vt:lpstr>
      <vt:lpstr>IMPACT FOR OUR LEARNERS AND THE COMMUNITIES WE ARE OPERATING IN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Cedefop powerpoint template 16-9_EYS.pptx</dc:title>
  <dc:creator>BARA, Evangelia</dc:creator>
  <cp:lastModifiedBy>KARKANTI, Christina</cp:lastModifiedBy>
  <cp:revision>25</cp:revision>
  <cp:lastPrinted>2025-03-10T07:38:13Z</cp:lastPrinted>
  <dcterms:created xsi:type="dcterms:W3CDTF">2019-11-13T12:43:38Z</dcterms:created>
  <dcterms:modified xsi:type="dcterms:W3CDTF">2025-06-27T09:43:50Z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0x010100A10225809B585F4393688EDC9103882A</vt:lpwstr>
  </property>
  <property fmtid="{D5CDD505-2E9C-101B-9397-08002B2CF9AE}" pid="3" name="Order">
    <vt:r8>100</vt:r8>
  </property>
  <property fmtid="{D5CDD505-2E9C-101B-9397-08002B2CF9AE}" pid="4" name="_tzSourceUrl">
    <vt:lpwstr>https://livelink.cedefop.europa.eu/livelink/livelink.exe?func=ll&amp;objId=29782425&amp;objAction=VersionProperties&amp;vernum=1</vt:lpwstr>
  </property>
  <property fmtid="{D5CDD505-2E9C-101B-9397-08002B2CF9AE}" pid="5" name="{DFC8691F-2432-4741-B780-3CAE3235A612}">
    <vt:lpwstr>&lt;?xml version="1.0" encoding="utf-16"?&gt;&lt;XmlFileSourceXmlGenerator xmlns:xsd="http://www.w3.org/2001/XMLSchema" xmlns:xsi="http://www.w3.org/2001/XMLSchema-instance"&gt;&lt;SourceInfoStoreType&gt;ContentServer&lt;/SourceInfoStoreType&gt;&lt;Url&gt;T:/Exports/FINAL/10.DCM - Communications/Content Server Data/FileStore/10. DCM - Communications/Content mgmt/1550 Layout and Design/05 Visual Corporate Image/_Presentation templates, guidelines and slide sets/01 Slide templates and guidelines/2023 Cedefop powerpoint template 16-9_EYS.pptx&lt;/Url&gt;&lt;UrlForOpen&gt;T:/Exports/FINAL/10.DCM - Communications/Content Server Data/FileStore/10. DCM - Communications/Content mgmt/1550 Layout and Design/05 Visual Corporate Image/2023 Cedefop powerpoint template 16-9_EYS-V1.pptx&lt;/UrlForOpen&gt;&lt;SourceUid&gt;https://livelink.cedefop.europa.eu/livelink/livelink.exe?func=ll&amp;objId=29782425&amp;objAction=VersionProperties&amp;vernum=1&lt;/SourceUid&gt;&lt;/XmlFileSourceXmlGenerator&gt;</vt:lpwstr>
  </property>
  <property fmtid="{D5CDD505-2E9C-101B-9397-08002B2CF9AE}" pid="6" name="Created Date">
    <vt:lpwstr>2023-03-14T08:12:25</vt:lpwstr>
  </property>
  <property fmtid="{D5CDD505-2E9C-101B-9397-08002B2CF9AE}" pid="7" name="BusinessClassification">
    <vt:lpwstr>12;#Visual Corporate Image|38e97790-337e-40ca-93af-a26c7f2e8c3b</vt:lpwstr>
  </property>
  <property fmtid="{D5CDD505-2E9C-101B-9397-08002B2CF9AE}" pid="8" name="OrigDeptService">
    <vt:lpwstr/>
  </property>
  <property fmtid="{D5CDD505-2E9C-101B-9397-08002B2CF9AE}" pid="9" name="TypeOfDocument">
    <vt:lpwstr/>
  </property>
  <property fmtid="{D5CDD505-2E9C-101B-9397-08002B2CF9AE}" pid="10" name="_dlc_DocIdItemGuid">
    <vt:lpwstr>8df5b4dd-758b-406b-b829-d916d1ee205e</vt:lpwstr>
  </property>
  <property fmtid="{D5CDD505-2E9C-101B-9397-08002B2CF9AE}" pid="11" name="MediaServiceImageTags">
    <vt:lpwstr/>
  </property>
  <property fmtid="{D5CDD505-2E9C-101B-9397-08002B2CF9AE}" pid="12" name="lcf76f155ced4ddcb4097134ff3c332f">
    <vt:lpwstr/>
  </property>
</Properties>
</file>